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95" r:id="rId2"/>
    <p:sldId id="258" r:id="rId3"/>
    <p:sldId id="260" r:id="rId4"/>
    <p:sldId id="262" r:id="rId5"/>
    <p:sldId id="266" r:id="rId6"/>
    <p:sldId id="270" r:id="rId7"/>
    <p:sldId id="271" r:id="rId8"/>
    <p:sldId id="272" r:id="rId9"/>
    <p:sldId id="273" r:id="rId10"/>
    <p:sldId id="275" r:id="rId11"/>
    <p:sldId id="276" r:id="rId12"/>
    <p:sldId id="277" r:id="rId13"/>
    <p:sldId id="278" r:id="rId14"/>
    <p:sldId id="279" r:id="rId15"/>
    <p:sldId id="281" r:id="rId16"/>
    <p:sldId id="283" r:id="rId17"/>
    <p:sldId id="285" r:id="rId18"/>
    <p:sldId id="289" r:id="rId19"/>
    <p:sldId id="290" r:id="rId20"/>
    <p:sldId id="291" r:id="rId21"/>
    <p:sldId id="292" r:id="rId22"/>
    <p:sldId id="293" r:id="rId23"/>
    <p:sldId id="294" r:id="rId24"/>
    <p:sldId id="29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8" autoAdjust="0"/>
    <p:restoredTop sz="94660"/>
  </p:normalViewPr>
  <p:slideViewPr>
    <p:cSldViewPr snapToGrid="0">
      <p:cViewPr varScale="1">
        <p:scale>
          <a:sx n="70" d="100"/>
          <a:sy n="70" d="100"/>
        </p:scale>
        <p:origin x="-96" y="-4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smoothMarker"/>
        <c:varyColors val="0"/>
        <c:ser>
          <c:idx val="0"/>
          <c:order val="0"/>
          <c:tx>
            <c:strRef>
              <c:f>Sheet1!$E$1</c:f>
              <c:strCache>
                <c:ptCount val="1"/>
                <c:pt idx="0">
                  <c:v>S/N (FMS)</c:v>
                </c:pt>
              </c:strCache>
            </c:strRef>
          </c:tx>
          <c:xVal>
            <c:numRef>
              <c:f>Sheet1!$A$2:$A$15</c:f>
              <c:numCache>
                <c:formatCode>General</c:formatCode>
                <c:ptCount val="14"/>
                <c:pt idx="0">
                  <c:v>195.08320000000001</c:v>
                </c:pt>
                <c:pt idx="1">
                  <c:v>195.0838</c:v>
                </c:pt>
                <c:pt idx="2">
                  <c:v>195.08440000000004</c:v>
                </c:pt>
                <c:pt idx="3">
                  <c:v>195.08510000000001</c:v>
                </c:pt>
                <c:pt idx="4">
                  <c:v>195.0857</c:v>
                </c:pt>
                <c:pt idx="5">
                  <c:v>195.08640000000079</c:v>
                </c:pt>
                <c:pt idx="6">
                  <c:v>195.08700000000007</c:v>
                </c:pt>
                <c:pt idx="7">
                  <c:v>195.08770000000001</c:v>
                </c:pt>
                <c:pt idx="8">
                  <c:v>195.08830000000088</c:v>
                </c:pt>
                <c:pt idx="9">
                  <c:v>195.089</c:v>
                </c:pt>
                <c:pt idx="10">
                  <c:v>195.08959999999999</c:v>
                </c:pt>
                <c:pt idx="11">
                  <c:v>195.09030000000001</c:v>
                </c:pt>
                <c:pt idx="12">
                  <c:v>195.0909</c:v>
                </c:pt>
                <c:pt idx="13">
                  <c:v>195.0916</c:v>
                </c:pt>
              </c:numCache>
            </c:numRef>
          </c:xVal>
          <c:yVal>
            <c:numRef>
              <c:f>Sheet1!$E$2:$E$15</c:f>
              <c:numCache>
                <c:formatCode>General</c:formatCode>
                <c:ptCount val="14"/>
                <c:pt idx="0">
                  <c:v>3.1788019999999997</c:v>
                </c:pt>
                <c:pt idx="1">
                  <c:v>13.212936500000026</c:v>
                </c:pt>
                <c:pt idx="2">
                  <c:v>21.061534999999989</c:v>
                </c:pt>
                <c:pt idx="3">
                  <c:v>66.054744999999983</c:v>
                </c:pt>
                <c:pt idx="4">
                  <c:v>224.74309999999952</c:v>
                </c:pt>
                <c:pt idx="5">
                  <c:v>526.37419999999997</c:v>
                </c:pt>
                <c:pt idx="6">
                  <c:v>853.47104000000002</c:v>
                </c:pt>
                <c:pt idx="7">
                  <c:v>974.14791999999738</c:v>
                </c:pt>
                <c:pt idx="8">
                  <c:v>691.17215999999996</c:v>
                </c:pt>
                <c:pt idx="9">
                  <c:v>380.56615999999775</c:v>
                </c:pt>
                <c:pt idx="10">
                  <c:v>123.25775</c:v>
                </c:pt>
                <c:pt idx="11">
                  <c:v>37.960572500000012</c:v>
                </c:pt>
                <c:pt idx="12">
                  <c:v>18.249598999999989</c:v>
                </c:pt>
                <c:pt idx="13">
                  <c:v>10.757884000000002</c:v>
                </c:pt>
              </c:numCache>
            </c:numRef>
          </c:yVal>
          <c:smooth val="1"/>
        </c:ser>
        <c:ser>
          <c:idx val="1"/>
          <c:order val="1"/>
          <c:tx>
            <c:strRef>
              <c:f>Sheet1!$E$17</c:f>
              <c:strCache>
                <c:ptCount val="1"/>
                <c:pt idx="0">
                  <c:v>S/N (SIM10)</c:v>
                </c:pt>
              </c:strCache>
            </c:strRef>
          </c:tx>
          <c:xVal>
            <c:numRef>
              <c:f>Sheet1!$A$18:$A$30</c:f>
              <c:numCache>
                <c:formatCode>General</c:formatCode>
                <c:ptCount val="13"/>
                <c:pt idx="0">
                  <c:v>195.0839</c:v>
                </c:pt>
                <c:pt idx="1">
                  <c:v>195.08450000000002</c:v>
                </c:pt>
                <c:pt idx="2">
                  <c:v>195.08520000000001</c:v>
                </c:pt>
                <c:pt idx="3">
                  <c:v>195.08580000000001</c:v>
                </c:pt>
                <c:pt idx="4">
                  <c:v>195.08640000000079</c:v>
                </c:pt>
                <c:pt idx="5">
                  <c:v>195.08710000000067</c:v>
                </c:pt>
                <c:pt idx="6">
                  <c:v>195.08770000000001</c:v>
                </c:pt>
                <c:pt idx="7">
                  <c:v>195.08840000000103</c:v>
                </c:pt>
                <c:pt idx="8">
                  <c:v>195.089</c:v>
                </c:pt>
                <c:pt idx="9">
                  <c:v>195.08969999999999</c:v>
                </c:pt>
                <c:pt idx="10">
                  <c:v>195.09030000000001</c:v>
                </c:pt>
                <c:pt idx="11">
                  <c:v>195.09100000000001</c:v>
                </c:pt>
                <c:pt idx="12">
                  <c:v>195.0916</c:v>
                </c:pt>
              </c:numCache>
            </c:numRef>
          </c:xVal>
          <c:yVal>
            <c:numRef>
              <c:f>Sheet1!$E$18:$E$30</c:f>
              <c:numCache>
                <c:formatCode>General</c:formatCode>
                <c:ptCount val="13"/>
                <c:pt idx="0">
                  <c:v>55.715400000000002</c:v>
                </c:pt>
                <c:pt idx="1">
                  <c:v>92.836829999999992</c:v>
                </c:pt>
                <c:pt idx="2">
                  <c:v>302.42939999999811</c:v>
                </c:pt>
                <c:pt idx="3">
                  <c:v>1031.7513999999999</c:v>
                </c:pt>
                <c:pt idx="4">
                  <c:v>2724.1071999999999</c:v>
                </c:pt>
                <c:pt idx="5">
                  <c:v>4538.9016000000001</c:v>
                </c:pt>
                <c:pt idx="6">
                  <c:v>5594.9895999999999</c:v>
                </c:pt>
                <c:pt idx="7">
                  <c:v>4212.6216000000313</c:v>
                </c:pt>
                <c:pt idx="8">
                  <c:v>2445.3352000000127</c:v>
                </c:pt>
                <c:pt idx="9">
                  <c:v>833.31699999999796</c:v>
                </c:pt>
                <c:pt idx="10">
                  <c:v>249.7030249999992</c:v>
                </c:pt>
                <c:pt idx="11">
                  <c:v>86.292055000000005</c:v>
                </c:pt>
                <c:pt idx="12">
                  <c:v>50.037710000000011</c:v>
                </c:pt>
              </c:numCache>
            </c:numRef>
          </c:yVal>
          <c:smooth val="1"/>
        </c:ser>
        <c:dLbls>
          <c:showLegendKey val="0"/>
          <c:showVal val="0"/>
          <c:showCatName val="0"/>
          <c:showSerName val="0"/>
          <c:showPercent val="0"/>
          <c:showBubbleSize val="0"/>
        </c:dLbls>
        <c:axId val="164838016"/>
        <c:axId val="176138880"/>
      </c:scatterChart>
      <c:valAx>
        <c:axId val="164838016"/>
        <c:scaling>
          <c:orientation val="minMax"/>
        </c:scaling>
        <c:delete val="0"/>
        <c:axPos val="b"/>
        <c:numFmt formatCode="General" sourceLinked="1"/>
        <c:majorTickMark val="out"/>
        <c:minorTickMark val="none"/>
        <c:tickLblPos val="nextTo"/>
        <c:txPr>
          <a:bodyPr/>
          <a:lstStyle/>
          <a:p>
            <a:pPr>
              <a:defRPr lang="de-DE"/>
            </a:pPr>
            <a:endParaRPr lang="en-US"/>
          </a:p>
        </c:txPr>
        <c:crossAx val="176138880"/>
        <c:crosses val="autoZero"/>
        <c:crossBetween val="midCat"/>
      </c:valAx>
      <c:valAx>
        <c:axId val="176138880"/>
        <c:scaling>
          <c:orientation val="minMax"/>
        </c:scaling>
        <c:delete val="0"/>
        <c:axPos val="l"/>
        <c:title>
          <c:tx>
            <c:rich>
              <a:bodyPr rot="-5400000" vert="horz"/>
              <a:lstStyle/>
              <a:p>
                <a:pPr>
                  <a:defRPr lang="de-DE"/>
                </a:pPr>
                <a:r>
                  <a:rPr lang="de-DE" smtClean="0"/>
                  <a:t>S/N (spectrum)</a:t>
                </a:r>
                <a:endParaRPr lang="de-DE"/>
              </a:p>
            </c:rich>
          </c:tx>
          <c:layout/>
          <c:overlay val="0"/>
        </c:title>
        <c:numFmt formatCode="General" sourceLinked="1"/>
        <c:majorTickMark val="out"/>
        <c:minorTickMark val="none"/>
        <c:tickLblPos val="nextTo"/>
        <c:txPr>
          <a:bodyPr/>
          <a:lstStyle/>
          <a:p>
            <a:pPr>
              <a:defRPr lang="de-DE"/>
            </a:pPr>
            <a:endParaRPr lang="en-US"/>
          </a:p>
        </c:txPr>
        <c:crossAx val="164838016"/>
        <c:crosses val="autoZero"/>
        <c:crossBetween val="midCat"/>
      </c:valAx>
    </c:plotArea>
    <c:legend>
      <c:legendPos val="b"/>
      <c:layout/>
      <c:overlay val="0"/>
      <c:txPr>
        <a:bodyPr/>
        <a:lstStyle/>
        <a:p>
          <a:pPr>
            <a:defRPr lang="de-DE"/>
          </a:pPr>
          <a:endParaRPr lang="en-US"/>
        </a:p>
      </c:txPr>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FDBDD5-D6FA-4307-BA64-22CC81289D8E}" type="datetimeFigureOut">
              <a:rPr lang="en-NZ" smtClean="0"/>
              <a:t>10/06/2015</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923622-370E-4F5E-8B7A-9CDB76AE2508}" type="slidenum">
              <a:rPr lang="en-NZ" smtClean="0"/>
              <a:t>‹#›</a:t>
            </a:fld>
            <a:endParaRPr lang="en-NZ"/>
          </a:p>
        </p:txBody>
      </p:sp>
    </p:spTree>
    <p:extLst>
      <p:ext uri="{BB962C8B-B14F-4D97-AF65-F5344CB8AC3E}">
        <p14:creationId xmlns:p14="http://schemas.microsoft.com/office/powerpoint/2010/main" val="3548786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fld id="{0462AD5C-FDB7-420F-97DE-BB6833039241}" type="slidenum">
              <a:rPr lang="en-US"/>
              <a:pPr/>
              <a:t>4</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07291" y="4715837"/>
            <a:ext cx="4983094" cy="4466645"/>
          </a:xfrm>
        </p:spPr>
        <p:txBody>
          <a:bodyPr/>
          <a:lstStyle/>
          <a:p>
            <a:pPr eaLnBrk="1" hangingPunct="1"/>
            <a:r>
              <a:rPr lang="en-US" smtClean="0"/>
              <a:t>What is duality?  Size exclusion chromatography and Chemistry.  Based on the fact that small molecules diffuse into the pores faster than large particles.  And running at high velocity the large MW diffuse slower and therefore are swept out of the column before they diffuse into the pore.  Where the small molecules diffuse much faster and have the ability to go into the pores.  So Turbulent Flow chromatography allows under these conditions is column technology which superior selectivity based on using 2 modes of separation rather than one.  We have better selectivity over other sample prep methods.</a:t>
            </a:r>
          </a:p>
          <a:p>
            <a:pPr eaLnBrk="1" hangingPunct="1"/>
            <a:endParaRPr lang="en-US" smtClean="0"/>
          </a:p>
          <a:p>
            <a:pPr eaLnBrk="1" hangingPunct="1"/>
            <a:r>
              <a:rPr lang="en-US" smtClean="0"/>
              <a:t>Biomodal separation size exclusion and chemistry in one column.  This is what makes TurboFlow columns so different from typical HPLC columns.</a:t>
            </a:r>
          </a:p>
        </p:txBody>
      </p:sp>
    </p:spTree>
    <p:extLst>
      <p:ext uri="{BB962C8B-B14F-4D97-AF65-F5344CB8AC3E}">
        <p14:creationId xmlns:p14="http://schemas.microsoft.com/office/powerpoint/2010/main" val="1563085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p:spPr>
        <p:txBody>
          <a:bodyPr/>
          <a:lstStyle/>
          <a:p>
            <a:r>
              <a:rPr lang="en-US" smtClean="0"/>
              <a:t>Expecting Metworks shipping in July</a:t>
            </a:r>
          </a:p>
        </p:txBody>
      </p:sp>
      <p:sp>
        <p:nvSpPr>
          <p:cNvPr id="138244" name="Slide Number Placeholder 3"/>
          <p:cNvSpPr>
            <a:spLocks noGrp="1"/>
          </p:cNvSpPr>
          <p:nvPr>
            <p:ph type="sldNum" sz="quarter" idx="5"/>
          </p:nvPr>
        </p:nvSpPr>
        <p:spPr>
          <a:noFill/>
        </p:spPr>
        <p:txBody>
          <a:bodyPr/>
          <a:lstStyle/>
          <a:p>
            <a:fld id="{E5F3C5C0-BA14-4613-8512-F4B3ACAB0A72}" type="slidenum">
              <a:rPr lang="en-US"/>
              <a:pPr/>
              <a:t>21</a:t>
            </a:fld>
            <a:endParaRPr lang="en-US"/>
          </a:p>
        </p:txBody>
      </p:sp>
    </p:spTree>
    <p:extLst>
      <p:ext uri="{BB962C8B-B14F-4D97-AF65-F5344CB8AC3E}">
        <p14:creationId xmlns:p14="http://schemas.microsoft.com/office/powerpoint/2010/main" val="2359056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94E1E5-B194-44BA-9EB7-2F39C6BEF0EF}" type="slidenum">
              <a:rPr lang="en-US"/>
              <a:pPr/>
              <a:t>22</a:t>
            </a:fld>
            <a:endParaRPr lang="en-US"/>
          </a:p>
        </p:txBody>
      </p:sp>
      <p:sp>
        <p:nvSpPr>
          <p:cNvPr id="112642" name="Rectangle 2"/>
          <p:cNvSpPr>
            <a:spLocks noGrp="1" noRot="1" noChangeAspect="1" noChangeArrowheads="1" noTextEdit="1"/>
          </p:cNvSpPr>
          <p:nvPr>
            <p:ph type="sldImg"/>
          </p:nvPr>
        </p:nvSpPr>
        <p:spPr>
          <a:xfrm>
            <a:off x="90488" y="744538"/>
            <a:ext cx="6616700" cy="3722687"/>
          </a:xfrm>
          <a:ln/>
        </p:spPr>
      </p:sp>
      <p:sp>
        <p:nvSpPr>
          <p:cNvPr id="112643" name="Rectangle 3"/>
          <p:cNvSpPr>
            <a:spLocks noGrp="1" noChangeArrowheads="1"/>
          </p:cNvSpPr>
          <p:nvPr>
            <p:ph type="body" idx="1"/>
          </p:nvPr>
        </p:nvSpPr>
        <p:spPr>
          <a:xfrm>
            <a:off x="680063" y="4715482"/>
            <a:ext cx="5437550" cy="4466002"/>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Removing chemical noise</a:t>
            </a:r>
          </a:p>
          <a:p>
            <a:endParaRPr lang="en-US" dirty="0"/>
          </a:p>
        </p:txBody>
      </p:sp>
    </p:spTree>
    <p:extLst>
      <p:ext uri="{BB962C8B-B14F-4D97-AF65-F5344CB8AC3E}">
        <p14:creationId xmlns:p14="http://schemas.microsoft.com/office/powerpoint/2010/main" val="3174343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Clear</a:t>
            </a:r>
            <a:r>
              <a:rPr lang="en-US" baseline="0" dirty="0" smtClean="0"/>
              <a:t> distinction between groups once noise is removed</a:t>
            </a:r>
            <a:endParaRPr lang="en-US" dirty="0"/>
          </a:p>
        </p:txBody>
      </p:sp>
      <p:sp>
        <p:nvSpPr>
          <p:cNvPr id="4" name="Slide Number Placeholder 3"/>
          <p:cNvSpPr>
            <a:spLocks noGrp="1"/>
          </p:cNvSpPr>
          <p:nvPr>
            <p:ph type="sldNum" sz="quarter" idx="10"/>
          </p:nvPr>
        </p:nvSpPr>
        <p:spPr/>
        <p:txBody>
          <a:bodyPr/>
          <a:lstStyle/>
          <a:p>
            <a:fld id="{670AF584-D22A-40F0-92E3-8D7699D96416}" type="slidenum">
              <a:rPr lang="en-US" smtClean="0"/>
              <a:pPr/>
              <a:t>23</a:t>
            </a:fld>
            <a:endParaRPr lang="en-US"/>
          </a:p>
        </p:txBody>
      </p:sp>
    </p:spTree>
    <p:extLst>
      <p:ext uri="{BB962C8B-B14F-4D97-AF65-F5344CB8AC3E}">
        <p14:creationId xmlns:p14="http://schemas.microsoft.com/office/powerpoint/2010/main" val="4245276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p>
            <a:fld id="{B738A92B-60C8-48D6-9015-0D3D45483F12}" type="slidenum">
              <a:rPr lang="en-US"/>
              <a:pPr/>
              <a:t>6</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p:txBody>
          <a:bodyPr/>
          <a:lstStyle/>
          <a:p>
            <a:pPr eaLnBrk="1" hangingPunct="1"/>
            <a:endParaRPr lang="en-US" smtClean="0"/>
          </a:p>
        </p:txBody>
      </p:sp>
    </p:spTree>
    <p:extLst>
      <p:ext uri="{BB962C8B-B14F-4D97-AF65-F5344CB8AC3E}">
        <p14:creationId xmlns:p14="http://schemas.microsoft.com/office/powerpoint/2010/main" val="1569135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p>
            <a:fld id="{173BB25C-BC02-4346-A115-B2638EFADAA9}" type="slidenum">
              <a:rPr lang="en-US"/>
              <a:pPr/>
              <a:t>9</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p:txBody>
          <a:bodyPr/>
          <a:lstStyle/>
          <a:p>
            <a:pPr eaLnBrk="1" hangingPunct="1"/>
            <a:r>
              <a:rPr lang="en-US" smtClean="0"/>
              <a:t>Ion Suppression</a:t>
            </a:r>
          </a:p>
        </p:txBody>
      </p:sp>
    </p:spTree>
    <p:extLst>
      <p:ext uri="{BB962C8B-B14F-4D97-AF65-F5344CB8AC3E}">
        <p14:creationId xmlns:p14="http://schemas.microsoft.com/office/powerpoint/2010/main" val="573799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p>
            <a:fld id="{E850CA9E-4204-4DB5-BF35-D6BA9841141D}" type="slidenum">
              <a:rPr lang="en-US"/>
              <a:pPr/>
              <a:t>10</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p:txBody>
          <a:bodyPr/>
          <a:lstStyle/>
          <a:p>
            <a:pPr eaLnBrk="1" hangingPunct="1"/>
            <a:endParaRPr lang="en-US" smtClean="0"/>
          </a:p>
        </p:txBody>
      </p:sp>
    </p:spTree>
    <p:extLst>
      <p:ext uri="{BB962C8B-B14F-4D97-AF65-F5344CB8AC3E}">
        <p14:creationId xmlns:p14="http://schemas.microsoft.com/office/powerpoint/2010/main" val="474456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p>
            <a:fld id="{8EDB7011-F730-426D-B6FD-DED974FD187F}" type="slidenum">
              <a:rPr lang="en-US"/>
              <a:pPr/>
              <a:t>11</a:t>
            </a:fld>
            <a:endParaRPr lang="en-US"/>
          </a:p>
        </p:txBody>
      </p:sp>
      <p:sp>
        <p:nvSpPr>
          <p:cNvPr id="58371" name="Rectangle 2"/>
          <p:cNvSpPr>
            <a:spLocks noGrp="1" noRot="1" noChangeAspect="1" noChangeArrowheads="1" noTextEdit="1"/>
          </p:cNvSpPr>
          <p:nvPr>
            <p:ph type="sldImg"/>
          </p:nvPr>
        </p:nvSpPr>
        <p:spPr>
          <a:xfrm>
            <a:off x="90488" y="746125"/>
            <a:ext cx="6616700" cy="3722688"/>
          </a:xfrm>
          <a:ln/>
        </p:spPr>
      </p:sp>
      <p:sp>
        <p:nvSpPr>
          <p:cNvPr id="58372" name="Rectangle 3"/>
          <p:cNvSpPr>
            <a:spLocks noGrp="1" noChangeArrowheads="1"/>
          </p:cNvSpPr>
          <p:nvPr>
            <p:ph type="body" idx="1"/>
          </p:nvPr>
        </p:nvSpPr>
        <p:spPr>
          <a:xfrm>
            <a:off x="680079" y="4715836"/>
            <a:ext cx="5437518" cy="4464939"/>
          </a:xfrm>
        </p:spPr>
        <p:txBody>
          <a:bodyPr/>
          <a:lstStyle/>
          <a:p>
            <a:pPr eaLnBrk="1" hangingPunct="1"/>
            <a:endParaRPr lang="en-US" smtClean="0"/>
          </a:p>
        </p:txBody>
      </p:sp>
    </p:spTree>
    <p:extLst>
      <p:ext uri="{BB962C8B-B14F-4D97-AF65-F5344CB8AC3E}">
        <p14:creationId xmlns:p14="http://schemas.microsoft.com/office/powerpoint/2010/main" val="126175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39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165DA9-9059-4659-A26A-0A32E6A2FA04}" type="slidenum">
              <a:rPr lang="de-DE"/>
              <a:pPr fontAlgn="base">
                <a:spcBef>
                  <a:spcPct val="0"/>
                </a:spcBef>
                <a:spcAft>
                  <a:spcPct val="0"/>
                </a:spcAft>
                <a:defRPr/>
              </a:pPr>
              <a:t>15</a:t>
            </a:fld>
            <a:endParaRPr lang="de-DE"/>
          </a:p>
        </p:txBody>
      </p:sp>
    </p:spTree>
    <p:extLst>
      <p:ext uri="{BB962C8B-B14F-4D97-AF65-F5344CB8AC3E}">
        <p14:creationId xmlns:p14="http://schemas.microsoft.com/office/powerpoint/2010/main" val="2199471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DE" smtClean="0"/>
              <a:t>Here has to pointed out that proven mass accuracy can be expected.</a:t>
            </a:r>
          </a:p>
          <a:p>
            <a:pPr eaLnBrk="1" hangingPunct="1">
              <a:spcBef>
                <a:spcPct val="0"/>
              </a:spcBef>
            </a:pPr>
            <a:r>
              <a:rPr lang="de-DE" smtClean="0"/>
              <a:t>Nevertheless we spec 5 ppm for external calibration and 1 ppm for internal cal.</a:t>
            </a:r>
          </a:p>
          <a:p>
            <a:pPr eaLnBrk="1" hangingPunct="1">
              <a:spcBef>
                <a:spcPct val="0"/>
              </a:spcBef>
            </a:pPr>
            <a:r>
              <a:rPr lang="de-DE" smtClean="0"/>
              <a:t>Mass calibration is within the specs for 24 h.</a:t>
            </a:r>
          </a:p>
          <a:p>
            <a:pPr eaLnBrk="1" hangingPunct="1">
              <a:spcBef>
                <a:spcPct val="0"/>
              </a:spcBef>
            </a:pPr>
            <a:r>
              <a:rPr lang="de-DE" smtClean="0"/>
              <a:t>Temperature compensation is working fine.</a:t>
            </a:r>
          </a:p>
        </p:txBody>
      </p:sp>
      <p:sp>
        <p:nvSpPr>
          <p:cNvPr id="747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C82BC3-CAD4-48C2-BA2A-4574EE0472CD}" type="slidenum">
              <a:rPr lang="de-DE"/>
              <a:pPr fontAlgn="base">
                <a:spcBef>
                  <a:spcPct val="0"/>
                </a:spcBef>
                <a:spcAft>
                  <a:spcPct val="0"/>
                </a:spcAft>
                <a:defRPr/>
              </a:pPr>
              <a:t>16</a:t>
            </a:fld>
            <a:endParaRPr lang="de-DE"/>
          </a:p>
        </p:txBody>
      </p:sp>
    </p:spTree>
    <p:extLst>
      <p:ext uri="{BB962C8B-B14F-4D97-AF65-F5344CB8AC3E}">
        <p14:creationId xmlns:p14="http://schemas.microsoft.com/office/powerpoint/2010/main" val="328210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4" name="Rectangle 3"/>
          <p:cNvSpPr>
            <a:spLocks noGrp="1" noChangeArrowheads="1"/>
          </p:cNvSpPr>
          <p:nvPr>
            <p:ph type="body" idx="1"/>
          </p:nvPr>
        </p:nvSpPr>
        <p:spPr bwMode="auto">
          <a:noFill/>
        </p:spPr>
        <p:txBody>
          <a:bodyPr wrap="square" lIns="91430" tIns="45715" rIns="91430" bIns="45715" numCol="1" anchor="t" anchorCtr="0" compatLnSpc="1">
            <a:prstTxWarp prst="textNoShape">
              <a:avLst/>
            </a:prstTxWarp>
          </a:bodyPr>
          <a:lstStyle/>
          <a:p>
            <a:pPr eaLnBrk="1" hangingPunct="1">
              <a:spcBef>
                <a:spcPct val="0"/>
              </a:spcBef>
            </a:pPr>
            <a:endParaRPr lang="en-US" smtClean="0">
              <a:solidFill>
                <a:srgbClr val="261CF6"/>
              </a:solidFill>
              <a:ea typeface="ＭＳ Ｐゴシック"/>
              <a:cs typeface="ＭＳ Ｐゴシック"/>
            </a:endParaRPr>
          </a:p>
          <a:p>
            <a:pPr eaLnBrk="1" hangingPunct="1">
              <a:spcBef>
                <a:spcPct val="0"/>
              </a:spcBef>
            </a:pPr>
            <a:endParaRPr lang="en-US" smtClean="0">
              <a:ea typeface="ＭＳ Ｐゴシック"/>
              <a:cs typeface="ＭＳ Ｐゴシック"/>
            </a:endParaRPr>
          </a:p>
        </p:txBody>
      </p:sp>
    </p:spTree>
    <p:extLst>
      <p:ext uri="{BB962C8B-B14F-4D97-AF65-F5344CB8AC3E}">
        <p14:creationId xmlns:p14="http://schemas.microsoft.com/office/powerpoint/2010/main" val="812565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4A0DBE-EF68-4242-BB61-C55DEE50CCFE}" type="slidenum">
              <a:rPr lang="en-US"/>
              <a:pPr/>
              <a:t>20</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r>
              <a:rPr lang="en-US" dirty="0" smtClean="0"/>
              <a:t>Removing chemical noise</a:t>
            </a:r>
            <a:endParaRPr lang="en-US" dirty="0"/>
          </a:p>
        </p:txBody>
      </p:sp>
    </p:spTree>
    <p:extLst>
      <p:ext uri="{BB962C8B-B14F-4D97-AF65-F5344CB8AC3E}">
        <p14:creationId xmlns:p14="http://schemas.microsoft.com/office/powerpoint/2010/main" val="2584124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F82F713A-5EB9-4B7A-B87D-F2B7940161AF}" type="datetimeFigureOut">
              <a:rPr lang="en-NZ" smtClean="0"/>
              <a:t>10/06/2015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2628892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F82F713A-5EB9-4B7A-B87D-F2B7940161AF}" type="datetimeFigureOut">
              <a:rPr lang="en-NZ" smtClean="0"/>
              <a:t>10/06/2015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2349964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F82F713A-5EB9-4B7A-B87D-F2B7940161AF}" type="datetimeFigureOut">
              <a:rPr lang="en-NZ" smtClean="0"/>
              <a:t>10/06/2015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3098668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85751" y="25400"/>
            <a:ext cx="11762316" cy="738188"/>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13268" y="1185863"/>
            <a:ext cx="5526617" cy="2355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043084" y="1185863"/>
            <a:ext cx="5526616" cy="2355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13268" y="3694114"/>
            <a:ext cx="5526617" cy="2357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043084" y="3694114"/>
            <a:ext cx="5526616" cy="2357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6760318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F82F713A-5EB9-4B7A-B87D-F2B7940161AF}" type="datetimeFigureOut">
              <a:rPr lang="en-NZ" smtClean="0"/>
              <a:t>10/06/2015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2997207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2F713A-5EB9-4B7A-B87D-F2B7940161AF}" type="datetimeFigureOut">
              <a:rPr lang="en-NZ" smtClean="0"/>
              <a:t>10/06/2015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4290166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F82F713A-5EB9-4B7A-B87D-F2B7940161AF}" type="datetimeFigureOut">
              <a:rPr lang="en-NZ" smtClean="0"/>
              <a:t>10/06/2015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3332259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F82F713A-5EB9-4B7A-B87D-F2B7940161AF}" type="datetimeFigureOut">
              <a:rPr lang="en-NZ" smtClean="0"/>
              <a:t>10/06/2015</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2851512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F82F713A-5EB9-4B7A-B87D-F2B7940161AF}" type="datetimeFigureOut">
              <a:rPr lang="en-NZ" smtClean="0"/>
              <a:t>10/06/2015</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2043493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2F713A-5EB9-4B7A-B87D-F2B7940161AF}" type="datetimeFigureOut">
              <a:rPr lang="en-NZ" smtClean="0"/>
              <a:t>10/06/2015</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535825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2F713A-5EB9-4B7A-B87D-F2B7940161AF}" type="datetimeFigureOut">
              <a:rPr lang="en-NZ" smtClean="0"/>
              <a:t>10/06/2015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3144643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2F713A-5EB9-4B7A-B87D-F2B7940161AF}" type="datetimeFigureOut">
              <a:rPr lang="en-NZ" smtClean="0"/>
              <a:t>10/06/2015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595527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2F713A-5EB9-4B7A-B87D-F2B7940161AF}" type="datetimeFigureOut">
              <a:rPr lang="en-NZ" smtClean="0"/>
              <a:t>10/06/2015</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18C196-3ABE-43C0-9E5E-32D62974A7DC}" type="slidenum">
              <a:rPr lang="en-NZ" smtClean="0"/>
              <a:t>‹#›</a:t>
            </a:fld>
            <a:endParaRPr lang="en-NZ"/>
          </a:p>
        </p:txBody>
      </p:sp>
    </p:spTree>
    <p:extLst>
      <p:ext uri="{BB962C8B-B14F-4D97-AF65-F5344CB8AC3E}">
        <p14:creationId xmlns:p14="http://schemas.microsoft.com/office/powerpoint/2010/main" val="2923099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7.jpeg"/><Relationship Id="rId4" Type="http://schemas.openxmlformats.org/officeDocument/2006/relationships/image" Target="../media/image26.wmf"/></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emf"/></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jpeg"/><Relationship Id="rId5" Type="http://schemas.openxmlformats.org/officeDocument/2006/relationships/image" Target="../media/image40.wmf"/><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3.wmf"/></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images.google.com/imgres?imgurl=http://www.mja.com.au/public/issues/182_01_030105/lee10424_fm-1.jpg&amp;imgrefurl=http://www.mja.com.au/public/issues/182_01_030105/lee10424_fm.html&amp;h=317&amp;w=300&amp;sz=7&amp;hl=en&amp;start=21&amp;um=1&amp;tbnid=4wbmmA8ocjJ7hM:&amp;tbnh=118&amp;tbnw=112&amp;prev=/images?q=plasma+in+test+tube&amp;start=20&amp;ndsp=20&amp;svnum=10&amp;um=1&amp;hl=en&amp;sa=N" TargetMode="Externa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slideLayout" Target="../slideLayouts/slideLayout12.xml"/><Relationship Id="rId7" Type="http://schemas.openxmlformats.org/officeDocument/2006/relationships/oleObject" Target="../embeddings/oleObject2.bin"/><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20.wmf"/><Relationship Id="rId11" Type="http://schemas.openxmlformats.org/officeDocument/2006/relationships/image" Target="../media/image23.jpeg"/><Relationship Id="rId5" Type="http://schemas.openxmlformats.org/officeDocument/2006/relationships/oleObject" Target="../embeddings/oleObject1.bin"/><Relationship Id="rId10" Type="http://schemas.openxmlformats.org/officeDocument/2006/relationships/image" Target="../media/image22.wmf"/><Relationship Id="rId4" Type="http://schemas.openxmlformats.org/officeDocument/2006/relationships/notesSlide" Target="../notesSlides/notesSlide3.xml"/><Relationship Id="rId9"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TLX-1 600 angle"/>
          <p:cNvPicPr>
            <a:picLocks noGrp="1" noChangeAspect="1" noChangeArrowheads="1"/>
          </p:cNvPicPr>
          <p:nvPr>
            <p:ph idx="1"/>
          </p:nvPr>
        </p:nvPicPr>
        <p:blipFill>
          <a:blip r:embed="rId2" cstate="print"/>
          <a:stretch>
            <a:fillRect/>
          </a:stretch>
        </p:blipFill>
        <p:spPr bwMode="auto">
          <a:xfrm>
            <a:off x="5105401" y="2667000"/>
            <a:ext cx="4015047" cy="2921924"/>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Q-Exactive LC-MS</a:t>
            </a:r>
            <a:endParaRPr lang="en-US" dirty="0"/>
          </a:p>
        </p:txBody>
      </p:sp>
      <p:pic>
        <p:nvPicPr>
          <p:cNvPr id="5" name="Picture 3" descr="\\Debre-fs01\marketing\Thermo Scientific Marketing Material\Instrument pictures\Deukalion\1_JPEG\Ordner 2\2056.jpg"/>
          <p:cNvPicPr>
            <a:picLocks noChangeAspect="1" noChangeArrowheads="1"/>
          </p:cNvPicPr>
          <p:nvPr/>
        </p:nvPicPr>
        <p:blipFill>
          <a:blip r:embed="rId3" cstate="print"/>
          <a:srcRect l="8333" t="35417" r="8336" b="6250"/>
          <a:stretch>
            <a:fillRect/>
          </a:stretch>
        </p:blipFill>
        <p:spPr bwMode="auto">
          <a:xfrm>
            <a:off x="2209800" y="2057401"/>
            <a:ext cx="3124200" cy="2916237"/>
          </a:xfrm>
          <a:prstGeom prst="rect">
            <a:avLst/>
          </a:prstGeom>
          <a:noFill/>
          <a:ln w="9525">
            <a:noFill/>
            <a:miter lim="800000"/>
            <a:headEnd/>
            <a:tailEnd/>
          </a:ln>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46565" y="5756302"/>
            <a:ext cx="1962150" cy="897854"/>
          </a:xfrm>
          <a:prstGeom prst="rect">
            <a:avLst/>
          </a:prstGeom>
        </p:spPr>
      </p:pic>
    </p:spTree>
    <p:extLst>
      <p:ext uri="{BB962C8B-B14F-4D97-AF65-F5344CB8AC3E}">
        <p14:creationId xmlns:p14="http://schemas.microsoft.com/office/powerpoint/2010/main" val="2935586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1828800" y="1166813"/>
            <a:ext cx="4800600" cy="3416320"/>
          </a:xfrm>
          <a:prstGeom prst="rect">
            <a:avLst/>
          </a:prstGeom>
          <a:noFill/>
          <a:ln w="9525">
            <a:noFill/>
            <a:miter lim="800000"/>
            <a:headEnd/>
            <a:tailEnd/>
          </a:ln>
        </p:spPr>
        <p:txBody>
          <a:bodyPr>
            <a:spAutoFit/>
          </a:bodyPr>
          <a:lstStyle/>
          <a:p>
            <a:pPr marL="173038" indent="-173038">
              <a:buClr>
                <a:srgbClr val="FF0000"/>
              </a:buClr>
              <a:buFont typeface="Wingdings" pitchFamily="2" charset="2"/>
              <a:buChar char="§"/>
            </a:pPr>
            <a:r>
              <a:rPr lang="en-US"/>
              <a:t>Ubiquitous (all species)</a:t>
            </a:r>
          </a:p>
          <a:p>
            <a:pPr marL="173038" indent="-173038">
              <a:buClr>
                <a:srgbClr val="FF0000"/>
              </a:buClr>
              <a:buFont typeface="Wingdings" pitchFamily="2" charset="2"/>
              <a:buChar char="§"/>
            </a:pPr>
            <a:endParaRPr lang="en-US"/>
          </a:p>
          <a:p>
            <a:pPr marL="173038" indent="-173038">
              <a:buClr>
                <a:srgbClr val="FF0000"/>
              </a:buClr>
              <a:buFont typeface="Wingdings" pitchFamily="2" charset="2"/>
              <a:buChar char="§"/>
            </a:pPr>
            <a:r>
              <a:rPr lang="en-US"/>
              <a:t>Concentrated (mg/ml in plasma)</a:t>
            </a:r>
          </a:p>
          <a:p>
            <a:pPr marL="173038" indent="-173038">
              <a:buClr>
                <a:srgbClr val="FF0000"/>
              </a:buClr>
              <a:buFont typeface="Wingdings" pitchFamily="2" charset="2"/>
              <a:buChar char="§"/>
            </a:pPr>
            <a:endParaRPr lang="en-US"/>
          </a:p>
          <a:p>
            <a:pPr marL="173038" indent="-173038">
              <a:buClr>
                <a:srgbClr val="FF0000"/>
              </a:buClr>
              <a:buFont typeface="Wingdings" pitchFamily="2" charset="2"/>
              <a:buChar char="§"/>
            </a:pPr>
            <a:r>
              <a:rPr lang="en-US"/>
              <a:t>Relatively late-eluting</a:t>
            </a:r>
          </a:p>
          <a:p>
            <a:pPr marL="173038" indent="-173038">
              <a:buClr>
                <a:srgbClr val="FF0000"/>
              </a:buClr>
              <a:buFont typeface="Wingdings" pitchFamily="2" charset="2"/>
              <a:buChar char="§"/>
            </a:pPr>
            <a:endParaRPr lang="en-US"/>
          </a:p>
          <a:p>
            <a:pPr marL="173038" indent="-173038">
              <a:buClr>
                <a:srgbClr val="FF0000"/>
              </a:buClr>
              <a:buFont typeface="Wingdings" pitchFamily="2" charset="2"/>
              <a:buChar char="§"/>
            </a:pPr>
            <a:r>
              <a:rPr lang="en-US"/>
              <a:t>Surfactants –“matrix effectors”</a:t>
            </a:r>
          </a:p>
          <a:p>
            <a:pPr marL="173038" indent="-173038">
              <a:buClr>
                <a:srgbClr val="FF0000"/>
              </a:buClr>
              <a:buFont typeface="Wingdings" pitchFamily="2" charset="2"/>
              <a:buChar char="§"/>
            </a:pPr>
            <a:endParaRPr lang="en-US"/>
          </a:p>
          <a:p>
            <a:pPr marL="173038" indent="-173038">
              <a:buClr>
                <a:srgbClr val="FF0000"/>
              </a:buClr>
              <a:buFont typeface="Wingdings" pitchFamily="2" charset="2"/>
              <a:buChar char="§"/>
            </a:pPr>
            <a:r>
              <a:rPr lang="en-US"/>
              <a:t>Strongly retained (ghost peaks)</a:t>
            </a:r>
          </a:p>
          <a:p>
            <a:pPr marL="173038" indent="-173038">
              <a:buClr>
                <a:srgbClr val="FF0000"/>
              </a:buClr>
              <a:buFont typeface="Wingdings" pitchFamily="2" charset="2"/>
              <a:buChar char="§"/>
            </a:pPr>
            <a:endParaRPr lang="en-US"/>
          </a:p>
          <a:p>
            <a:pPr marL="173038" indent="-173038">
              <a:buClr>
                <a:srgbClr val="FF0000"/>
              </a:buClr>
              <a:buFont typeface="Wingdings" pitchFamily="2" charset="2"/>
              <a:buChar char="§"/>
            </a:pPr>
            <a:r>
              <a:rPr lang="en-US"/>
              <a:t>Unstable –degrade to fatty acids and head groups</a:t>
            </a:r>
          </a:p>
        </p:txBody>
      </p:sp>
      <p:sp>
        <p:nvSpPr>
          <p:cNvPr id="25603" name="TextBox 5"/>
          <p:cNvSpPr txBox="1">
            <a:spLocks noChangeArrowheads="1"/>
          </p:cNvSpPr>
          <p:nvPr/>
        </p:nvSpPr>
        <p:spPr bwMode="auto">
          <a:xfrm>
            <a:off x="4038601" y="6019800"/>
            <a:ext cx="4456669" cy="261610"/>
          </a:xfrm>
          <a:prstGeom prst="rect">
            <a:avLst/>
          </a:prstGeom>
          <a:noFill/>
          <a:ln w="9525">
            <a:noFill/>
            <a:miter lim="800000"/>
            <a:headEnd/>
            <a:tailEnd/>
          </a:ln>
        </p:spPr>
        <p:txBody>
          <a:bodyPr wrap="none">
            <a:spAutoFit/>
          </a:bodyPr>
          <a:lstStyle/>
          <a:p>
            <a:pPr eaLnBrk="1" hangingPunct="1"/>
            <a:r>
              <a:rPr lang="en-US" sz="1100"/>
              <a:t>Ref: K. C. Van Horn, Tandem Labs, BSAT Presentation 2006</a:t>
            </a:r>
          </a:p>
        </p:txBody>
      </p:sp>
      <p:pic>
        <p:nvPicPr>
          <p:cNvPr id="25604" name="Picture 2" descr="http://cellbio.utmb.edu/cellbio/phospholip.jpg"/>
          <p:cNvPicPr>
            <a:picLocks noChangeAspect="1" noChangeArrowheads="1"/>
          </p:cNvPicPr>
          <p:nvPr/>
        </p:nvPicPr>
        <p:blipFill>
          <a:blip r:embed="rId3" cstate="print"/>
          <a:srcRect/>
          <a:stretch>
            <a:fillRect/>
          </a:stretch>
        </p:blipFill>
        <p:spPr bwMode="auto">
          <a:xfrm>
            <a:off x="6629400" y="1219200"/>
            <a:ext cx="3702050" cy="3581400"/>
          </a:xfrm>
          <a:prstGeom prst="rect">
            <a:avLst/>
          </a:prstGeom>
          <a:noFill/>
          <a:ln w="9525">
            <a:noFill/>
            <a:miter lim="800000"/>
            <a:headEnd/>
            <a:tailEnd/>
          </a:ln>
        </p:spPr>
      </p:pic>
      <p:sp>
        <p:nvSpPr>
          <p:cNvPr id="5" name="Title 1"/>
          <p:cNvSpPr txBox="1">
            <a:spLocks/>
          </p:cNvSpPr>
          <p:nvPr/>
        </p:nvSpPr>
        <p:spPr>
          <a:xfrm>
            <a:off x="1738314" y="25400"/>
            <a:ext cx="8821737" cy="738188"/>
          </a:xfrm>
          <a:prstGeom prst="rect">
            <a:avLst/>
          </a:prstGeom>
        </p:spPr>
        <p:txBody>
          <a:bodyPr anchor="ctr"/>
          <a:lstStyle/>
          <a:p>
            <a:pPr eaLnBrk="1" hangingPunct="1">
              <a:lnSpc>
                <a:spcPct val="95000"/>
              </a:lnSpc>
              <a:defRPr/>
            </a:pPr>
            <a:r>
              <a:rPr lang="en-US" sz="2800" kern="0" dirty="0">
                <a:latin typeface="+mj-lt"/>
                <a:ea typeface="+mj-ea"/>
                <a:cs typeface="+mj-cs"/>
              </a:rPr>
              <a:t>Phospholipids – ion suppression</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46565" y="5756302"/>
            <a:ext cx="1962150" cy="897854"/>
          </a:xfrm>
          <a:prstGeom prst="rect">
            <a:avLst/>
          </a:prstGeom>
        </p:spPr>
      </p:pic>
    </p:spTree>
    <p:extLst>
      <p:ext uri="{BB962C8B-B14F-4D97-AF65-F5344CB8AC3E}">
        <p14:creationId xmlns:p14="http://schemas.microsoft.com/office/powerpoint/2010/main" val="99569134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374900" y="1200150"/>
            <a:ext cx="2438400" cy="2990850"/>
            <a:chOff x="528" y="672"/>
            <a:chExt cx="1536" cy="2592"/>
          </a:xfrm>
        </p:grpSpPr>
        <p:pic>
          <p:nvPicPr>
            <p:cNvPr id="26645" name="Picture 3"/>
            <p:cNvPicPr>
              <a:picLocks noChangeArrowheads="1"/>
            </p:cNvPicPr>
            <p:nvPr/>
          </p:nvPicPr>
          <p:blipFill>
            <a:blip r:embed="rId3" cstate="print"/>
            <a:srcRect t="7069" r="2994"/>
            <a:stretch>
              <a:fillRect/>
            </a:stretch>
          </p:blipFill>
          <p:spPr bwMode="auto">
            <a:xfrm>
              <a:off x="768" y="720"/>
              <a:ext cx="1296" cy="2524"/>
            </a:xfrm>
            <a:prstGeom prst="rect">
              <a:avLst/>
            </a:prstGeom>
            <a:noFill/>
            <a:ln w="9525">
              <a:noFill/>
              <a:miter lim="800000"/>
              <a:headEnd/>
              <a:tailEnd/>
            </a:ln>
          </p:spPr>
        </p:pic>
        <p:sp>
          <p:nvSpPr>
            <p:cNvPr id="26646" name="Line 4"/>
            <p:cNvSpPr>
              <a:spLocks noChangeShapeType="1"/>
            </p:cNvSpPr>
            <p:nvPr/>
          </p:nvSpPr>
          <p:spPr bwMode="auto">
            <a:xfrm>
              <a:off x="816" y="3264"/>
              <a:ext cx="1248" cy="0"/>
            </a:xfrm>
            <a:prstGeom prst="line">
              <a:avLst/>
            </a:prstGeom>
            <a:noFill/>
            <a:ln w="9525">
              <a:solidFill>
                <a:srgbClr val="3366FF"/>
              </a:solidFill>
              <a:round/>
              <a:headEnd/>
              <a:tailEnd/>
            </a:ln>
          </p:spPr>
          <p:txBody>
            <a:bodyPr/>
            <a:lstStyle/>
            <a:p>
              <a:endParaRPr lang="en-US"/>
            </a:p>
          </p:txBody>
        </p:sp>
        <p:sp>
          <p:nvSpPr>
            <p:cNvPr id="26647" name="Line 5"/>
            <p:cNvSpPr>
              <a:spLocks noChangeShapeType="1"/>
            </p:cNvSpPr>
            <p:nvPr/>
          </p:nvSpPr>
          <p:spPr bwMode="auto">
            <a:xfrm flipV="1">
              <a:off x="816" y="720"/>
              <a:ext cx="0" cy="2544"/>
            </a:xfrm>
            <a:prstGeom prst="line">
              <a:avLst/>
            </a:prstGeom>
            <a:noFill/>
            <a:ln w="9525">
              <a:solidFill>
                <a:srgbClr val="3366FF"/>
              </a:solidFill>
              <a:round/>
              <a:headEnd/>
              <a:tailEnd/>
            </a:ln>
          </p:spPr>
          <p:txBody>
            <a:bodyPr/>
            <a:lstStyle/>
            <a:p>
              <a:endParaRPr lang="en-US"/>
            </a:p>
          </p:txBody>
        </p:sp>
        <p:sp>
          <p:nvSpPr>
            <p:cNvPr id="26648" name="Text Box 6"/>
            <p:cNvSpPr txBox="1">
              <a:spLocks noChangeArrowheads="1"/>
            </p:cNvSpPr>
            <p:nvPr/>
          </p:nvSpPr>
          <p:spPr bwMode="auto">
            <a:xfrm>
              <a:off x="528" y="672"/>
              <a:ext cx="307" cy="267"/>
            </a:xfrm>
            <a:prstGeom prst="rect">
              <a:avLst/>
            </a:prstGeom>
            <a:noFill/>
            <a:ln w="9525">
              <a:noFill/>
              <a:miter lim="800000"/>
              <a:headEnd/>
              <a:tailEnd/>
            </a:ln>
          </p:spPr>
          <p:txBody>
            <a:bodyPr wrap="none">
              <a:spAutoFit/>
            </a:bodyPr>
            <a:lstStyle/>
            <a:p>
              <a:pPr eaLnBrk="1" hangingPunct="1"/>
              <a:r>
                <a:rPr lang="en-US" sz="1400"/>
                <a:t>10</a:t>
              </a:r>
              <a:r>
                <a:rPr lang="en-US" sz="1400" baseline="30000"/>
                <a:t>6</a:t>
              </a:r>
            </a:p>
          </p:txBody>
        </p:sp>
      </p:grpSp>
      <p:pic>
        <p:nvPicPr>
          <p:cNvPr id="26627" name="Picture 7"/>
          <p:cNvPicPr preferRelativeResize="0">
            <a:picLocks noChangeArrowheads="1"/>
          </p:cNvPicPr>
          <p:nvPr/>
        </p:nvPicPr>
        <p:blipFill>
          <a:blip r:embed="rId4" cstate="print"/>
          <a:srcRect t="6985"/>
          <a:stretch>
            <a:fillRect/>
          </a:stretch>
        </p:blipFill>
        <p:spPr bwMode="auto">
          <a:xfrm>
            <a:off x="6261100" y="4133850"/>
            <a:ext cx="2120900" cy="1588"/>
          </a:xfrm>
          <a:prstGeom prst="rect">
            <a:avLst/>
          </a:prstGeom>
          <a:noFill/>
          <a:ln w="9525">
            <a:noFill/>
            <a:miter lim="800000"/>
            <a:headEnd/>
            <a:tailEnd/>
          </a:ln>
        </p:spPr>
      </p:pic>
      <p:sp>
        <p:nvSpPr>
          <p:cNvPr id="26628" name="Line 8"/>
          <p:cNvSpPr>
            <a:spLocks noChangeShapeType="1"/>
          </p:cNvSpPr>
          <p:nvPr/>
        </p:nvSpPr>
        <p:spPr bwMode="auto">
          <a:xfrm>
            <a:off x="6337300" y="4191000"/>
            <a:ext cx="1981200" cy="0"/>
          </a:xfrm>
          <a:prstGeom prst="line">
            <a:avLst/>
          </a:prstGeom>
          <a:noFill/>
          <a:ln w="9525">
            <a:solidFill>
              <a:srgbClr val="3366FF"/>
            </a:solidFill>
            <a:round/>
            <a:headEnd/>
            <a:tailEnd/>
          </a:ln>
        </p:spPr>
        <p:txBody>
          <a:bodyPr/>
          <a:lstStyle/>
          <a:p>
            <a:endParaRPr lang="en-US"/>
          </a:p>
        </p:txBody>
      </p:sp>
      <p:sp>
        <p:nvSpPr>
          <p:cNvPr id="26629" name="Line 9"/>
          <p:cNvSpPr>
            <a:spLocks noChangeShapeType="1"/>
          </p:cNvSpPr>
          <p:nvPr/>
        </p:nvSpPr>
        <p:spPr bwMode="auto">
          <a:xfrm flipV="1">
            <a:off x="6337300" y="1200150"/>
            <a:ext cx="0" cy="2990850"/>
          </a:xfrm>
          <a:prstGeom prst="line">
            <a:avLst/>
          </a:prstGeom>
          <a:noFill/>
          <a:ln w="9525">
            <a:solidFill>
              <a:srgbClr val="3366FF"/>
            </a:solidFill>
            <a:round/>
            <a:headEnd/>
            <a:tailEnd/>
          </a:ln>
        </p:spPr>
        <p:txBody>
          <a:bodyPr/>
          <a:lstStyle/>
          <a:p>
            <a:endParaRPr lang="en-US"/>
          </a:p>
        </p:txBody>
      </p:sp>
      <p:pic>
        <p:nvPicPr>
          <p:cNvPr id="26630" name="Picture 10"/>
          <p:cNvPicPr preferRelativeResize="0">
            <a:picLocks noChangeArrowheads="1"/>
          </p:cNvPicPr>
          <p:nvPr/>
        </p:nvPicPr>
        <p:blipFill>
          <a:blip r:embed="rId4" cstate="print"/>
          <a:srcRect l="43925" t="6985" r="16823"/>
          <a:stretch>
            <a:fillRect/>
          </a:stretch>
        </p:blipFill>
        <p:spPr bwMode="auto">
          <a:xfrm>
            <a:off x="7480300" y="1989138"/>
            <a:ext cx="533400" cy="1300162"/>
          </a:xfrm>
          <a:prstGeom prst="rect">
            <a:avLst/>
          </a:prstGeom>
          <a:noFill/>
          <a:ln w="9525">
            <a:noFill/>
            <a:miter lim="800000"/>
            <a:headEnd/>
            <a:tailEnd/>
          </a:ln>
        </p:spPr>
      </p:pic>
      <p:sp>
        <p:nvSpPr>
          <p:cNvPr id="26631" name="Line 11"/>
          <p:cNvSpPr>
            <a:spLocks noChangeShapeType="1"/>
          </p:cNvSpPr>
          <p:nvPr/>
        </p:nvSpPr>
        <p:spPr bwMode="auto">
          <a:xfrm>
            <a:off x="7404100" y="3344863"/>
            <a:ext cx="685800" cy="0"/>
          </a:xfrm>
          <a:prstGeom prst="line">
            <a:avLst/>
          </a:prstGeom>
          <a:noFill/>
          <a:ln w="9525">
            <a:solidFill>
              <a:srgbClr val="3366FF"/>
            </a:solidFill>
            <a:round/>
            <a:headEnd/>
            <a:tailEnd/>
          </a:ln>
        </p:spPr>
        <p:txBody>
          <a:bodyPr/>
          <a:lstStyle/>
          <a:p>
            <a:endParaRPr lang="en-US"/>
          </a:p>
        </p:txBody>
      </p:sp>
      <p:sp>
        <p:nvSpPr>
          <p:cNvPr id="26632" name="Line 12"/>
          <p:cNvSpPr>
            <a:spLocks noChangeShapeType="1"/>
          </p:cNvSpPr>
          <p:nvPr/>
        </p:nvSpPr>
        <p:spPr bwMode="auto">
          <a:xfrm flipV="1">
            <a:off x="7404100" y="1876425"/>
            <a:ext cx="0" cy="1468438"/>
          </a:xfrm>
          <a:prstGeom prst="line">
            <a:avLst/>
          </a:prstGeom>
          <a:noFill/>
          <a:ln w="9525">
            <a:solidFill>
              <a:srgbClr val="3366FF"/>
            </a:solidFill>
            <a:round/>
            <a:headEnd/>
            <a:tailEnd/>
          </a:ln>
        </p:spPr>
        <p:txBody>
          <a:bodyPr/>
          <a:lstStyle/>
          <a:p>
            <a:endParaRPr lang="en-US"/>
          </a:p>
        </p:txBody>
      </p:sp>
      <p:sp>
        <p:nvSpPr>
          <p:cNvPr id="26633" name="Line 13"/>
          <p:cNvSpPr>
            <a:spLocks noChangeShapeType="1"/>
          </p:cNvSpPr>
          <p:nvPr/>
        </p:nvSpPr>
        <p:spPr bwMode="auto">
          <a:xfrm flipV="1">
            <a:off x="6337300" y="1876426"/>
            <a:ext cx="1066800" cy="2314575"/>
          </a:xfrm>
          <a:prstGeom prst="line">
            <a:avLst/>
          </a:prstGeom>
          <a:noFill/>
          <a:ln w="9525" cap="rnd">
            <a:solidFill>
              <a:srgbClr val="C0C0C0"/>
            </a:solidFill>
            <a:prstDash val="sysDot"/>
            <a:round/>
            <a:headEnd/>
            <a:tailEnd/>
          </a:ln>
        </p:spPr>
        <p:txBody>
          <a:bodyPr/>
          <a:lstStyle/>
          <a:p>
            <a:endParaRPr lang="en-US"/>
          </a:p>
        </p:txBody>
      </p:sp>
      <p:sp>
        <p:nvSpPr>
          <p:cNvPr id="26634" name="Line 14"/>
          <p:cNvSpPr>
            <a:spLocks noChangeShapeType="1"/>
          </p:cNvSpPr>
          <p:nvPr/>
        </p:nvSpPr>
        <p:spPr bwMode="auto">
          <a:xfrm flipV="1">
            <a:off x="6337300" y="3344864"/>
            <a:ext cx="1066800" cy="846137"/>
          </a:xfrm>
          <a:prstGeom prst="line">
            <a:avLst/>
          </a:prstGeom>
          <a:noFill/>
          <a:ln w="9525" cap="rnd">
            <a:solidFill>
              <a:srgbClr val="C0C0C0"/>
            </a:solidFill>
            <a:prstDash val="sysDot"/>
            <a:round/>
            <a:headEnd/>
            <a:tailEnd/>
          </a:ln>
        </p:spPr>
        <p:txBody>
          <a:bodyPr/>
          <a:lstStyle/>
          <a:p>
            <a:endParaRPr lang="en-US"/>
          </a:p>
        </p:txBody>
      </p:sp>
      <p:sp>
        <p:nvSpPr>
          <p:cNvPr id="26635" name="Text Box 15"/>
          <p:cNvSpPr txBox="1">
            <a:spLocks noChangeArrowheads="1"/>
          </p:cNvSpPr>
          <p:nvPr/>
        </p:nvSpPr>
        <p:spPr bwMode="auto">
          <a:xfrm>
            <a:off x="5880100" y="1143001"/>
            <a:ext cx="487634" cy="307777"/>
          </a:xfrm>
          <a:prstGeom prst="rect">
            <a:avLst/>
          </a:prstGeom>
          <a:noFill/>
          <a:ln w="9525">
            <a:noFill/>
            <a:miter lim="800000"/>
            <a:headEnd/>
            <a:tailEnd/>
          </a:ln>
        </p:spPr>
        <p:txBody>
          <a:bodyPr wrap="none">
            <a:spAutoFit/>
          </a:bodyPr>
          <a:lstStyle/>
          <a:p>
            <a:pPr eaLnBrk="1" hangingPunct="1"/>
            <a:r>
              <a:rPr lang="en-US" sz="1400"/>
              <a:t>10</a:t>
            </a:r>
            <a:r>
              <a:rPr lang="en-US" sz="1400" baseline="30000"/>
              <a:t>6</a:t>
            </a:r>
          </a:p>
        </p:txBody>
      </p:sp>
      <p:sp>
        <p:nvSpPr>
          <p:cNvPr id="26636" name="Text Box 16"/>
          <p:cNvSpPr txBox="1">
            <a:spLocks noChangeArrowheads="1"/>
          </p:cNvSpPr>
          <p:nvPr/>
        </p:nvSpPr>
        <p:spPr bwMode="auto">
          <a:xfrm>
            <a:off x="6959600" y="1820864"/>
            <a:ext cx="487634" cy="307777"/>
          </a:xfrm>
          <a:prstGeom prst="rect">
            <a:avLst/>
          </a:prstGeom>
          <a:noFill/>
          <a:ln w="9525">
            <a:noFill/>
            <a:miter lim="800000"/>
            <a:headEnd/>
            <a:tailEnd/>
          </a:ln>
        </p:spPr>
        <p:txBody>
          <a:bodyPr wrap="none">
            <a:spAutoFit/>
          </a:bodyPr>
          <a:lstStyle/>
          <a:p>
            <a:pPr eaLnBrk="1" hangingPunct="1"/>
            <a:r>
              <a:rPr lang="en-US" sz="1400"/>
              <a:t>10</a:t>
            </a:r>
            <a:r>
              <a:rPr lang="en-US" sz="1400" baseline="30000"/>
              <a:t>3</a:t>
            </a:r>
          </a:p>
        </p:txBody>
      </p:sp>
      <p:sp>
        <p:nvSpPr>
          <p:cNvPr id="26637" name="Rectangle 17"/>
          <p:cNvSpPr>
            <a:spLocks noGrp="1" noChangeArrowheads="1"/>
          </p:cNvSpPr>
          <p:nvPr>
            <p:ph type="title"/>
          </p:nvPr>
        </p:nvSpPr>
        <p:spPr>
          <a:xfrm>
            <a:off x="2209800" y="152400"/>
            <a:ext cx="6781800" cy="594360"/>
          </a:xfrm>
        </p:spPr>
        <p:txBody>
          <a:bodyPr>
            <a:normAutofit fontScale="90000"/>
          </a:bodyPr>
          <a:lstStyle/>
          <a:p>
            <a:r>
              <a:rPr lang="en-US" dirty="0" smtClean="0"/>
              <a:t>1000 Times Less </a:t>
            </a:r>
            <a:r>
              <a:rPr lang="en-US" dirty="0" err="1" smtClean="0"/>
              <a:t>Phospholipid</a:t>
            </a:r>
            <a:endParaRPr lang="en-US" dirty="0" smtClean="0"/>
          </a:p>
        </p:txBody>
      </p:sp>
      <p:sp>
        <p:nvSpPr>
          <p:cNvPr id="26638" name="Rectangle 18"/>
          <p:cNvSpPr>
            <a:spLocks noGrp="1" noChangeArrowheads="1"/>
          </p:cNvSpPr>
          <p:nvPr>
            <p:ph type="body" sz="half" idx="4294967295"/>
          </p:nvPr>
        </p:nvSpPr>
        <p:spPr>
          <a:xfrm>
            <a:off x="1524001" y="4495800"/>
            <a:ext cx="4144963" cy="1631950"/>
          </a:xfrm>
        </p:spPr>
        <p:txBody>
          <a:bodyPr>
            <a:normAutofit/>
          </a:bodyPr>
          <a:lstStyle/>
          <a:p>
            <a:r>
              <a:rPr lang="en-US" smtClean="0"/>
              <a:t>Sample precipitation enhances extraction of endogenous phospholipids</a:t>
            </a:r>
          </a:p>
        </p:txBody>
      </p:sp>
      <p:sp>
        <p:nvSpPr>
          <p:cNvPr id="26639" name="Rectangle 19"/>
          <p:cNvSpPr>
            <a:spLocks noGrp="1" noChangeArrowheads="1"/>
          </p:cNvSpPr>
          <p:nvPr>
            <p:ph type="body" sz="half" idx="4294967295"/>
          </p:nvPr>
        </p:nvSpPr>
        <p:spPr>
          <a:xfrm>
            <a:off x="5791200" y="4495800"/>
            <a:ext cx="4144962" cy="1555750"/>
          </a:xfrm>
        </p:spPr>
        <p:txBody>
          <a:bodyPr>
            <a:normAutofit fontScale="92500"/>
          </a:bodyPr>
          <a:lstStyle/>
          <a:p>
            <a:r>
              <a:rPr lang="en-US" dirty="0" smtClean="0"/>
              <a:t>Direct injection of plasma results in a </a:t>
            </a:r>
            <a:r>
              <a:rPr lang="en-US" b="1" u="sng" dirty="0" smtClean="0"/>
              <a:t>1000-fold reduction</a:t>
            </a:r>
            <a:r>
              <a:rPr lang="en-US" dirty="0" smtClean="0"/>
              <a:t> in </a:t>
            </a:r>
            <a:r>
              <a:rPr lang="en-US" dirty="0" err="1" smtClean="0"/>
              <a:t>phospholipid</a:t>
            </a:r>
            <a:r>
              <a:rPr lang="en-US" dirty="0" smtClean="0"/>
              <a:t> signal </a:t>
            </a:r>
          </a:p>
          <a:p>
            <a:endParaRPr lang="en-US" dirty="0" smtClean="0"/>
          </a:p>
        </p:txBody>
      </p:sp>
      <p:sp>
        <p:nvSpPr>
          <p:cNvPr id="26640" name="Text Box 20"/>
          <p:cNvSpPr txBox="1">
            <a:spLocks noChangeArrowheads="1"/>
          </p:cNvSpPr>
          <p:nvPr/>
        </p:nvSpPr>
        <p:spPr bwMode="auto">
          <a:xfrm>
            <a:off x="2895601" y="1355725"/>
            <a:ext cx="1212191" cy="400110"/>
          </a:xfrm>
          <a:prstGeom prst="rect">
            <a:avLst/>
          </a:prstGeom>
          <a:noFill/>
          <a:ln w="9525">
            <a:noFill/>
            <a:miter lim="800000"/>
            <a:headEnd/>
            <a:tailEnd/>
          </a:ln>
        </p:spPr>
        <p:txBody>
          <a:bodyPr wrap="none">
            <a:spAutoFit/>
          </a:bodyPr>
          <a:lstStyle/>
          <a:p>
            <a:pPr eaLnBrk="1" hangingPunct="1"/>
            <a:r>
              <a:rPr lang="en-US" sz="2000" b="1"/>
              <a:t>A:  PPT</a:t>
            </a:r>
          </a:p>
        </p:txBody>
      </p:sp>
      <p:sp>
        <p:nvSpPr>
          <p:cNvPr id="26641" name="Text Box 21"/>
          <p:cNvSpPr txBox="1">
            <a:spLocks noChangeArrowheads="1"/>
          </p:cNvSpPr>
          <p:nvPr/>
        </p:nvSpPr>
        <p:spPr bwMode="auto">
          <a:xfrm>
            <a:off x="6324601" y="1295400"/>
            <a:ext cx="4289957" cy="400110"/>
          </a:xfrm>
          <a:prstGeom prst="rect">
            <a:avLst/>
          </a:prstGeom>
          <a:solidFill>
            <a:srgbClr val="FFFFFF"/>
          </a:solidFill>
          <a:ln w="9525">
            <a:noFill/>
            <a:miter lim="800000"/>
            <a:headEnd/>
            <a:tailEnd/>
          </a:ln>
        </p:spPr>
        <p:txBody>
          <a:bodyPr wrap="none">
            <a:spAutoFit/>
          </a:bodyPr>
          <a:lstStyle/>
          <a:p>
            <a:pPr eaLnBrk="1" hangingPunct="1"/>
            <a:r>
              <a:rPr lang="en-US" sz="2000" b="1" dirty="0"/>
              <a:t>B:  direct </a:t>
            </a:r>
            <a:r>
              <a:rPr lang="en-US" sz="2000" b="1" dirty="0" err="1"/>
              <a:t>TurboFlow</a:t>
            </a:r>
            <a:r>
              <a:rPr lang="en-US" sz="2000" b="1" dirty="0"/>
              <a:t> method</a:t>
            </a:r>
          </a:p>
        </p:txBody>
      </p:sp>
      <p:sp>
        <p:nvSpPr>
          <p:cNvPr id="26642" name="Oval 22"/>
          <p:cNvSpPr>
            <a:spLocks noChangeArrowheads="1"/>
          </p:cNvSpPr>
          <p:nvPr/>
        </p:nvSpPr>
        <p:spPr bwMode="auto">
          <a:xfrm>
            <a:off x="5791200" y="990600"/>
            <a:ext cx="609600" cy="609600"/>
          </a:xfrm>
          <a:prstGeom prst="ellipse">
            <a:avLst/>
          </a:prstGeom>
          <a:noFill/>
          <a:ln w="25400">
            <a:solidFill>
              <a:srgbClr val="00FF00"/>
            </a:solidFill>
            <a:round/>
            <a:headEnd/>
            <a:tailEnd/>
          </a:ln>
        </p:spPr>
        <p:txBody>
          <a:bodyPr wrap="none" anchor="ctr"/>
          <a:lstStyle/>
          <a:p>
            <a:endParaRPr lang="en-US"/>
          </a:p>
        </p:txBody>
      </p:sp>
      <p:sp>
        <p:nvSpPr>
          <p:cNvPr id="26643" name="AutoShape 23"/>
          <p:cNvSpPr>
            <a:spLocks noChangeArrowheads="1"/>
          </p:cNvSpPr>
          <p:nvPr/>
        </p:nvSpPr>
        <p:spPr bwMode="auto">
          <a:xfrm flipV="1">
            <a:off x="5867400" y="1371600"/>
            <a:ext cx="990600" cy="762000"/>
          </a:xfrm>
          <a:custGeom>
            <a:avLst/>
            <a:gdLst>
              <a:gd name="T0" fmla="*/ 172805 w 21600"/>
              <a:gd name="T1" fmla="*/ 91793 h 21600"/>
              <a:gd name="T2" fmla="*/ 86219 w 21600"/>
              <a:gd name="T3" fmla="*/ 545747 h 21600"/>
              <a:gd name="T4" fmla="*/ 216556 w 21600"/>
              <a:gd name="T5" fmla="*/ 131022 h 21600"/>
              <a:gd name="T6" fmla="*/ 862556 w 21600"/>
              <a:gd name="T7" fmla="*/ -2399 h 21600"/>
              <a:gd name="T8" fmla="*/ 895897 w 21600"/>
              <a:gd name="T9" fmla="*/ 166899 h 21600"/>
              <a:gd name="T10" fmla="*/ 675809 w 21600"/>
              <a:gd name="T11" fmla="*/ 1925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337" y="3285"/>
                </a:moveTo>
                <a:cubicBezTo>
                  <a:pt x="14733" y="2102"/>
                  <a:pt x="12792" y="1465"/>
                  <a:pt x="10800" y="1465"/>
                </a:cubicBezTo>
                <a:cubicBezTo>
                  <a:pt x="5644" y="1465"/>
                  <a:pt x="1465" y="5644"/>
                  <a:pt x="1465" y="10800"/>
                </a:cubicBezTo>
                <a:cubicBezTo>
                  <a:pt x="1464" y="12308"/>
                  <a:pt x="1830" y="13793"/>
                  <a:pt x="2530" y="15130"/>
                </a:cubicBezTo>
                <a:lnTo>
                  <a:pt x="1232" y="15809"/>
                </a:lnTo>
                <a:cubicBezTo>
                  <a:pt x="422" y="14263"/>
                  <a:pt x="0" y="12544"/>
                  <a:pt x="0" y="10800"/>
                </a:cubicBezTo>
                <a:cubicBezTo>
                  <a:pt x="0" y="4835"/>
                  <a:pt x="4835" y="0"/>
                  <a:pt x="10800" y="0"/>
                </a:cubicBezTo>
                <a:cubicBezTo>
                  <a:pt x="13105" y="-1"/>
                  <a:pt x="15350" y="737"/>
                  <a:pt x="17207" y="2105"/>
                </a:cubicBezTo>
                <a:lnTo>
                  <a:pt x="18808" y="-68"/>
                </a:lnTo>
                <a:lnTo>
                  <a:pt x="19535" y="4731"/>
                </a:lnTo>
                <a:lnTo>
                  <a:pt x="14736" y="5458"/>
                </a:lnTo>
                <a:lnTo>
                  <a:pt x="16337" y="3285"/>
                </a:lnTo>
                <a:close/>
              </a:path>
            </a:pathLst>
          </a:custGeom>
          <a:noFill/>
          <a:ln w="25400">
            <a:solidFill>
              <a:srgbClr val="00FF00"/>
            </a:solidFill>
            <a:miter lim="800000"/>
            <a:headEnd/>
            <a:tailEnd/>
          </a:ln>
        </p:spPr>
        <p:txBody>
          <a:bodyPr wrap="none" anchor="ctr"/>
          <a:lstStyle/>
          <a:p>
            <a:endParaRPr lang="en-US"/>
          </a:p>
        </p:txBody>
      </p:sp>
      <p:sp>
        <p:nvSpPr>
          <p:cNvPr id="26644" name="Oval 24"/>
          <p:cNvSpPr>
            <a:spLocks noChangeArrowheads="1"/>
          </p:cNvSpPr>
          <p:nvPr/>
        </p:nvSpPr>
        <p:spPr bwMode="auto">
          <a:xfrm>
            <a:off x="6858000" y="1676400"/>
            <a:ext cx="609600" cy="609600"/>
          </a:xfrm>
          <a:prstGeom prst="ellipse">
            <a:avLst/>
          </a:prstGeom>
          <a:noFill/>
          <a:ln w="25400">
            <a:solidFill>
              <a:srgbClr val="00FF00"/>
            </a:solidFill>
            <a:round/>
            <a:headEnd/>
            <a:tailEnd/>
          </a:ln>
        </p:spPr>
        <p:txBody>
          <a:bodyPr wrap="none" anchor="ctr"/>
          <a:lstStyle/>
          <a:p>
            <a:endParaRPr lang="en-US"/>
          </a:p>
        </p:txBody>
      </p:sp>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81129" y="5955152"/>
            <a:ext cx="1527586" cy="699003"/>
          </a:xfrm>
          <a:prstGeom prst="rect">
            <a:avLst/>
          </a:prstGeom>
        </p:spPr>
      </p:pic>
    </p:spTree>
    <p:extLst>
      <p:ext uri="{BB962C8B-B14F-4D97-AF65-F5344CB8AC3E}">
        <p14:creationId xmlns:p14="http://schemas.microsoft.com/office/powerpoint/2010/main" val="3240512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p:cNvPicPr>
            <a:picLocks noChangeAspect="1" noChangeArrowheads="1"/>
          </p:cNvPicPr>
          <p:nvPr/>
        </p:nvPicPr>
        <p:blipFill>
          <a:blip r:embed="rId2" cstate="print"/>
          <a:srcRect/>
          <a:stretch>
            <a:fillRect/>
          </a:stretch>
        </p:blipFill>
        <p:spPr bwMode="auto">
          <a:xfrm>
            <a:off x="1981201" y="1524000"/>
            <a:ext cx="6664325" cy="5029200"/>
          </a:xfrm>
          <a:prstGeom prst="rect">
            <a:avLst/>
          </a:prstGeom>
          <a:noFill/>
          <a:ln w="9525">
            <a:noFill/>
            <a:miter lim="800000"/>
            <a:headEnd/>
            <a:tailEnd/>
          </a:ln>
        </p:spPr>
      </p:pic>
      <p:sp>
        <p:nvSpPr>
          <p:cNvPr id="3" name="TextBox 2"/>
          <p:cNvSpPr txBox="1"/>
          <p:nvPr/>
        </p:nvSpPr>
        <p:spPr>
          <a:xfrm>
            <a:off x="7315200" y="4572001"/>
            <a:ext cx="3048000" cy="1169551"/>
          </a:xfrm>
          <a:prstGeom prst="rect">
            <a:avLst/>
          </a:prstGeom>
          <a:solidFill>
            <a:srgbClr val="92D050"/>
          </a:solidFill>
          <a:scene3d>
            <a:camera prst="orthographicFront"/>
            <a:lightRig rig="threePt" dir="t"/>
          </a:scene3d>
          <a:sp3d>
            <a:bevelT/>
          </a:sp3d>
        </p:spPr>
        <p:txBody>
          <a:bodyPr>
            <a:spAutoFit/>
          </a:bodyPr>
          <a:lstStyle/>
          <a:p>
            <a:pPr>
              <a:defRPr/>
            </a:pPr>
            <a:r>
              <a:rPr lang="en-US" sz="1400" dirty="0" err="1"/>
              <a:t>Accela</a:t>
            </a:r>
            <a:r>
              <a:rPr lang="en-US" sz="1400" dirty="0"/>
              <a:t> 1250 + Q </a:t>
            </a:r>
            <a:r>
              <a:rPr lang="en-US" sz="1400" dirty="0" err="1"/>
              <a:t>Exactive</a:t>
            </a:r>
            <a:endParaRPr lang="en-US" sz="1400" dirty="0"/>
          </a:p>
          <a:p>
            <a:pPr>
              <a:defRPr/>
            </a:pPr>
            <a:r>
              <a:rPr lang="en-US" sz="1400" dirty="0"/>
              <a:t>R = 70,000</a:t>
            </a:r>
          </a:p>
          <a:p>
            <a:pPr>
              <a:defRPr/>
            </a:pPr>
            <a:r>
              <a:rPr lang="en-US" sz="1400" dirty="0"/>
              <a:t>All compound elute in 2mins, with peak width of 0.04 </a:t>
            </a:r>
            <a:r>
              <a:rPr lang="en-US" sz="1400" dirty="0" err="1"/>
              <a:t>mins</a:t>
            </a:r>
            <a:r>
              <a:rPr lang="en-US" sz="1400" dirty="0"/>
              <a:t> = 9 scans under the peak </a:t>
            </a:r>
          </a:p>
        </p:txBody>
      </p:sp>
      <p:pic>
        <p:nvPicPr>
          <p:cNvPr id="49157" name="Picture 2"/>
          <p:cNvPicPr>
            <a:picLocks noChangeAspect="1" noChangeArrowheads="1"/>
          </p:cNvPicPr>
          <p:nvPr/>
        </p:nvPicPr>
        <p:blipFill>
          <a:blip r:embed="rId3" cstate="print"/>
          <a:srcRect l="9375" t="8871" r="66875" b="70161"/>
          <a:stretch>
            <a:fillRect/>
          </a:stretch>
        </p:blipFill>
        <p:spPr bwMode="auto">
          <a:xfrm>
            <a:off x="7543800" y="838200"/>
            <a:ext cx="2895600" cy="1981200"/>
          </a:xfrm>
          <a:prstGeom prst="rect">
            <a:avLst/>
          </a:prstGeom>
          <a:noFill/>
          <a:ln w="9525">
            <a:noFill/>
            <a:miter lim="800000"/>
            <a:headEnd/>
            <a:tailEnd/>
          </a:ln>
        </p:spPr>
      </p:pic>
      <p:pic>
        <p:nvPicPr>
          <p:cNvPr id="49158" name="Picture 4"/>
          <p:cNvPicPr>
            <a:picLocks noChangeAspect="1" noChangeArrowheads="1"/>
          </p:cNvPicPr>
          <p:nvPr/>
        </p:nvPicPr>
        <p:blipFill>
          <a:blip r:embed="rId4" cstate="print"/>
          <a:srcRect l="21875" t="16884" r="56876" b="70004"/>
          <a:stretch>
            <a:fillRect/>
          </a:stretch>
        </p:blipFill>
        <p:spPr bwMode="auto">
          <a:xfrm>
            <a:off x="7543800" y="2895601"/>
            <a:ext cx="2819400" cy="1452563"/>
          </a:xfrm>
          <a:prstGeom prst="rect">
            <a:avLst/>
          </a:prstGeom>
          <a:noFill/>
          <a:ln w="9525">
            <a:noFill/>
            <a:miter lim="800000"/>
            <a:headEnd/>
            <a:tailEnd/>
          </a:ln>
        </p:spPr>
      </p:pic>
      <p:sp>
        <p:nvSpPr>
          <p:cNvPr id="49159" name="TextBox 5"/>
          <p:cNvSpPr txBox="1">
            <a:spLocks noChangeArrowheads="1"/>
          </p:cNvSpPr>
          <p:nvPr/>
        </p:nvSpPr>
        <p:spPr bwMode="auto">
          <a:xfrm>
            <a:off x="1524000" y="152400"/>
            <a:ext cx="7817268" cy="400110"/>
          </a:xfrm>
          <a:prstGeom prst="rect">
            <a:avLst/>
          </a:prstGeom>
          <a:noFill/>
          <a:ln w="9525">
            <a:noFill/>
            <a:miter lim="800000"/>
            <a:headEnd/>
            <a:tailEnd/>
          </a:ln>
        </p:spPr>
        <p:txBody>
          <a:bodyPr wrap="none">
            <a:spAutoFit/>
          </a:bodyPr>
          <a:lstStyle/>
          <a:p>
            <a:r>
              <a:rPr lang="en-US" sz="2000" dirty="0" smtClean="0"/>
              <a:t>UHPLC: </a:t>
            </a:r>
            <a:r>
              <a:rPr lang="en-US" sz="2000" dirty="0"/>
              <a:t>60+ pesticides in 2 </a:t>
            </a:r>
            <a:r>
              <a:rPr lang="en-US" sz="2000" dirty="0" err="1"/>
              <a:t>mins</a:t>
            </a:r>
            <a:r>
              <a:rPr lang="en-US" sz="2000" dirty="0"/>
              <a:t>, 4s wide peaks, Full scan</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39400" y="6043689"/>
            <a:ext cx="1576892" cy="721565"/>
          </a:xfrm>
          <a:prstGeom prst="rect">
            <a:avLst/>
          </a:prstGeom>
        </p:spPr>
      </p:pic>
    </p:spTree>
    <p:extLst>
      <p:ext uri="{BB962C8B-B14F-4D97-AF65-F5344CB8AC3E}">
        <p14:creationId xmlns:p14="http://schemas.microsoft.com/office/powerpoint/2010/main" val="836874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9" y="0"/>
            <a:ext cx="8268929" cy="777240"/>
          </a:xfrm>
        </p:spPr>
        <p:txBody>
          <a:bodyPr>
            <a:normAutofit fontScale="90000"/>
          </a:bodyPr>
          <a:lstStyle/>
          <a:p>
            <a:r>
              <a:rPr lang="en-US" dirty="0" smtClean="0"/>
              <a:t>Instrumentation: Q Exactive</a:t>
            </a:r>
            <a:endParaRPr lang="en-US" dirty="0"/>
          </a:p>
        </p:txBody>
      </p:sp>
      <p:pic>
        <p:nvPicPr>
          <p:cNvPr id="5" name="Content Placeholder 4" descr="Q-Exactive-color_pfad.png"/>
          <p:cNvPicPr>
            <a:picLocks noGrp="1" noChangeAspect="1"/>
          </p:cNvPicPr>
          <p:nvPr>
            <p:ph idx="1"/>
          </p:nvPr>
        </p:nvPicPr>
        <p:blipFill>
          <a:blip r:embed="rId2" cstate="print"/>
          <a:srcRect l="33970" t="32007" r="20637" b="36672"/>
          <a:stretch>
            <a:fillRect/>
          </a:stretch>
        </p:blipFill>
        <p:spPr>
          <a:xfrm>
            <a:off x="1524000" y="1752600"/>
            <a:ext cx="8610600" cy="4343400"/>
          </a:xfrm>
        </p:spPr>
      </p:pic>
      <p:sp>
        <p:nvSpPr>
          <p:cNvPr id="16" name="Rectangular Callout 15"/>
          <p:cNvSpPr/>
          <p:nvPr/>
        </p:nvSpPr>
        <p:spPr bwMode="auto">
          <a:xfrm>
            <a:off x="5257800" y="3733800"/>
            <a:ext cx="2819400" cy="444910"/>
          </a:xfrm>
          <a:prstGeom prst="wedgeRectCallout">
            <a:avLst>
              <a:gd name="adj1" fmla="val 8404"/>
              <a:gd name="adj2" fmla="val -165669"/>
            </a:avLst>
          </a:prstGeom>
          <a:solidFill>
            <a:srgbClr val="FFFF99"/>
          </a:solidFill>
          <a:ln>
            <a:headEnd type="none" w="med" len="med"/>
            <a:tailEnd type="none" w="med" len="med"/>
          </a:ln>
          <a:effectLst>
            <a:outerShdw blurRad="50800" dist="381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b="1" dirty="0" smtClean="0">
                <a:solidFill>
                  <a:schemeClr val="tx1"/>
                </a:solidFill>
                <a:latin typeface="Arial" charset="0"/>
              </a:rPr>
              <a:t>Quadrupole </a:t>
            </a:r>
            <a:r>
              <a:rPr lang="en-US" b="1" dirty="0">
                <a:solidFill>
                  <a:schemeClr val="tx1"/>
                </a:solidFill>
                <a:latin typeface="Arial" charset="0"/>
              </a:rPr>
              <a:t>Mass Filter</a:t>
            </a:r>
          </a:p>
        </p:txBody>
      </p:sp>
      <p:sp>
        <p:nvSpPr>
          <p:cNvPr id="17" name="Rectangular Callout 16"/>
          <p:cNvSpPr/>
          <p:nvPr/>
        </p:nvSpPr>
        <p:spPr bwMode="auto">
          <a:xfrm>
            <a:off x="1752600" y="1371600"/>
            <a:ext cx="2819400" cy="381000"/>
          </a:xfrm>
          <a:prstGeom prst="wedgeRectCallout">
            <a:avLst>
              <a:gd name="adj1" fmla="val -16270"/>
              <a:gd name="adj2" fmla="val 160528"/>
            </a:avLst>
          </a:prstGeom>
          <a:solidFill>
            <a:srgbClr val="FFFF99"/>
          </a:solidFill>
          <a:ln>
            <a:headEnd type="none" w="med" len="med"/>
            <a:tailEnd type="none" w="med" len="med"/>
          </a:ln>
          <a:effectLst>
            <a:outerShdw blurRad="50800" dist="381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b="1" dirty="0">
                <a:solidFill>
                  <a:schemeClr val="tx1"/>
                </a:solidFill>
                <a:latin typeface="Arial" charset="0"/>
              </a:rPr>
              <a:t>HCD Collision Cell</a:t>
            </a:r>
          </a:p>
        </p:txBody>
      </p:sp>
      <p:sp>
        <p:nvSpPr>
          <p:cNvPr id="8" name="Rectangular Callout 7"/>
          <p:cNvSpPr/>
          <p:nvPr/>
        </p:nvSpPr>
        <p:spPr bwMode="auto">
          <a:xfrm>
            <a:off x="7239000" y="4572000"/>
            <a:ext cx="914400" cy="381000"/>
          </a:xfrm>
          <a:prstGeom prst="wedgeRectCallout">
            <a:avLst>
              <a:gd name="adj1" fmla="val 115466"/>
              <a:gd name="adj2" fmla="val -78410"/>
            </a:avLst>
          </a:prstGeom>
          <a:solidFill>
            <a:srgbClr val="FFFF99"/>
          </a:solidFill>
          <a:ln>
            <a:headEnd type="none" w="med" len="med"/>
            <a:tailEnd type="none" w="med" len="med"/>
          </a:ln>
          <a:effectLst>
            <a:outerShdw blurRad="50800" dist="381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b="1" dirty="0">
                <a:solidFill>
                  <a:schemeClr val="tx1"/>
                </a:solidFill>
                <a:latin typeface="Arial" charset="0"/>
              </a:rPr>
              <a:t>S-lens</a:t>
            </a:r>
          </a:p>
        </p:txBody>
      </p:sp>
      <p:sp>
        <p:nvSpPr>
          <p:cNvPr id="10" name="Rectangular Callout 9"/>
          <p:cNvSpPr/>
          <p:nvPr/>
        </p:nvSpPr>
        <p:spPr bwMode="auto">
          <a:xfrm>
            <a:off x="4724400" y="1371600"/>
            <a:ext cx="3429000" cy="381000"/>
          </a:xfrm>
          <a:prstGeom prst="wedgeRectCallout">
            <a:avLst>
              <a:gd name="adj1" fmla="val -60411"/>
              <a:gd name="adj2" fmla="val 166130"/>
            </a:avLst>
          </a:prstGeom>
          <a:solidFill>
            <a:srgbClr val="FFFF99"/>
          </a:solidFill>
          <a:ln>
            <a:headEnd type="none" w="med" len="med"/>
            <a:tailEnd type="none" w="med" len="med"/>
          </a:ln>
          <a:effectLst>
            <a:outerShdw blurRad="50800" dist="381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b="1" dirty="0">
                <a:solidFill>
                  <a:schemeClr val="tx1"/>
                </a:solidFill>
                <a:latin typeface="Arial" charset="0"/>
              </a:rPr>
              <a:t>C-trap Spectrum Multiplexing</a:t>
            </a:r>
          </a:p>
        </p:txBody>
      </p:sp>
      <p:sp>
        <p:nvSpPr>
          <p:cNvPr id="12" name="Rectangular Callout 11"/>
          <p:cNvSpPr/>
          <p:nvPr/>
        </p:nvSpPr>
        <p:spPr bwMode="auto">
          <a:xfrm>
            <a:off x="2590800" y="5943600"/>
            <a:ext cx="2971800" cy="381000"/>
          </a:xfrm>
          <a:prstGeom prst="wedgeRectCallout">
            <a:avLst>
              <a:gd name="adj1" fmla="val 9311"/>
              <a:gd name="adj2" fmla="val -214683"/>
            </a:avLst>
          </a:prstGeom>
          <a:solidFill>
            <a:srgbClr val="FFFF99"/>
          </a:solidFill>
          <a:ln>
            <a:headEnd type="none" w="med" len="med"/>
            <a:tailEnd type="none" w="med" len="med"/>
          </a:ln>
          <a:effectLst>
            <a:outerShdw blurRad="50800" dist="381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b="1" dirty="0" err="1">
                <a:solidFill>
                  <a:schemeClr val="tx1"/>
                </a:solidFill>
                <a:latin typeface="Arial" charset="0"/>
              </a:rPr>
              <a:t>Orbitrap</a:t>
            </a:r>
            <a:r>
              <a:rPr lang="en-US" b="1" dirty="0">
                <a:solidFill>
                  <a:schemeClr val="tx1"/>
                </a:solidFill>
                <a:latin typeface="Arial" charset="0"/>
              </a:rPr>
              <a:t> Enhanced FT</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46565" y="5756302"/>
            <a:ext cx="1962150" cy="897854"/>
          </a:xfrm>
          <a:prstGeom prst="rect">
            <a:avLst/>
          </a:prstGeom>
        </p:spPr>
      </p:pic>
    </p:spTree>
    <p:extLst>
      <p:ext uri="{BB962C8B-B14F-4D97-AF65-F5344CB8AC3E}">
        <p14:creationId xmlns:p14="http://schemas.microsoft.com/office/powerpoint/2010/main" val="2983463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20040"/>
            <a:ext cx="7239000" cy="670560"/>
          </a:xfrm>
        </p:spPr>
        <p:txBody>
          <a:bodyPr>
            <a:normAutofit fontScale="90000"/>
          </a:bodyPr>
          <a:lstStyle/>
          <a:p>
            <a:r>
              <a:rPr lang="en-US" dirty="0" smtClean="0"/>
              <a:t>Q-Exactive specs</a:t>
            </a:r>
            <a:endParaRPr lang="en-US" dirty="0"/>
          </a:p>
        </p:txBody>
      </p:sp>
      <p:sp>
        <p:nvSpPr>
          <p:cNvPr id="3" name="Content Placeholder 2"/>
          <p:cNvSpPr>
            <a:spLocks noGrp="1"/>
          </p:cNvSpPr>
          <p:nvPr>
            <p:ph idx="1"/>
          </p:nvPr>
        </p:nvSpPr>
        <p:spPr>
          <a:xfrm>
            <a:off x="1981200" y="1066800"/>
            <a:ext cx="8598310" cy="5388936"/>
          </a:xfrm>
        </p:spPr>
        <p:txBody>
          <a:bodyPr>
            <a:normAutofit/>
          </a:bodyPr>
          <a:lstStyle/>
          <a:p>
            <a:r>
              <a:rPr lang="en-US" dirty="0" smtClean="0"/>
              <a:t>Mass Resolution – up to 140,000 @ m/z 200</a:t>
            </a:r>
          </a:p>
          <a:p>
            <a:pPr lvl="1"/>
            <a:r>
              <a:rPr lang="en-US" dirty="0">
                <a:solidFill>
                  <a:srgbClr val="002060"/>
                </a:solidFill>
              </a:rPr>
              <a:t>Scan speed decreases with resolution</a:t>
            </a:r>
          </a:p>
          <a:p>
            <a:pPr lvl="1"/>
            <a:r>
              <a:rPr lang="en-US" dirty="0">
                <a:solidFill>
                  <a:srgbClr val="002060"/>
                </a:solidFill>
              </a:rPr>
              <a:t>Up to </a:t>
            </a:r>
            <a:r>
              <a:rPr lang="en-US" dirty="0" smtClean="0">
                <a:solidFill>
                  <a:srgbClr val="002060"/>
                </a:solidFill>
              </a:rPr>
              <a:t>70,000 Res. </a:t>
            </a:r>
            <a:r>
              <a:rPr lang="en-US" dirty="0">
                <a:solidFill>
                  <a:srgbClr val="002060"/>
                </a:solidFill>
              </a:rPr>
              <a:t>at UHPLC speeds</a:t>
            </a:r>
          </a:p>
          <a:p>
            <a:pPr lvl="1"/>
            <a:r>
              <a:rPr lang="en-US" dirty="0">
                <a:solidFill>
                  <a:srgbClr val="002060"/>
                </a:solidFill>
              </a:rPr>
              <a:t>Resolution decreases as mass increases</a:t>
            </a:r>
          </a:p>
          <a:p>
            <a:pPr lvl="1"/>
            <a:r>
              <a:rPr lang="en-US" dirty="0">
                <a:solidFill>
                  <a:srgbClr val="002060"/>
                </a:solidFill>
              </a:rPr>
              <a:t>Very high resolution for small molecule analyses</a:t>
            </a:r>
          </a:p>
          <a:p>
            <a:pPr lvl="1"/>
            <a:endParaRPr lang="en-US" sz="1000" dirty="0">
              <a:solidFill>
                <a:srgbClr val="002060"/>
              </a:solidFill>
            </a:endParaRPr>
          </a:p>
          <a:p>
            <a:r>
              <a:rPr lang="en-US" sz="2400" dirty="0"/>
              <a:t>Mass accuracy &lt; 5 </a:t>
            </a:r>
            <a:r>
              <a:rPr lang="en-US" sz="2400" dirty="0" err="1"/>
              <a:t>ppm</a:t>
            </a:r>
            <a:r>
              <a:rPr lang="en-US" sz="2400" dirty="0"/>
              <a:t>; usually &lt; 2 </a:t>
            </a:r>
            <a:r>
              <a:rPr lang="en-US" sz="2400" dirty="0" err="1"/>
              <a:t>ppm</a:t>
            </a:r>
            <a:endParaRPr lang="en-US" sz="2400" dirty="0"/>
          </a:p>
          <a:p>
            <a:pPr lvl="1"/>
            <a:r>
              <a:rPr lang="en-US" dirty="0">
                <a:solidFill>
                  <a:srgbClr val="002060"/>
                </a:solidFill>
              </a:rPr>
              <a:t>With external calibration</a:t>
            </a:r>
          </a:p>
          <a:p>
            <a:pPr lvl="1"/>
            <a:endParaRPr lang="en-US" sz="1000" dirty="0">
              <a:solidFill>
                <a:srgbClr val="002060"/>
              </a:solidFill>
            </a:endParaRPr>
          </a:p>
          <a:p>
            <a:r>
              <a:rPr lang="en-US" sz="2400" dirty="0"/>
              <a:t>Mass range 50 – 6000 m/z</a:t>
            </a:r>
          </a:p>
          <a:p>
            <a:r>
              <a:rPr lang="en-US" sz="2400" dirty="0"/>
              <a:t>Scan speed – 12,000 </a:t>
            </a:r>
            <a:r>
              <a:rPr lang="en-US" sz="2400" dirty="0" err="1"/>
              <a:t>amu</a:t>
            </a:r>
            <a:r>
              <a:rPr lang="en-US" sz="2400" dirty="0"/>
              <a:t> / second</a:t>
            </a:r>
          </a:p>
          <a:p>
            <a:r>
              <a:rPr lang="en-US" sz="2400" dirty="0"/>
              <a:t>Sensitivity in </a:t>
            </a:r>
            <a:r>
              <a:rPr lang="en-US" sz="2400" dirty="0" err="1"/>
              <a:t>ppt</a:t>
            </a:r>
            <a:r>
              <a:rPr lang="en-US" sz="2400" dirty="0"/>
              <a:t> range</a:t>
            </a:r>
          </a:p>
          <a:p>
            <a:r>
              <a:rPr lang="en-US" sz="2400" dirty="0"/>
              <a:t>Dynamic range 1 - 5000</a:t>
            </a:r>
          </a:p>
          <a:p>
            <a:pPr lvl="8"/>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46565" y="5756302"/>
            <a:ext cx="1962150" cy="897854"/>
          </a:xfrm>
          <a:prstGeom prst="rect">
            <a:avLst/>
          </a:prstGeom>
        </p:spPr>
      </p:pic>
    </p:spTree>
    <p:extLst>
      <p:ext uri="{BB962C8B-B14F-4D97-AF65-F5344CB8AC3E}">
        <p14:creationId xmlns:p14="http://schemas.microsoft.com/office/powerpoint/2010/main" val="924235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1981200" y="320040"/>
            <a:ext cx="7239000" cy="594360"/>
          </a:xfrm>
        </p:spPr>
        <p:txBody>
          <a:bodyPr>
            <a:normAutofit fontScale="90000"/>
          </a:bodyPr>
          <a:lstStyle/>
          <a:p>
            <a:pPr eaLnBrk="1" hangingPunct="1"/>
            <a:r>
              <a:rPr lang="de-DE" dirty="0" smtClean="0"/>
              <a:t>SIM</a:t>
            </a:r>
          </a:p>
        </p:txBody>
      </p:sp>
      <p:sp>
        <p:nvSpPr>
          <p:cNvPr id="33794" name="Content Placeholder 2"/>
          <p:cNvSpPr>
            <a:spLocks noGrp="1"/>
          </p:cNvSpPr>
          <p:nvPr>
            <p:ph idx="1"/>
          </p:nvPr>
        </p:nvSpPr>
        <p:spPr>
          <a:xfrm>
            <a:off x="1752601" y="990600"/>
            <a:ext cx="8442325" cy="4865688"/>
          </a:xfrm>
        </p:spPr>
        <p:txBody>
          <a:bodyPr/>
          <a:lstStyle/>
          <a:p>
            <a:pPr eaLnBrk="1" hangingPunct="1"/>
            <a:r>
              <a:rPr lang="de-DE" dirty="0" smtClean="0"/>
              <a:t> </a:t>
            </a:r>
            <a:r>
              <a:rPr lang="de-DE" sz="2400" dirty="0"/>
              <a:t>Signal visibility is dependent on whether a signal is visible above the spectrum noise</a:t>
            </a:r>
          </a:p>
          <a:p>
            <a:pPr eaLnBrk="1" hangingPunct="1"/>
            <a:r>
              <a:rPr lang="de-DE" dirty="0" smtClean="0"/>
              <a:t> Spectrum noise is dependent on the ratio of compound within a certain ion population</a:t>
            </a:r>
          </a:p>
        </p:txBody>
      </p:sp>
      <p:pic>
        <p:nvPicPr>
          <p:cNvPr id="33795" name="Picture 12"/>
          <p:cNvPicPr>
            <a:picLocks noChangeAspect="1" noChangeArrowheads="1"/>
          </p:cNvPicPr>
          <p:nvPr/>
        </p:nvPicPr>
        <p:blipFill>
          <a:blip r:embed="rId3"/>
          <a:srcRect/>
          <a:stretch>
            <a:fillRect/>
          </a:stretch>
        </p:blipFill>
        <p:spPr bwMode="auto">
          <a:xfrm>
            <a:off x="1828800" y="2514600"/>
            <a:ext cx="1588" cy="1588"/>
          </a:xfrm>
          <a:prstGeom prst="rect">
            <a:avLst/>
          </a:prstGeom>
          <a:noFill/>
          <a:ln w="9525">
            <a:noFill/>
            <a:miter lim="800000"/>
            <a:headEnd/>
            <a:tailEnd/>
          </a:ln>
        </p:spPr>
      </p:pic>
      <p:pic>
        <p:nvPicPr>
          <p:cNvPr id="33796" name="Picture 13"/>
          <p:cNvPicPr>
            <a:picLocks noChangeAspect="1" noChangeArrowheads="1"/>
          </p:cNvPicPr>
          <p:nvPr/>
        </p:nvPicPr>
        <p:blipFill>
          <a:blip r:embed="rId3"/>
          <a:srcRect/>
          <a:stretch>
            <a:fillRect/>
          </a:stretch>
        </p:blipFill>
        <p:spPr bwMode="auto">
          <a:xfrm>
            <a:off x="1828800" y="2514600"/>
            <a:ext cx="1588" cy="1588"/>
          </a:xfrm>
          <a:prstGeom prst="rect">
            <a:avLst/>
          </a:prstGeom>
          <a:noFill/>
          <a:ln w="9525">
            <a:noFill/>
            <a:miter lim="800000"/>
            <a:headEnd/>
            <a:tailEnd/>
          </a:ln>
        </p:spPr>
      </p:pic>
      <p:sp>
        <p:nvSpPr>
          <p:cNvPr id="33797" name="Line 130"/>
          <p:cNvSpPr>
            <a:spLocks noChangeShapeType="1"/>
          </p:cNvSpPr>
          <p:nvPr/>
        </p:nvSpPr>
        <p:spPr bwMode="auto">
          <a:xfrm flipV="1">
            <a:off x="2227264" y="4087814"/>
            <a:ext cx="1587" cy="1049337"/>
          </a:xfrm>
          <a:prstGeom prst="line">
            <a:avLst/>
          </a:prstGeom>
          <a:noFill/>
          <a:ln w="0">
            <a:solidFill>
              <a:srgbClr val="000000"/>
            </a:solidFill>
            <a:round/>
            <a:headEnd/>
            <a:tailEnd/>
          </a:ln>
        </p:spPr>
        <p:txBody>
          <a:bodyPr/>
          <a:lstStyle/>
          <a:p>
            <a:endParaRPr lang="en-US"/>
          </a:p>
        </p:txBody>
      </p:sp>
      <p:sp>
        <p:nvSpPr>
          <p:cNvPr id="33798" name="Line 131"/>
          <p:cNvSpPr>
            <a:spLocks noChangeShapeType="1"/>
          </p:cNvSpPr>
          <p:nvPr/>
        </p:nvSpPr>
        <p:spPr bwMode="auto">
          <a:xfrm flipH="1">
            <a:off x="2182813" y="5084764"/>
            <a:ext cx="44450" cy="1587"/>
          </a:xfrm>
          <a:prstGeom prst="line">
            <a:avLst/>
          </a:prstGeom>
          <a:noFill/>
          <a:ln w="0">
            <a:solidFill>
              <a:srgbClr val="000000"/>
            </a:solidFill>
            <a:round/>
            <a:headEnd/>
            <a:tailEnd/>
          </a:ln>
        </p:spPr>
        <p:txBody>
          <a:bodyPr/>
          <a:lstStyle/>
          <a:p>
            <a:endParaRPr lang="en-US"/>
          </a:p>
        </p:txBody>
      </p:sp>
      <p:sp>
        <p:nvSpPr>
          <p:cNvPr id="33799" name="Line 132"/>
          <p:cNvSpPr>
            <a:spLocks noChangeShapeType="1"/>
          </p:cNvSpPr>
          <p:nvPr/>
        </p:nvSpPr>
        <p:spPr bwMode="auto">
          <a:xfrm flipH="1">
            <a:off x="2182813" y="5032375"/>
            <a:ext cx="44450" cy="1588"/>
          </a:xfrm>
          <a:prstGeom prst="line">
            <a:avLst/>
          </a:prstGeom>
          <a:noFill/>
          <a:ln w="0">
            <a:solidFill>
              <a:srgbClr val="000000"/>
            </a:solidFill>
            <a:round/>
            <a:headEnd/>
            <a:tailEnd/>
          </a:ln>
        </p:spPr>
        <p:txBody>
          <a:bodyPr/>
          <a:lstStyle/>
          <a:p>
            <a:endParaRPr lang="en-US"/>
          </a:p>
        </p:txBody>
      </p:sp>
      <p:sp>
        <p:nvSpPr>
          <p:cNvPr id="33800" name="Line 133"/>
          <p:cNvSpPr>
            <a:spLocks noChangeShapeType="1"/>
          </p:cNvSpPr>
          <p:nvPr/>
        </p:nvSpPr>
        <p:spPr bwMode="auto">
          <a:xfrm flipH="1">
            <a:off x="2182813" y="4979989"/>
            <a:ext cx="44450" cy="1587"/>
          </a:xfrm>
          <a:prstGeom prst="line">
            <a:avLst/>
          </a:prstGeom>
          <a:noFill/>
          <a:ln w="0">
            <a:solidFill>
              <a:srgbClr val="000000"/>
            </a:solidFill>
            <a:round/>
            <a:headEnd/>
            <a:tailEnd/>
          </a:ln>
        </p:spPr>
        <p:txBody>
          <a:bodyPr/>
          <a:lstStyle/>
          <a:p>
            <a:endParaRPr lang="en-US"/>
          </a:p>
        </p:txBody>
      </p:sp>
      <p:sp>
        <p:nvSpPr>
          <p:cNvPr id="33801" name="Line 134"/>
          <p:cNvSpPr>
            <a:spLocks noChangeShapeType="1"/>
          </p:cNvSpPr>
          <p:nvPr/>
        </p:nvSpPr>
        <p:spPr bwMode="auto">
          <a:xfrm flipH="1">
            <a:off x="2182813" y="4875214"/>
            <a:ext cx="44450" cy="1587"/>
          </a:xfrm>
          <a:prstGeom prst="line">
            <a:avLst/>
          </a:prstGeom>
          <a:noFill/>
          <a:ln w="0">
            <a:solidFill>
              <a:srgbClr val="000000"/>
            </a:solidFill>
            <a:round/>
            <a:headEnd/>
            <a:tailEnd/>
          </a:ln>
        </p:spPr>
        <p:txBody>
          <a:bodyPr/>
          <a:lstStyle/>
          <a:p>
            <a:endParaRPr lang="en-US"/>
          </a:p>
        </p:txBody>
      </p:sp>
      <p:sp>
        <p:nvSpPr>
          <p:cNvPr id="33802" name="Line 135"/>
          <p:cNvSpPr>
            <a:spLocks noChangeShapeType="1"/>
          </p:cNvSpPr>
          <p:nvPr/>
        </p:nvSpPr>
        <p:spPr bwMode="auto">
          <a:xfrm flipH="1">
            <a:off x="2182813" y="4821239"/>
            <a:ext cx="44450" cy="1587"/>
          </a:xfrm>
          <a:prstGeom prst="line">
            <a:avLst/>
          </a:prstGeom>
          <a:noFill/>
          <a:ln w="0">
            <a:solidFill>
              <a:srgbClr val="000000"/>
            </a:solidFill>
            <a:round/>
            <a:headEnd/>
            <a:tailEnd/>
          </a:ln>
        </p:spPr>
        <p:txBody>
          <a:bodyPr/>
          <a:lstStyle/>
          <a:p>
            <a:endParaRPr lang="en-US"/>
          </a:p>
        </p:txBody>
      </p:sp>
      <p:sp>
        <p:nvSpPr>
          <p:cNvPr id="33803" name="Line 136"/>
          <p:cNvSpPr>
            <a:spLocks noChangeShapeType="1"/>
          </p:cNvSpPr>
          <p:nvPr/>
        </p:nvSpPr>
        <p:spPr bwMode="auto">
          <a:xfrm flipH="1">
            <a:off x="2182813" y="4770439"/>
            <a:ext cx="44450" cy="1587"/>
          </a:xfrm>
          <a:prstGeom prst="line">
            <a:avLst/>
          </a:prstGeom>
          <a:noFill/>
          <a:ln w="0">
            <a:solidFill>
              <a:srgbClr val="000000"/>
            </a:solidFill>
            <a:round/>
            <a:headEnd/>
            <a:tailEnd/>
          </a:ln>
        </p:spPr>
        <p:txBody>
          <a:bodyPr/>
          <a:lstStyle/>
          <a:p>
            <a:endParaRPr lang="en-US"/>
          </a:p>
        </p:txBody>
      </p:sp>
      <p:sp>
        <p:nvSpPr>
          <p:cNvPr id="33804" name="Line 137"/>
          <p:cNvSpPr>
            <a:spLocks noChangeShapeType="1"/>
          </p:cNvSpPr>
          <p:nvPr/>
        </p:nvSpPr>
        <p:spPr bwMode="auto">
          <a:xfrm flipH="1">
            <a:off x="2182813" y="4664075"/>
            <a:ext cx="44450" cy="1588"/>
          </a:xfrm>
          <a:prstGeom prst="line">
            <a:avLst/>
          </a:prstGeom>
          <a:noFill/>
          <a:ln w="0">
            <a:solidFill>
              <a:srgbClr val="000000"/>
            </a:solidFill>
            <a:round/>
            <a:headEnd/>
            <a:tailEnd/>
          </a:ln>
        </p:spPr>
        <p:txBody>
          <a:bodyPr/>
          <a:lstStyle/>
          <a:p>
            <a:endParaRPr lang="en-US"/>
          </a:p>
        </p:txBody>
      </p:sp>
      <p:sp>
        <p:nvSpPr>
          <p:cNvPr id="33805" name="Line 138"/>
          <p:cNvSpPr>
            <a:spLocks noChangeShapeType="1"/>
          </p:cNvSpPr>
          <p:nvPr/>
        </p:nvSpPr>
        <p:spPr bwMode="auto">
          <a:xfrm flipH="1">
            <a:off x="2182813" y="4611689"/>
            <a:ext cx="44450" cy="1587"/>
          </a:xfrm>
          <a:prstGeom prst="line">
            <a:avLst/>
          </a:prstGeom>
          <a:noFill/>
          <a:ln w="0">
            <a:solidFill>
              <a:srgbClr val="000000"/>
            </a:solidFill>
            <a:round/>
            <a:headEnd/>
            <a:tailEnd/>
          </a:ln>
        </p:spPr>
        <p:txBody>
          <a:bodyPr/>
          <a:lstStyle/>
          <a:p>
            <a:endParaRPr lang="en-US"/>
          </a:p>
        </p:txBody>
      </p:sp>
      <p:sp>
        <p:nvSpPr>
          <p:cNvPr id="33806" name="Line 139"/>
          <p:cNvSpPr>
            <a:spLocks noChangeShapeType="1"/>
          </p:cNvSpPr>
          <p:nvPr/>
        </p:nvSpPr>
        <p:spPr bwMode="auto">
          <a:xfrm flipH="1">
            <a:off x="2182813" y="4560889"/>
            <a:ext cx="44450" cy="1587"/>
          </a:xfrm>
          <a:prstGeom prst="line">
            <a:avLst/>
          </a:prstGeom>
          <a:noFill/>
          <a:ln w="0">
            <a:solidFill>
              <a:srgbClr val="000000"/>
            </a:solidFill>
            <a:round/>
            <a:headEnd/>
            <a:tailEnd/>
          </a:ln>
        </p:spPr>
        <p:txBody>
          <a:bodyPr/>
          <a:lstStyle/>
          <a:p>
            <a:endParaRPr lang="en-US"/>
          </a:p>
        </p:txBody>
      </p:sp>
      <p:sp>
        <p:nvSpPr>
          <p:cNvPr id="33807" name="Line 140"/>
          <p:cNvSpPr>
            <a:spLocks noChangeShapeType="1"/>
          </p:cNvSpPr>
          <p:nvPr/>
        </p:nvSpPr>
        <p:spPr bwMode="auto">
          <a:xfrm flipH="1">
            <a:off x="2182813" y="4454525"/>
            <a:ext cx="44450" cy="1588"/>
          </a:xfrm>
          <a:prstGeom prst="line">
            <a:avLst/>
          </a:prstGeom>
          <a:noFill/>
          <a:ln w="0">
            <a:solidFill>
              <a:srgbClr val="000000"/>
            </a:solidFill>
            <a:round/>
            <a:headEnd/>
            <a:tailEnd/>
          </a:ln>
        </p:spPr>
        <p:txBody>
          <a:bodyPr/>
          <a:lstStyle/>
          <a:p>
            <a:endParaRPr lang="en-US"/>
          </a:p>
        </p:txBody>
      </p:sp>
      <p:sp>
        <p:nvSpPr>
          <p:cNvPr id="33808" name="Line 141"/>
          <p:cNvSpPr>
            <a:spLocks noChangeShapeType="1"/>
          </p:cNvSpPr>
          <p:nvPr/>
        </p:nvSpPr>
        <p:spPr bwMode="auto">
          <a:xfrm flipH="1">
            <a:off x="2182813" y="4402139"/>
            <a:ext cx="44450" cy="1587"/>
          </a:xfrm>
          <a:prstGeom prst="line">
            <a:avLst/>
          </a:prstGeom>
          <a:noFill/>
          <a:ln w="0">
            <a:solidFill>
              <a:srgbClr val="000000"/>
            </a:solidFill>
            <a:round/>
            <a:headEnd/>
            <a:tailEnd/>
          </a:ln>
        </p:spPr>
        <p:txBody>
          <a:bodyPr/>
          <a:lstStyle/>
          <a:p>
            <a:endParaRPr lang="en-US"/>
          </a:p>
        </p:txBody>
      </p:sp>
      <p:sp>
        <p:nvSpPr>
          <p:cNvPr id="33809" name="Line 142"/>
          <p:cNvSpPr>
            <a:spLocks noChangeShapeType="1"/>
          </p:cNvSpPr>
          <p:nvPr/>
        </p:nvSpPr>
        <p:spPr bwMode="auto">
          <a:xfrm flipH="1">
            <a:off x="2182813" y="4349750"/>
            <a:ext cx="44450" cy="1588"/>
          </a:xfrm>
          <a:prstGeom prst="line">
            <a:avLst/>
          </a:prstGeom>
          <a:noFill/>
          <a:ln w="0">
            <a:solidFill>
              <a:srgbClr val="000000"/>
            </a:solidFill>
            <a:round/>
            <a:headEnd/>
            <a:tailEnd/>
          </a:ln>
        </p:spPr>
        <p:txBody>
          <a:bodyPr/>
          <a:lstStyle/>
          <a:p>
            <a:endParaRPr lang="en-US"/>
          </a:p>
        </p:txBody>
      </p:sp>
      <p:sp>
        <p:nvSpPr>
          <p:cNvPr id="33810" name="Line 143"/>
          <p:cNvSpPr>
            <a:spLocks noChangeShapeType="1"/>
          </p:cNvSpPr>
          <p:nvPr/>
        </p:nvSpPr>
        <p:spPr bwMode="auto">
          <a:xfrm flipH="1">
            <a:off x="2182813" y="4244975"/>
            <a:ext cx="44450" cy="1588"/>
          </a:xfrm>
          <a:prstGeom prst="line">
            <a:avLst/>
          </a:prstGeom>
          <a:noFill/>
          <a:ln w="0">
            <a:solidFill>
              <a:srgbClr val="000000"/>
            </a:solidFill>
            <a:round/>
            <a:headEnd/>
            <a:tailEnd/>
          </a:ln>
        </p:spPr>
        <p:txBody>
          <a:bodyPr/>
          <a:lstStyle/>
          <a:p>
            <a:endParaRPr lang="en-US"/>
          </a:p>
        </p:txBody>
      </p:sp>
      <p:sp>
        <p:nvSpPr>
          <p:cNvPr id="33811" name="Line 144"/>
          <p:cNvSpPr>
            <a:spLocks noChangeShapeType="1"/>
          </p:cNvSpPr>
          <p:nvPr/>
        </p:nvSpPr>
        <p:spPr bwMode="auto">
          <a:xfrm flipH="1">
            <a:off x="2182813" y="4192589"/>
            <a:ext cx="44450" cy="1587"/>
          </a:xfrm>
          <a:prstGeom prst="line">
            <a:avLst/>
          </a:prstGeom>
          <a:noFill/>
          <a:ln w="0">
            <a:solidFill>
              <a:srgbClr val="000000"/>
            </a:solidFill>
            <a:round/>
            <a:headEnd/>
            <a:tailEnd/>
          </a:ln>
        </p:spPr>
        <p:txBody>
          <a:bodyPr/>
          <a:lstStyle/>
          <a:p>
            <a:endParaRPr lang="en-US"/>
          </a:p>
        </p:txBody>
      </p:sp>
      <p:sp>
        <p:nvSpPr>
          <p:cNvPr id="33812" name="Line 145"/>
          <p:cNvSpPr>
            <a:spLocks noChangeShapeType="1"/>
          </p:cNvSpPr>
          <p:nvPr/>
        </p:nvSpPr>
        <p:spPr bwMode="auto">
          <a:xfrm flipH="1">
            <a:off x="2182813" y="4140200"/>
            <a:ext cx="44450" cy="1588"/>
          </a:xfrm>
          <a:prstGeom prst="line">
            <a:avLst/>
          </a:prstGeom>
          <a:noFill/>
          <a:ln w="0">
            <a:solidFill>
              <a:srgbClr val="000000"/>
            </a:solidFill>
            <a:round/>
            <a:headEnd/>
            <a:tailEnd/>
          </a:ln>
        </p:spPr>
        <p:txBody>
          <a:bodyPr/>
          <a:lstStyle/>
          <a:p>
            <a:endParaRPr lang="en-US"/>
          </a:p>
        </p:txBody>
      </p:sp>
      <p:sp>
        <p:nvSpPr>
          <p:cNvPr id="33813" name="Line 146"/>
          <p:cNvSpPr>
            <a:spLocks noChangeShapeType="1"/>
          </p:cNvSpPr>
          <p:nvPr/>
        </p:nvSpPr>
        <p:spPr bwMode="auto">
          <a:xfrm flipH="1">
            <a:off x="2159001" y="5137150"/>
            <a:ext cx="68263" cy="1588"/>
          </a:xfrm>
          <a:prstGeom prst="line">
            <a:avLst/>
          </a:prstGeom>
          <a:noFill/>
          <a:ln w="0">
            <a:solidFill>
              <a:srgbClr val="000000"/>
            </a:solidFill>
            <a:round/>
            <a:headEnd/>
            <a:tailEnd/>
          </a:ln>
        </p:spPr>
        <p:txBody>
          <a:bodyPr/>
          <a:lstStyle/>
          <a:p>
            <a:endParaRPr lang="en-US"/>
          </a:p>
        </p:txBody>
      </p:sp>
      <p:sp>
        <p:nvSpPr>
          <p:cNvPr id="33814" name="Rectangle 147"/>
          <p:cNvSpPr>
            <a:spLocks noChangeArrowheads="1"/>
          </p:cNvSpPr>
          <p:nvPr/>
        </p:nvSpPr>
        <p:spPr bwMode="auto">
          <a:xfrm>
            <a:off x="2055813" y="5087938"/>
            <a:ext cx="57708" cy="107722"/>
          </a:xfrm>
          <a:prstGeom prst="rect">
            <a:avLst/>
          </a:prstGeom>
          <a:noFill/>
          <a:ln w="9525">
            <a:noFill/>
            <a:miter lim="800000"/>
            <a:headEnd/>
            <a:tailEnd/>
          </a:ln>
        </p:spPr>
        <p:txBody>
          <a:bodyPr wrap="none" lIns="0" tIns="0" rIns="0" bIns="0">
            <a:spAutoFit/>
          </a:bodyPr>
          <a:lstStyle/>
          <a:p>
            <a:r>
              <a:rPr lang="de-DE" sz="700">
                <a:solidFill>
                  <a:srgbClr val="000000"/>
                </a:solidFill>
              </a:rPr>
              <a:t>0</a:t>
            </a:r>
            <a:endParaRPr lang="de-DE"/>
          </a:p>
        </p:txBody>
      </p:sp>
      <p:sp>
        <p:nvSpPr>
          <p:cNvPr id="33815" name="Line 148"/>
          <p:cNvSpPr>
            <a:spLocks noChangeShapeType="1"/>
          </p:cNvSpPr>
          <p:nvPr/>
        </p:nvSpPr>
        <p:spPr bwMode="auto">
          <a:xfrm flipH="1">
            <a:off x="2159001" y="4927600"/>
            <a:ext cx="68263" cy="1588"/>
          </a:xfrm>
          <a:prstGeom prst="line">
            <a:avLst/>
          </a:prstGeom>
          <a:noFill/>
          <a:ln w="0">
            <a:solidFill>
              <a:srgbClr val="000000"/>
            </a:solidFill>
            <a:round/>
            <a:headEnd/>
            <a:tailEnd/>
          </a:ln>
        </p:spPr>
        <p:txBody>
          <a:bodyPr/>
          <a:lstStyle/>
          <a:p>
            <a:endParaRPr lang="en-US"/>
          </a:p>
        </p:txBody>
      </p:sp>
      <p:sp>
        <p:nvSpPr>
          <p:cNvPr id="33816" name="Rectangle 149"/>
          <p:cNvSpPr>
            <a:spLocks noChangeArrowheads="1"/>
          </p:cNvSpPr>
          <p:nvPr/>
        </p:nvSpPr>
        <p:spPr bwMode="auto">
          <a:xfrm>
            <a:off x="2000250" y="4878388"/>
            <a:ext cx="115416" cy="107722"/>
          </a:xfrm>
          <a:prstGeom prst="rect">
            <a:avLst/>
          </a:prstGeom>
          <a:noFill/>
          <a:ln w="9525">
            <a:noFill/>
            <a:miter lim="800000"/>
            <a:headEnd/>
            <a:tailEnd/>
          </a:ln>
        </p:spPr>
        <p:txBody>
          <a:bodyPr wrap="none" lIns="0" tIns="0" rIns="0" bIns="0">
            <a:spAutoFit/>
          </a:bodyPr>
          <a:lstStyle/>
          <a:p>
            <a:r>
              <a:rPr lang="de-DE" sz="700">
                <a:solidFill>
                  <a:srgbClr val="000000"/>
                </a:solidFill>
              </a:rPr>
              <a:t>20</a:t>
            </a:r>
            <a:endParaRPr lang="de-DE"/>
          </a:p>
        </p:txBody>
      </p:sp>
      <p:sp>
        <p:nvSpPr>
          <p:cNvPr id="33817" name="Line 150"/>
          <p:cNvSpPr>
            <a:spLocks noChangeShapeType="1"/>
          </p:cNvSpPr>
          <p:nvPr/>
        </p:nvSpPr>
        <p:spPr bwMode="auto">
          <a:xfrm flipH="1">
            <a:off x="2159001" y="4718050"/>
            <a:ext cx="68263" cy="1588"/>
          </a:xfrm>
          <a:prstGeom prst="line">
            <a:avLst/>
          </a:prstGeom>
          <a:noFill/>
          <a:ln w="0">
            <a:solidFill>
              <a:srgbClr val="000000"/>
            </a:solidFill>
            <a:round/>
            <a:headEnd/>
            <a:tailEnd/>
          </a:ln>
        </p:spPr>
        <p:txBody>
          <a:bodyPr/>
          <a:lstStyle/>
          <a:p>
            <a:endParaRPr lang="en-US"/>
          </a:p>
        </p:txBody>
      </p:sp>
      <p:sp>
        <p:nvSpPr>
          <p:cNvPr id="33818" name="Rectangle 151"/>
          <p:cNvSpPr>
            <a:spLocks noChangeArrowheads="1"/>
          </p:cNvSpPr>
          <p:nvPr/>
        </p:nvSpPr>
        <p:spPr bwMode="auto">
          <a:xfrm>
            <a:off x="2000250" y="4668838"/>
            <a:ext cx="115416" cy="107722"/>
          </a:xfrm>
          <a:prstGeom prst="rect">
            <a:avLst/>
          </a:prstGeom>
          <a:noFill/>
          <a:ln w="9525">
            <a:noFill/>
            <a:miter lim="800000"/>
            <a:headEnd/>
            <a:tailEnd/>
          </a:ln>
        </p:spPr>
        <p:txBody>
          <a:bodyPr wrap="none" lIns="0" tIns="0" rIns="0" bIns="0">
            <a:spAutoFit/>
          </a:bodyPr>
          <a:lstStyle/>
          <a:p>
            <a:r>
              <a:rPr lang="de-DE" sz="700">
                <a:solidFill>
                  <a:srgbClr val="000000"/>
                </a:solidFill>
              </a:rPr>
              <a:t>40</a:t>
            </a:r>
            <a:endParaRPr lang="de-DE"/>
          </a:p>
        </p:txBody>
      </p:sp>
      <p:sp>
        <p:nvSpPr>
          <p:cNvPr id="33819" name="Line 152"/>
          <p:cNvSpPr>
            <a:spLocks noChangeShapeType="1"/>
          </p:cNvSpPr>
          <p:nvPr/>
        </p:nvSpPr>
        <p:spPr bwMode="auto">
          <a:xfrm flipH="1">
            <a:off x="2159001" y="4506914"/>
            <a:ext cx="68263" cy="1587"/>
          </a:xfrm>
          <a:prstGeom prst="line">
            <a:avLst/>
          </a:prstGeom>
          <a:noFill/>
          <a:ln w="0">
            <a:solidFill>
              <a:srgbClr val="000000"/>
            </a:solidFill>
            <a:round/>
            <a:headEnd/>
            <a:tailEnd/>
          </a:ln>
        </p:spPr>
        <p:txBody>
          <a:bodyPr/>
          <a:lstStyle/>
          <a:p>
            <a:endParaRPr lang="en-US"/>
          </a:p>
        </p:txBody>
      </p:sp>
      <p:sp>
        <p:nvSpPr>
          <p:cNvPr id="33820" name="Rectangle 153"/>
          <p:cNvSpPr>
            <a:spLocks noChangeArrowheads="1"/>
          </p:cNvSpPr>
          <p:nvPr/>
        </p:nvSpPr>
        <p:spPr bwMode="auto">
          <a:xfrm>
            <a:off x="2000250" y="4459288"/>
            <a:ext cx="115416" cy="107722"/>
          </a:xfrm>
          <a:prstGeom prst="rect">
            <a:avLst/>
          </a:prstGeom>
          <a:noFill/>
          <a:ln w="9525">
            <a:noFill/>
            <a:miter lim="800000"/>
            <a:headEnd/>
            <a:tailEnd/>
          </a:ln>
        </p:spPr>
        <p:txBody>
          <a:bodyPr wrap="none" lIns="0" tIns="0" rIns="0" bIns="0">
            <a:spAutoFit/>
          </a:bodyPr>
          <a:lstStyle/>
          <a:p>
            <a:r>
              <a:rPr lang="de-DE" sz="700">
                <a:solidFill>
                  <a:srgbClr val="000000"/>
                </a:solidFill>
              </a:rPr>
              <a:t>60</a:t>
            </a:r>
            <a:endParaRPr lang="de-DE"/>
          </a:p>
        </p:txBody>
      </p:sp>
      <p:sp>
        <p:nvSpPr>
          <p:cNvPr id="33821" name="Line 154"/>
          <p:cNvSpPr>
            <a:spLocks noChangeShapeType="1"/>
          </p:cNvSpPr>
          <p:nvPr/>
        </p:nvSpPr>
        <p:spPr bwMode="auto">
          <a:xfrm flipH="1">
            <a:off x="2159001" y="4297364"/>
            <a:ext cx="68263" cy="1587"/>
          </a:xfrm>
          <a:prstGeom prst="line">
            <a:avLst/>
          </a:prstGeom>
          <a:noFill/>
          <a:ln w="0">
            <a:solidFill>
              <a:srgbClr val="000000"/>
            </a:solidFill>
            <a:round/>
            <a:headEnd/>
            <a:tailEnd/>
          </a:ln>
        </p:spPr>
        <p:txBody>
          <a:bodyPr/>
          <a:lstStyle/>
          <a:p>
            <a:endParaRPr lang="en-US"/>
          </a:p>
        </p:txBody>
      </p:sp>
      <p:sp>
        <p:nvSpPr>
          <p:cNvPr id="33822" name="Rectangle 155"/>
          <p:cNvSpPr>
            <a:spLocks noChangeArrowheads="1"/>
          </p:cNvSpPr>
          <p:nvPr/>
        </p:nvSpPr>
        <p:spPr bwMode="auto">
          <a:xfrm>
            <a:off x="2000250" y="4249738"/>
            <a:ext cx="115416" cy="107722"/>
          </a:xfrm>
          <a:prstGeom prst="rect">
            <a:avLst/>
          </a:prstGeom>
          <a:noFill/>
          <a:ln w="9525">
            <a:noFill/>
            <a:miter lim="800000"/>
            <a:headEnd/>
            <a:tailEnd/>
          </a:ln>
        </p:spPr>
        <p:txBody>
          <a:bodyPr wrap="none" lIns="0" tIns="0" rIns="0" bIns="0">
            <a:spAutoFit/>
          </a:bodyPr>
          <a:lstStyle/>
          <a:p>
            <a:r>
              <a:rPr lang="de-DE" sz="700">
                <a:solidFill>
                  <a:srgbClr val="000000"/>
                </a:solidFill>
              </a:rPr>
              <a:t>80</a:t>
            </a:r>
            <a:endParaRPr lang="de-DE"/>
          </a:p>
        </p:txBody>
      </p:sp>
      <p:sp>
        <p:nvSpPr>
          <p:cNvPr id="33823" name="Line 156"/>
          <p:cNvSpPr>
            <a:spLocks noChangeShapeType="1"/>
          </p:cNvSpPr>
          <p:nvPr/>
        </p:nvSpPr>
        <p:spPr bwMode="auto">
          <a:xfrm flipH="1">
            <a:off x="2159001" y="4087814"/>
            <a:ext cx="68263" cy="1587"/>
          </a:xfrm>
          <a:prstGeom prst="line">
            <a:avLst/>
          </a:prstGeom>
          <a:noFill/>
          <a:ln w="0">
            <a:solidFill>
              <a:srgbClr val="000000"/>
            </a:solidFill>
            <a:round/>
            <a:headEnd/>
            <a:tailEnd/>
          </a:ln>
        </p:spPr>
        <p:txBody>
          <a:bodyPr/>
          <a:lstStyle/>
          <a:p>
            <a:endParaRPr lang="en-US"/>
          </a:p>
        </p:txBody>
      </p:sp>
      <p:sp>
        <p:nvSpPr>
          <p:cNvPr id="33824" name="Rectangle 157"/>
          <p:cNvSpPr>
            <a:spLocks noChangeArrowheads="1"/>
          </p:cNvSpPr>
          <p:nvPr/>
        </p:nvSpPr>
        <p:spPr bwMode="auto">
          <a:xfrm>
            <a:off x="1941513" y="4038600"/>
            <a:ext cx="173124" cy="107722"/>
          </a:xfrm>
          <a:prstGeom prst="rect">
            <a:avLst/>
          </a:prstGeom>
          <a:noFill/>
          <a:ln w="9525">
            <a:noFill/>
            <a:miter lim="800000"/>
            <a:headEnd/>
            <a:tailEnd/>
          </a:ln>
        </p:spPr>
        <p:txBody>
          <a:bodyPr wrap="none" lIns="0" tIns="0" rIns="0" bIns="0">
            <a:spAutoFit/>
          </a:bodyPr>
          <a:lstStyle/>
          <a:p>
            <a:r>
              <a:rPr lang="de-DE" sz="700">
                <a:solidFill>
                  <a:srgbClr val="000000"/>
                </a:solidFill>
              </a:rPr>
              <a:t>100</a:t>
            </a:r>
            <a:endParaRPr lang="de-DE"/>
          </a:p>
        </p:txBody>
      </p:sp>
      <p:sp>
        <p:nvSpPr>
          <p:cNvPr id="33825" name="Rectangle 158"/>
          <p:cNvSpPr>
            <a:spLocks noChangeArrowheads="1"/>
          </p:cNvSpPr>
          <p:nvPr/>
        </p:nvSpPr>
        <p:spPr bwMode="auto">
          <a:xfrm rot="-5400000">
            <a:off x="1499871" y="4557826"/>
            <a:ext cx="886461" cy="107722"/>
          </a:xfrm>
          <a:prstGeom prst="rect">
            <a:avLst/>
          </a:prstGeom>
          <a:noFill/>
          <a:ln w="9525">
            <a:noFill/>
            <a:miter lim="800000"/>
            <a:headEnd/>
            <a:tailEnd/>
          </a:ln>
        </p:spPr>
        <p:txBody>
          <a:bodyPr wrap="none" lIns="0" tIns="0" rIns="0" bIns="0">
            <a:spAutoFit/>
          </a:bodyPr>
          <a:lstStyle/>
          <a:p>
            <a:r>
              <a:rPr lang="de-DE" sz="700">
                <a:solidFill>
                  <a:srgbClr val="000000"/>
                </a:solidFill>
              </a:rPr>
              <a:t>Relative Abundance</a:t>
            </a:r>
            <a:endParaRPr lang="de-DE"/>
          </a:p>
        </p:txBody>
      </p:sp>
      <p:sp>
        <p:nvSpPr>
          <p:cNvPr id="33826" name="Line 159"/>
          <p:cNvSpPr>
            <a:spLocks noChangeShapeType="1"/>
          </p:cNvSpPr>
          <p:nvPr/>
        </p:nvSpPr>
        <p:spPr bwMode="auto">
          <a:xfrm>
            <a:off x="2227263" y="5137150"/>
            <a:ext cx="3001962" cy="1588"/>
          </a:xfrm>
          <a:prstGeom prst="line">
            <a:avLst/>
          </a:prstGeom>
          <a:noFill/>
          <a:ln w="0">
            <a:solidFill>
              <a:srgbClr val="000000"/>
            </a:solidFill>
            <a:round/>
            <a:headEnd/>
            <a:tailEnd/>
          </a:ln>
        </p:spPr>
        <p:txBody>
          <a:bodyPr/>
          <a:lstStyle/>
          <a:p>
            <a:endParaRPr lang="en-US"/>
          </a:p>
        </p:txBody>
      </p:sp>
      <p:sp>
        <p:nvSpPr>
          <p:cNvPr id="33827" name="Line 160"/>
          <p:cNvSpPr>
            <a:spLocks noChangeShapeType="1"/>
          </p:cNvSpPr>
          <p:nvPr/>
        </p:nvSpPr>
        <p:spPr bwMode="auto">
          <a:xfrm flipV="1">
            <a:off x="2227264" y="2825750"/>
            <a:ext cx="1587" cy="1049338"/>
          </a:xfrm>
          <a:prstGeom prst="line">
            <a:avLst/>
          </a:prstGeom>
          <a:noFill/>
          <a:ln w="0">
            <a:solidFill>
              <a:srgbClr val="000000"/>
            </a:solidFill>
            <a:round/>
            <a:headEnd/>
            <a:tailEnd/>
          </a:ln>
        </p:spPr>
        <p:txBody>
          <a:bodyPr/>
          <a:lstStyle/>
          <a:p>
            <a:endParaRPr lang="en-US"/>
          </a:p>
        </p:txBody>
      </p:sp>
      <p:sp>
        <p:nvSpPr>
          <p:cNvPr id="33828" name="Line 161"/>
          <p:cNvSpPr>
            <a:spLocks noChangeShapeType="1"/>
          </p:cNvSpPr>
          <p:nvPr/>
        </p:nvSpPr>
        <p:spPr bwMode="auto">
          <a:xfrm flipH="1">
            <a:off x="2182813" y="3824289"/>
            <a:ext cx="44450" cy="1587"/>
          </a:xfrm>
          <a:prstGeom prst="line">
            <a:avLst/>
          </a:prstGeom>
          <a:noFill/>
          <a:ln w="0">
            <a:solidFill>
              <a:srgbClr val="000000"/>
            </a:solidFill>
            <a:round/>
            <a:headEnd/>
            <a:tailEnd/>
          </a:ln>
        </p:spPr>
        <p:txBody>
          <a:bodyPr/>
          <a:lstStyle/>
          <a:p>
            <a:endParaRPr lang="en-US"/>
          </a:p>
        </p:txBody>
      </p:sp>
      <p:sp>
        <p:nvSpPr>
          <p:cNvPr id="33829" name="Line 162"/>
          <p:cNvSpPr>
            <a:spLocks noChangeShapeType="1"/>
          </p:cNvSpPr>
          <p:nvPr/>
        </p:nvSpPr>
        <p:spPr bwMode="auto">
          <a:xfrm flipH="1">
            <a:off x="2182813" y="3771900"/>
            <a:ext cx="44450" cy="1588"/>
          </a:xfrm>
          <a:prstGeom prst="line">
            <a:avLst/>
          </a:prstGeom>
          <a:noFill/>
          <a:ln w="0">
            <a:solidFill>
              <a:srgbClr val="000000"/>
            </a:solidFill>
            <a:round/>
            <a:headEnd/>
            <a:tailEnd/>
          </a:ln>
        </p:spPr>
        <p:txBody>
          <a:bodyPr/>
          <a:lstStyle/>
          <a:p>
            <a:endParaRPr lang="en-US"/>
          </a:p>
        </p:txBody>
      </p:sp>
      <p:sp>
        <p:nvSpPr>
          <p:cNvPr id="33830" name="Line 163"/>
          <p:cNvSpPr>
            <a:spLocks noChangeShapeType="1"/>
          </p:cNvSpPr>
          <p:nvPr/>
        </p:nvSpPr>
        <p:spPr bwMode="auto">
          <a:xfrm flipH="1">
            <a:off x="2182813" y="3717925"/>
            <a:ext cx="44450" cy="1588"/>
          </a:xfrm>
          <a:prstGeom prst="line">
            <a:avLst/>
          </a:prstGeom>
          <a:noFill/>
          <a:ln w="0">
            <a:solidFill>
              <a:srgbClr val="000000"/>
            </a:solidFill>
            <a:round/>
            <a:headEnd/>
            <a:tailEnd/>
          </a:ln>
        </p:spPr>
        <p:txBody>
          <a:bodyPr/>
          <a:lstStyle/>
          <a:p>
            <a:endParaRPr lang="en-US"/>
          </a:p>
        </p:txBody>
      </p:sp>
      <p:sp>
        <p:nvSpPr>
          <p:cNvPr id="33831" name="Line 164"/>
          <p:cNvSpPr>
            <a:spLocks noChangeShapeType="1"/>
          </p:cNvSpPr>
          <p:nvPr/>
        </p:nvSpPr>
        <p:spPr bwMode="auto">
          <a:xfrm flipH="1">
            <a:off x="2182813" y="3614739"/>
            <a:ext cx="44450" cy="1587"/>
          </a:xfrm>
          <a:prstGeom prst="line">
            <a:avLst/>
          </a:prstGeom>
          <a:noFill/>
          <a:ln w="0">
            <a:solidFill>
              <a:srgbClr val="000000"/>
            </a:solidFill>
            <a:round/>
            <a:headEnd/>
            <a:tailEnd/>
          </a:ln>
        </p:spPr>
        <p:txBody>
          <a:bodyPr/>
          <a:lstStyle/>
          <a:p>
            <a:endParaRPr lang="en-US"/>
          </a:p>
        </p:txBody>
      </p:sp>
      <p:sp>
        <p:nvSpPr>
          <p:cNvPr id="33832" name="Line 165"/>
          <p:cNvSpPr>
            <a:spLocks noChangeShapeType="1"/>
          </p:cNvSpPr>
          <p:nvPr/>
        </p:nvSpPr>
        <p:spPr bwMode="auto">
          <a:xfrm flipH="1">
            <a:off x="2182813" y="3560764"/>
            <a:ext cx="44450" cy="1587"/>
          </a:xfrm>
          <a:prstGeom prst="line">
            <a:avLst/>
          </a:prstGeom>
          <a:noFill/>
          <a:ln w="0">
            <a:solidFill>
              <a:srgbClr val="000000"/>
            </a:solidFill>
            <a:round/>
            <a:headEnd/>
            <a:tailEnd/>
          </a:ln>
        </p:spPr>
        <p:txBody>
          <a:bodyPr/>
          <a:lstStyle/>
          <a:p>
            <a:endParaRPr lang="en-US"/>
          </a:p>
        </p:txBody>
      </p:sp>
      <p:sp>
        <p:nvSpPr>
          <p:cNvPr id="33833" name="Line 166"/>
          <p:cNvSpPr>
            <a:spLocks noChangeShapeType="1"/>
          </p:cNvSpPr>
          <p:nvPr/>
        </p:nvSpPr>
        <p:spPr bwMode="auto">
          <a:xfrm flipH="1">
            <a:off x="2182813" y="3508375"/>
            <a:ext cx="44450" cy="1588"/>
          </a:xfrm>
          <a:prstGeom prst="line">
            <a:avLst/>
          </a:prstGeom>
          <a:noFill/>
          <a:ln w="0">
            <a:solidFill>
              <a:srgbClr val="000000"/>
            </a:solidFill>
            <a:round/>
            <a:headEnd/>
            <a:tailEnd/>
          </a:ln>
        </p:spPr>
        <p:txBody>
          <a:bodyPr/>
          <a:lstStyle/>
          <a:p>
            <a:endParaRPr lang="en-US"/>
          </a:p>
        </p:txBody>
      </p:sp>
      <p:sp>
        <p:nvSpPr>
          <p:cNvPr id="33834" name="Line 167"/>
          <p:cNvSpPr>
            <a:spLocks noChangeShapeType="1"/>
          </p:cNvSpPr>
          <p:nvPr/>
        </p:nvSpPr>
        <p:spPr bwMode="auto">
          <a:xfrm flipH="1">
            <a:off x="2182813" y="3403600"/>
            <a:ext cx="44450" cy="1588"/>
          </a:xfrm>
          <a:prstGeom prst="line">
            <a:avLst/>
          </a:prstGeom>
          <a:noFill/>
          <a:ln w="0">
            <a:solidFill>
              <a:srgbClr val="000000"/>
            </a:solidFill>
            <a:round/>
            <a:headEnd/>
            <a:tailEnd/>
          </a:ln>
        </p:spPr>
        <p:txBody>
          <a:bodyPr/>
          <a:lstStyle/>
          <a:p>
            <a:endParaRPr lang="en-US"/>
          </a:p>
        </p:txBody>
      </p:sp>
      <p:sp>
        <p:nvSpPr>
          <p:cNvPr id="33835" name="Line 168"/>
          <p:cNvSpPr>
            <a:spLocks noChangeShapeType="1"/>
          </p:cNvSpPr>
          <p:nvPr/>
        </p:nvSpPr>
        <p:spPr bwMode="auto">
          <a:xfrm flipH="1">
            <a:off x="2182813" y="3351214"/>
            <a:ext cx="44450" cy="1587"/>
          </a:xfrm>
          <a:prstGeom prst="line">
            <a:avLst/>
          </a:prstGeom>
          <a:noFill/>
          <a:ln w="0">
            <a:solidFill>
              <a:srgbClr val="000000"/>
            </a:solidFill>
            <a:round/>
            <a:headEnd/>
            <a:tailEnd/>
          </a:ln>
        </p:spPr>
        <p:txBody>
          <a:bodyPr/>
          <a:lstStyle/>
          <a:p>
            <a:endParaRPr lang="en-US"/>
          </a:p>
        </p:txBody>
      </p:sp>
      <p:sp>
        <p:nvSpPr>
          <p:cNvPr id="33836" name="Line 169"/>
          <p:cNvSpPr>
            <a:spLocks noChangeShapeType="1"/>
          </p:cNvSpPr>
          <p:nvPr/>
        </p:nvSpPr>
        <p:spPr bwMode="auto">
          <a:xfrm flipH="1">
            <a:off x="2182813" y="3298825"/>
            <a:ext cx="44450" cy="1588"/>
          </a:xfrm>
          <a:prstGeom prst="line">
            <a:avLst/>
          </a:prstGeom>
          <a:noFill/>
          <a:ln w="0">
            <a:solidFill>
              <a:srgbClr val="000000"/>
            </a:solidFill>
            <a:round/>
            <a:headEnd/>
            <a:tailEnd/>
          </a:ln>
        </p:spPr>
        <p:txBody>
          <a:bodyPr/>
          <a:lstStyle/>
          <a:p>
            <a:endParaRPr lang="en-US"/>
          </a:p>
        </p:txBody>
      </p:sp>
      <p:sp>
        <p:nvSpPr>
          <p:cNvPr id="33837" name="Line 170"/>
          <p:cNvSpPr>
            <a:spLocks noChangeShapeType="1"/>
          </p:cNvSpPr>
          <p:nvPr/>
        </p:nvSpPr>
        <p:spPr bwMode="auto">
          <a:xfrm flipH="1">
            <a:off x="2182813" y="3194050"/>
            <a:ext cx="44450" cy="1588"/>
          </a:xfrm>
          <a:prstGeom prst="line">
            <a:avLst/>
          </a:prstGeom>
          <a:noFill/>
          <a:ln w="0">
            <a:solidFill>
              <a:srgbClr val="000000"/>
            </a:solidFill>
            <a:round/>
            <a:headEnd/>
            <a:tailEnd/>
          </a:ln>
        </p:spPr>
        <p:txBody>
          <a:bodyPr/>
          <a:lstStyle/>
          <a:p>
            <a:endParaRPr lang="en-US"/>
          </a:p>
        </p:txBody>
      </p:sp>
      <p:sp>
        <p:nvSpPr>
          <p:cNvPr id="33838" name="Line 171"/>
          <p:cNvSpPr>
            <a:spLocks noChangeShapeType="1"/>
          </p:cNvSpPr>
          <p:nvPr/>
        </p:nvSpPr>
        <p:spPr bwMode="auto">
          <a:xfrm flipH="1">
            <a:off x="2182813" y="3141664"/>
            <a:ext cx="44450" cy="1587"/>
          </a:xfrm>
          <a:prstGeom prst="line">
            <a:avLst/>
          </a:prstGeom>
          <a:noFill/>
          <a:ln w="0">
            <a:solidFill>
              <a:srgbClr val="000000"/>
            </a:solidFill>
            <a:round/>
            <a:headEnd/>
            <a:tailEnd/>
          </a:ln>
        </p:spPr>
        <p:txBody>
          <a:bodyPr/>
          <a:lstStyle/>
          <a:p>
            <a:endParaRPr lang="en-US"/>
          </a:p>
        </p:txBody>
      </p:sp>
      <p:sp>
        <p:nvSpPr>
          <p:cNvPr id="33839" name="Line 172"/>
          <p:cNvSpPr>
            <a:spLocks noChangeShapeType="1"/>
          </p:cNvSpPr>
          <p:nvPr/>
        </p:nvSpPr>
        <p:spPr bwMode="auto">
          <a:xfrm flipH="1">
            <a:off x="2182813" y="3089275"/>
            <a:ext cx="44450" cy="1588"/>
          </a:xfrm>
          <a:prstGeom prst="line">
            <a:avLst/>
          </a:prstGeom>
          <a:noFill/>
          <a:ln w="0">
            <a:solidFill>
              <a:srgbClr val="000000"/>
            </a:solidFill>
            <a:round/>
            <a:headEnd/>
            <a:tailEnd/>
          </a:ln>
        </p:spPr>
        <p:txBody>
          <a:bodyPr/>
          <a:lstStyle/>
          <a:p>
            <a:endParaRPr lang="en-US"/>
          </a:p>
        </p:txBody>
      </p:sp>
      <p:sp>
        <p:nvSpPr>
          <p:cNvPr id="33840" name="Line 173"/>
          <p:cNvSpPr>
            <a:spLocks noChangeShapeType="1"/>
          </p:cNvSpPr>
          <p:nvPr/>
        </p:nvSpPr>
        <p:spPr bwMode="auto">
          <a:xfrm flipH="1">
            <a:off x="2182813" y="2984500"/>
            <a:ext cx="44450" cy="1588"/>
          </a:xfrm>
          <a:prstGeom prst="line">
            <a:avLst/>
          </a:prstGeom>
          <a:noFill/>
          <a:ln w="0">
            <a:solidFill>
              <a:srgbClr val="000000"/>
            </a:solidFill>
            <a:round/>
            <a:headEnd/>
            <a:tailEnd/>
          </a:ln>
        </p:spPr>
        <p:txBody>
          <a:bodyPr/>
          <a:lstStyle/>
          <a:p>
            <a:endParaRPr lang="en-US"/>
          </a:p>
        </p:txBody>
      </p:sp>
      <p:sp>
        <p:nvSpPr>
          <p:cNvPr id="33841" name="Line 174"/>
          <p:cNvSpPr>
            <a:spLocks noChangeShapeType="1"/>
          </p:cNvSpPr>
          <p:nvPr/>
        </p:nvSpPr>
        <p:spPr bwMode="auto">
          <a:xfrm flipH="1">
            <a:off x="2182813" y="2932114"/>
            <a:ext cx="44450" cy="1587"/>
          </a:xfrm>
          <a:prstGeom prst="line">
            <a:avLst/>
          </a:prstGeom>
          <a:noFill/>
          <a:ln w="0">
            <a:solidFill>
              <a:srgbClr val="000000"/>
            </a:solidFill>
            <a:round/>
            <a:headEnd/>
            <a:tailEnd/>
          </a:ln>
        </p:spPr>
        <p:txBody>
          <a:bodyPr/>
          <a:lstStyle/>
          <a:p>
            <a:endParaRPr lang="en-US"/>
          </a:p>
        </p:txBody>
      </p:sp>
      <p:sp>
        <p:nvSpPr>
          <p:cNvPr id="33842" name="Line 175"/>
          <p:cNvSpPr>
            <a:spLocks noChangeShapeType="1"/>
          </p:cNvSpPr>
          <p:nvPr/>
        </p:nvSpPr>
        <p:spPr bwMode="auto">
          <a:xfrm flipH="1">
            <a:off x="2182813" y="2879725"/>
            <a:ext cx="44450" cy="1588"/>
          </a:xfrm>
          <a:prstGeom prst="line">
            <a:avLst/>
          </a:prstGeom>
          <a:noFill/>
          <a:ln w="0">
            <a:solidFill>
              <a:srgbClr val="000000"/>
            </a:solidFill>
            <a:round/>
            <a:headEnd/>
            <a:tailEnd/>
          </a:ln>
        </p:spPr>
        <p:txBody>
          <a:bodyPr/>
          <a:lstStyle/>
          <a:p>
            <a:endParaRPr lang="en-US"/>
          </a:p>
        </p:txBody>
      </p:sp>
      <p:sp>
        <p:nvSpPr>
          <p:cNvPr id="33843" name="Line 176"/>
          <p:cNvSpPr>
            <a:spLocks noChangeShapeType="1"/>
          </p:cNvSpPr>
          <p:nvPr/>
        </p:nvSpPr>
        <p:spPr bwMode="auto">
          <a:xfrm flipH="1">
            <a:off x="2159001" y="3875089"/>
            <a:ext cx="68263" cy="1587"/>
          </a:xfrm>
          <a:prstGeom prst="line">
            <a:avLst/>
          </a:prstGeom>
          <a:noFill/>
          <a:ln w="0">
            <a:solidFill>
              <a:srgbClr val="000000"/>
            </a:solidFill>
            <a:round/>
            <a:headEnd/>
            <a:tailEnd/>
          </a:ln>
        </p:spPr>
        <p:txBody>
          <a:bodyPr/>
          <a:lstStyle/>
          <a:p>
            <a:endParaRPr lang="en-US"/>
          </a:p>
        </p:txBody>
      </p:sp>
      <p:sp>
        <p:nvSpPr>
          <p:cNvPr id="33844" name="Rectangle 177"/>
          <p:cNvSpPr>
            <a:spLocks noChangeArrowheads="1"/>
          </p:cNvSpPr>
          <p:nvPr/>
        </p:nvSpPr>
        <p:spPr bwMode="auto">
          <a:xfrm>
            <a:off x="2055813" y="3827463"/>
            <a:ext cx="57708" cy="107722"/>
          </a:xfrm>
          <a:prstGeom prst="rect">
            <a:avLst/>
          </a:prstGeom>
          <a:noFill/>
          <a:ln w="9525">
            <a:noFill/>
            <a:miter lim="800000"/>
            <a:headEnd/>
            <a:tailEnd/>
          </a:ln>
        </p:spPr>
        <p:txBody>
          <a:bodyPr wrap="none" lIns="0" tIns="0" rIns="0" bIns="0">
            <a:spAutoFit/>
          </a:bodyPr>
          <a:lstStyle/>
          <a:p>
            <a:r>
              <a:rPr lang="de-DE" sz="700">
                <a:solidFill>
                  <a:srgbClr val="000000"/>
                </a:solidFill>
              </a:rPr>
              <a:t>0</a:t>
            </a:r>
            <a:endParaRPr lang="de-DE"/>
          </a:p>
        </p:txBody>
      </p:sp>
      <p:sp>
        <p:nvSpPr>
          <p:cNvPr id="33845" name="Line 178"/>
          <p:cNvSpPr>
            <a:spLocks noChangeShapeType="1"/>
          </p:cNvSpPr>
          <p:nvPr/>
        </p:nvSpPr>
        <p:spPr bwMode="auto">
          <a:xfrm flipH="1">
            <a:off x="2159001" y="3665539"/>
            <a:ext cx="68263" cy="1587"/>
          </a:xfrm>
          <a:prstGeom prst="line">
            <a:avLst/>
          </a:prstGeom>
          <a:noFill/>
          <a:ln w="0">
            <a:solidFill>
              <a:srgbClr val="000000"/>
            </a:solidFill>
            <a:round/>
            <a:headEnd/>
            <a:tailEnd/>
          </a:ln>
        </p:spPr>
        <p:txBody>
          <a:bodyPr/>
          <a:lstStyle/>
          <a:p>
            <a:endParaRPr lang="en-US"/>
          </a:p>
        </p:txBody>
      </p:sp>
      <p:sp>
        <p:nvSpPr>
          <p:cNvPr id="33846" name="Rectangle 179"/>
          <p:cNvSpPr>
            <a:spLocks noChangeArrowheads="1"/>
          </p:cNvSpPr>
          <p:nvPr/>
        </p:nvSpPr>
        <p:spPr bwMode="auto">
          <a:xfrm>
            <a:off x="2000250" y="3617913"/>
            <a:ext cx="115416" cy="107722"/>
          </a:xfrm>
          <a:prstGeom prst="rect">
            <a:avLst/>
          </a:prstGeom>
          <a:noFill/>
          <a:ln w="9525">
            <a:noFill/>
            <a:miter lim="800000"/>
            <a:headEnd/>
            <a:tailEnd/>
          </a:ln>
        </p:spPr>
        <p:txBody>
          <a:bodyPr wrap="none" lIns="0" tIns="0" rIns="0" bIns="0">
            <a:spAutoFit/>
          </a:bodyPr>
          <a:lstStyle/>
          <a:p>
            <a:r>
              <a:rPr lang="de-DE" sz="700">
                <a:solidFill>
                  <a:srgbClr val="000000"/>
                </a:solidFill>
              </a:rPr>
              <a:t>20</a:t>
            </a:r>
            <a:endParaRPr lang="de-DE"/>
          </a:p>
        </p:txBody>
      </p:sp>
      <p:sp>
        <p:nvSpPr>
          <p:cNvPr id="33847" name="Line 180"/>
          <p:cNvSpPr>
            <a:spLocks noChangeShapeType="1"/>
          </p:cNvSpPr>
          <p:nvPr/>
        </p:nvSpPr>
        <p:spPr bwMode="auto">
          <a:xfrm flipH="1">
            <a:off x="2159001" y="3457575"/>
            <a:ext cx="68263" cy="1588"/>
          </a:xfrm>
          <a:prstGeom prst="line">
            <a:avLst/>
          </a:prstGeom>
          <a:noFill/>
          <a:ln w="0">
            <a:solidFill>
              <a:srgbClr val="000000"/>
            </a:solidFill>
            <a:round/>
            <a:headEnd/>
            <a:tailEnd/>
          </a:ln>
        </p:spPr>
        <p:txBody>
          <a:bodyPr/>
          <a:lstStyle/>
          <a:p>
            <a:endParaRPr lang="en-US"/>
          </a:p>
        </p:txBody>
      </p:sp>
      <p:sp>
        <p:nvSpPr>
          <p:cNvPr id="33848" name="Rectangle 181"/>
          <p:cNvSpPr>
            <a:spLocks noChangeArrowheads="1"/>
          </p:cNvSpPr>
          <p:nvPr/>
        </p:nvSpPr>
        <p:spPr bwMode="auto">
          <a:xfrm>
            <a:off x="2000250" y="3408363"/>
            <a:ext cx="115416" cy="107722"/>
          </a:xfrm>
          <a:prstGeom prst="rect">
            <a:avLst/>
          </a:prstGeom>
          <a:noFill/>
          <a:ln w="9525">
            <a:noFill/>
            <a:miter lim="800000"/>
            <a:headEnd/>
            <a:tailEnd/>
          </a:ln>
        </p:spPr>
        <p:txBody>
          <a:bodyPr wrap="none" lIns="0" tIns="0" rIns="0" bIns="0">
            <a:spAutoFit/>
          </a:bodyPr>
          <a:lstStyle/>
          <a:p>
            <a:r>
              <a:rPr lang="de-DE" sz="700">
                <a:solidFill>
                  <a:srgbClr val="000000"/>
                </a:solidFill>
              </a:rPr>
              <a:t>40</a:t>
            </a:r>
            <a:endParaRPr lang="de-DE"/>
          </a:p>
        </p:txBody>
      </p:sp>
      <p:sp>
        <p:nvSpPr>
          <p:cNvPr id="33849" name="Line 182"/>
          <p:cNvSpPr>
            <a:spLocks noChangeShapeType="1"/>
          </p:cNvSpPr>
          <p:nvPr/>
        </p:nvSpPr>
        <p:spPr bwMode="auto">
          <a:xfrm flipH="1">
            <a:off x="2159001" y="3246439"/>
            <a:ext cx="68263" cy="1587"/>
          </a:xfrm>
          <a:prstGeom prst="line">
            <a:avLst/>
          </a:prstGeom>
          <a:noFill/>
          <a:ln w="0">
            <a:solidFill>
              <a:srgbClr val="000000"/>
            </a:solidFill>
            <a:round/>
            <a:headEnd/>
            <a:tailEnd/>
          </a:ln>
        </p:spPr>
        <p:txBody>
          <a:bodyPr/>
          <a:lstStyle/>
          <a:p>
            <a:endParaRPr lang="en-US"/>
          </a:p>
        </p:txBody>
      </p:sp>
      <p:sp>
        <p:nvSpPr>
          <p:cNvPr id="33850" name="Rectangle 183"/>
          <p:cNvSpPr>
            <a:spLocks noChangeArrowheads="1"/>
          </p:cNvSpPr>
          <p:nvPr/>
        </p:nvSpPr>
        <p:spPr bwMode="auto">
          <a:xfrm>
            <a:off x="2000250" y="3197225"/>
            <a:ext cx="115416" cy="107722"/>
          </a:xfrm>
          <a:prstGeom prst="rect">
            <a:avLst/>
          </a:prstGeom>
          <a:noFill/>
          <a:ln w="9525">
            <a:noFill/>
            <a:miter lim="800000"/>
            <a:headEnd/>
            <a:tailEnd/>
          </a:ln>
        </p:spPr>
        <p:txBody>
          <a:bodyPr wrap="none" lIns="0" tIns="0" rIns="0" bIns="0">
            <a:spAutoFit/>
          </a:bodyPr>
          <a:lstStyle/>
          <a:p>
            <a:r>
              <a:rPr lang="de-DE" sz="700">
                <a:solidFill>
                  <a:srgbClr val="000000"/>
                </a:solidFill>
              </a:rPr>
              <a:t>60</a:t>
            </a:r>
            <a:endParaRPr lang="de-DE"/>
          </a:p>
        </p:txBody>
      </p:sp>
      <p:sp>
        <p:nvSpPr>
          <p:cNvPr id="33851" name="Line 184"/>
          <p:cNvSpPr>
            <a:spLocks noChangeShapeType="1"/>
          </p:cNvSpPr>
          <p:nvPr/>
        </p:nvSpPr>
        <p:spPr bwMode="auto">
          <a:xfrm flipH="1">
            <a:off x="2159001" y="3036889"/>
            <a:ext cx="68263" cy="1587"/>
          </a:xfrm>
          <a:prstGeom prst="line">
            <a:avLst/>
          </a:prstGeom>
          <a:noFill/>
          <a:ln w="0">
            <a:solidFill>
              <a:srgbClr val="000000"/>
            </a:solidFill>
            <a:round/>
            <a:headEnd/>
            <a:tailEnd/>
          </a:ln>
        </p:spPr>
        <p:txBody>
          <a:bodyPr/>
          <a:lstStyle/>
          <a:p>
            <a:endParaRPr lang="en-US"/>
          </a:p>
        </p:txBody>
      </p:sp>
      <p:sp>
        <p:nvSpPr>
          <p:cNvPr id="33852" name="Rectangle 185"/>
          <p:cNvSpPr>
            <a:spLocks noChangeArrowheads="1"/>
          </p:cNvSpPr>
          <p:nvPr/>
        </p:nvSpPr>
        <p:spPr bwMode="auto">
          <a:xfrm>
            <a:off x="2000250" y="2987675"/>
            <a:ext cx="115416" cy="107722"/>
          </a:xfrm>
          <a:prstGeom prst="rect">
            <a:avLst/>
          </a:prstGeom>
          <a:noFill/>
          <a:ln w="9525">
            <a:noFill/>
            <a:miter lim="800000"/>
            <a:headEnd/>
            <a:tailEnd/>
          </a:ln>
        </p:spPr>
        <p:txBody>
          <a:bodyPr wrap="none" lIns="0" tIns="0" rIns="0" bIns="0">
            <a:spAutoFit/>
          </a:bodyPr>
          <a:lstStyle/>
          <a:p>
            <a:r>
              <a:rPr lang="de-DE" sz="700">
                <a:solidFill>
                  <a:srgbClr val="000000"/>
                </a:solidFill>
              </a:rPr>
              <a:t>80</a:t>
            </a:r>
            <a:endParaRPr lang="de-DE"/>
          </a:p>
        </p:txBody>
      </p:sp>
      <p:sp>
        <p:nvSpPr>
          <p:cNvPr id="33853" name="Line 186"/>
          <p:cNvSpPr>
            <a:spLocks noChangeShapeType="1"/>
          </p:cNvSpPr>
          <p:nvPr/>
        </p:nvSpPr>
        <p:spPr bwMode="auto">
          <a:xfrm flipH="1">
            <a:off x="2159001" y="2825750"/>
            <a:ext cx="68263" cy="1588"/>
          </a:xfrm>
          <a:prstGeom prst="line">
            <a:avLst/>
          </a:prstGeom>
          <a:noFill/>
          <a:ln w="0">
            <a:solidFill>
              <a:srgbClr val="000000"/>
            </a:solidFill>
            <a:round/>
            <a:headEnd/>
            <a:tailEnd/>
          </a:ln>
        </p:spPr>
        <p:txBody>
          <a:bodyPr/>
          <a:lstStyle/>
          <a:p>
            <a:endParaRPr lang="en-US"/>
          </a:p>
        </p:txBody>
      </p:sp>
      <p:sp>
        <p:nvSpPr>
          <p:cNvPr id="33854" name="Rectangle 187"/>
          <p:cNvSpPr>
            <a:spLocks noChangeArrowheads="1"/>
          </p:cNvSpPr>
          <p:nvPr/>
        </p:nvSpPr>
        <p:spPr bwMode="auto">
          <a:xfrm>
            <a:off x="1941513" y="2778125"/>
            <a:ext cx="173124" cy="107722"/>
          </a:xfrm>
          <a:prstGeom prst="rect">
            <a:avLst/>
          </a:prstGeom>
          <a:noFill/>
          <a:ln w="9525">
            <a:noFill/>
            <a:miter lim="800000"/>
            <a:headEnd/>
            <a:tailEnd/>
          </a:ln>
        </p:spPr>
        <p:txBody>
          <a:bodyPr wrap="none" lIns="0" tIns="0" rIns="0" bIns="0">
            <a:spAutoFit/>
          </a:bodyPr>
          <a:lstStyle/>
          <a:p>
            <a:r>
              <a:rPr lang="de-DE" sz="700">
                <a:solidFill>
                  <a:srgbClr val="000000"/>
                </a:solidFill>
              </a:rPr>
              <a:t>100</a:t>
            </a:r>
            <a:endParaRPr lang="de-DE"/>
          </a:p>
        </p:txBody>
      </p:sp>
      <p:sp>
        <p:nvSpPr>
          <p:cNvPr id="33855" name="Line 188"/>
          <p:cNvSpPr>
            <a:spLocks noChangeShapeType="1"/>
          </p:cNvSpPr>
          <p:nvPr/>
        </p:nvSpPr>
        <p:spPr bwMode="auto">
          <a:xfrm>
            <a:off x="2227263" y="3876675"/>
            <a:ext cx="3001962" cy="1588"/>
          </a:xfrm>
          <a:prstGeom prst="line">
            <a:avLst/>
          </a:prstGeom>
          <a:noFill/>
          <a:ln w="0">
            <a:solidFill>
              <a:srgbClr val="000000"/>
            </a:solidFill>
            <a:round/>
            <a:headEnd/>
            <a:tailEnd/>
          </a:ln>
        </p:spPr>
        <p:txBody>
          <a:bodyPr/>
          <a:lstStyle/>
          <a:p>
            <a:endParaRPr lang="en-US"/>
          </a:p>
        </p:txBody>
      </p:sp>
      <p:sp>
        <p:nvSpPr>
          <p:cNvPr id="33856" name="Freeform 189"/>
          <p:cNvSpPr>
            <a:spLocks/>
          </p:cNvSpPr>
          <p:nvPr/>
        </p:nvSpPr>
        <p:spPr bwMode="auto">
          <a:xfrm>
            <a:off x="2227263" y="2825750"/>
            <a:ext cx="3001962" cy="1049338"/>
          </a:xfrm>
          <a:custGeom>
            <a:avLst/>
            <a:gdLst>
              <a:gd name="T0" fmla="*/ 21467 w 2657"/>
              <a:gd name="T1" fmla="*/ 1049338 h 1067"/>
              <a:gd name="T2" fmla="*/ 40674 w 2657"/>
              <a:gd name="T3" fmla="*/ 1049338 h 1067"/>
              <a:gd name="T4" fmla="*/ 66660 w 2657"/>
              <a:gd name="T5" fmla="*/ 1039504 h 1067"/>
              <a:gd name="T6" fmla="*/ 109594 w 2657"/>
              <a:gd name="T7" fmla="*/ 1049338 h 1067"/>
              <a:gd name="T8" fmla="*/ 125411 w 2657"/>
              <a:gd name="T9" fmla="*/ 1049338 h 1067"/>
              <a:gd name="T10" fmla="*/ 140099 w 2657"/>
              <a:gd name="T11" fmla="*/ 1049338 h 1067"/>
              <a:gd name="T12" fmla="*/ 169475 w 2657"/>
              <a:gd name="T13" fmla="*/ 1047371 h 1067"/>
              <a:gd name="T14" fmla="*/ 228226 w 2657"/>
              <a:gd name="T15" fmla="*/ 1049338 h 1067"/>
              <a:gd name="T16" fmla="*/ 249693 w 2657"/>
              <a:gd name="T17" fmla="*/ 1049338 h 1067"/>
              <a:gd name="T18" fmla="*/ 279068 w 2657"/>
              <a:gd name="T19" fmla="*/ 1037537 h 1067"/>
              <a:gd name="T20" fmla="*/ 316353 w 2657"/>
              <a:gd name="T21" fmla="*/ 1048355 h 1067"/>
              <a:gd name="T22" fmla="*/ 345728 w 2657"/>
              <a:gd name="T23" fmla="*/ 1049338 h 1067"/>
              <a:gd name="T24" fmla="*/ 368325 w 2657"/>
              <a:gd name="T25" fmla="*/ 1047371 h 1067"/>
              <a:gd name="T26" fmla="*/ 404480 w 2657"/>
              <a:gd name="T27" fmla="*/ 1049338 h 1067"/>
              <a:gd name="T28" fmla="*/ 433855 w 2657"/>
              <a:gd name="T29" fmla="*/ 1049338 h 1067"/>
              <a:gd name="T30" fmla="*/ 456452 w 2657"/>
              <a:gd name="T31" fmla="*/ 1049338 h 1067"/>
              <a:gd name="T32" fmla="*/ 479048 w 2657"/>
              <a:gd name="T33" fmla="*/ 1049338 h 1067"/>
              <a:gd name="T34" fmla="*/ 537800 w 2657"/>
              <a:gd name="T35" fmla="*/ 1033603 h 1067"/>
              <a:gd name="T36" fmla="*/ 559266 w 2657"/>
              <a:gd name="T37" fmla="*/ 1049338 h 1067"/>
              <a:gd name="T38" fmla="*/ 567175 w 2657"/>
              <a:gd name="T39" fmla="*/ 1049338 h 1067"/>
              <a:gd name="T40" fmla="*/ 662081 w 2657"/>
              <a:gd name="T41" fmla="*/ 1049338 h 1067"/>
              <a:gd name="T42" fmla="*/ 676769 w 2657"/>
              <a:gd name="T43" fmla="*/ 1049338 h 1067"/>
              <a:gd name="T44" fmla="*/ 699366 w 2657"/>
              <a:gd name="T45" fmla="*/ 1047371 h 1067"/>
              <a:gd name="T46" fmla="*/ 738910 w 2657"/>
              <a:gd name="T47" fmla="*/ 1049338 h 1067"/>
              <a:gd name="T48" fmla="*/ 746819 w 2657"/>
              <a:gd name="T49" fmla="*/ 1049338 h 1067"/>
              <a:gd name="T50" fmla="*/ 766026 w 2657"/>
              <a:gd name="T51" fmla="*/ 1049338 h 1067"/>
              <a:gd name="T52" fmla="*/ 779584 w 2657"/>
              <a:gd name="T53" fmla="*/ 1049338 h 1067"/>
              <a:gd name="T54" fmla="*/ 843984 w 2657"/>
              <a:gd name="T55" fmla="*/ 1049338 h 1067"/>
              <a:gd name="T56" fmla="*/ 867710 w 2657"/>
              <a:gd name="T57" fmla="*/ 1044421 h 1067"/>
              <a:gd name="T58" fmla="*/ 917423 w 2657"/>
              <a:gd name="T59" fmla="*/ 1047371 h 1067"/>
              <a:gd name="T60" fmla="*/ 934370 w 2657"/>
              <a:gd name="T61" fmla="*/ 1049338 h 1067"/>
              <a:gd name="T62" fmla="*/ 964876 w 2657"/>
              <a:gd name="T63" fmla="*/ 1049338 h 1067"/>
              <a:gd name="T64" fmla="*/ 986343 w 2657"/>
              <a:gd name="T65" fmla="*/ 1049338 h 1067"/>
              <a:gd name="T66" fmla="*/ 1037185 w 2657"/>
              <a:gd name="T67" fmla="*/ 1049338 h 1067"/>
              <a:gd name="T68" fmla="*/ 1081249 w 2657"/>
              <a:gd name="T69" fmla="*/ 1047371 h 1067"/>
              <a:gd name="T70" fmla="*/ 1165986 w 2657"/>
              <a:gd name="T71" fmla="*/ 1049338 h 1067"/>
              <a:gd name="T72" fmla="*/ 1191972 w 2657"/>
              <a:gd name="T73" fmla="*/ 1049338 h 1067"/>
              <a:gd name="T74" fmla="*/ 1273320 w 2657"/>
              <a:gd name="T75" fmla="*/ 1036553 h 1067"/>
              <a:gd name="T76" fmla="*/ 1360317 w 2657"/>
              <a:gd name="T77" fmla="*/ 1049338 h 1067"/>
              <a:gd name="T78" fmla="*/ 1382914 w 2657"/>
              <a:gd name="T79" fmla="*/ 1015901 h 1067"/>
              <a:gd name="T80" fmla="*/ 1404380 w 2657"/>
              <a:gd name="T81" fmla="*/ 1049338 h 1067"/>
              <a:gd name="T82" fmla="*/ 1441665 w 2657"/>
              <a:gd name="T83" fmla="*/ 997215 h 1067"/>
              <a:gd name="T84" fmla="*/ 1457483 w 2657"/>
              <a:gd name="T85" fmla="*/ 1049338 h 1067"/>
              <a:gd name="T86" fmla="*/ 1500416 w 2657"/>
              <a:gd name="T87" fmla="*/ 1049338 h 1067"/>
              <a:gd name="T88" fmla="*/ 1684579 w 2657"/>
              <a:gd name="T89" fmla="*/ 1049338 h 1067"/>
              <a:gd name="T90" fmla="*/ 1699266 w 2657"/>
              <a:gd name="T91" fmla="*/ 1049338 h 1067"/>
              <a:gd name="T92" fmla="*/ 1736551 w 2657"/>
              <a:gd name="T93" fmla="*/ 1049338 h 1067"/>
              <a:gd name="T94" fmla="*/ 1809990 w 2657"/>
              <a:gd name="T95" fmla="*/ 1047371 h 1067"/>
              <a:gd name="T96" fmla="*/ 1898117 w 2657"/>
              <a:gd name="T97" fmla="*/ 1047371 h 1067"/>
              <a:gd name="T98" fmla="*/ 2014489 w 2657"/>
              <a:gd name="T99" fmla="*/ 1049338 h 1067"/>
              <a:gd name="T100" fmla="*/ 2080019 w 2657"/>
              <a:gd name="T101" fmla="*/ 1031636 h 1067"/>
              <a:gd name="T102" fmla="*/ 2205431 w 2657"/>
              <a:gd name="T103" fmla="*/ 1049338 h 1067"/>
              <a:gd name="T104" fmla="*/ 2229157 w 2657"/>
              <a:gd name="T105" fmla="*/ 1049338 h 1067"/>
              <a:gd name="T106" fmla="*/ 2434787 w 2657"/>
              <a:gd name="T107" fmla="*/ 1049338 h 1067"/>
              <a:gd name="T108" fmla="*/ 2631377 w 2657"/>
              <a:gd name="T109" fmla="*/ 1047371 h 1067"/>
              <a:gd name="T110" fmla="*/ 2676571 w 2657"/>
              <a:gd name="T111" fmla="*/ 1049338 h 1067"/>
              <a:gd name="T112" fmla="*/ 2733062 w 2657"/>
              <a:gd name="T113" fmla="*/ 1049338 h 1067"/>
              <a:gd name="T114" fmla="*/ 2748880 w 2657"/>
              <a:gd name="T115" fmla="*/ 1045404 h 1067"/>
              <a:gd name="T116" fmla="*/ 2769217 w 2657"/>
              <a:gd name="T117" fmla="*/ 1049338 h 1067"/>
              <a:gd name="T118" fmla="*/ 2831358 w 2657"/>
              <a:gd name="T119" fmla="*/ 1032619 h 1067"/>
              <a:gd name="T120" fmla="*/ 2894628 w 2657"/>
              <a:gd name="T121" fmla="*/ 1027702 h 1067"/>
              <a:gd name="T122" fmla="*/ 2985015 w 2657"/>
              <a:gd name="T123" fmla="*/ 1049338 h 1067"/>
              <a:gd name="T124" fmla="*/ 2999702 w 2657"/>
              <a:gd name="T125" fmla="*/ 1047371 h 10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57"/>
              <a:gd name="T190" fmla="*/ 0 h 1067"/>
              <a:gd name="T191" fmla="*/ 2657 w 2657"/>
              <a:gd name="T192" fmla="*/ 1067 h 10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57" h="1067">
                <a:moveTo>
                  <a:pt x="0" y="1067"/>
                </a:moveTo>
                <a:lnTo>
                  <a:pt x="2" y="1067"/>
                </a:lnTo>
                <a:lnTo>
                  <a:pt x="2" y="1066"/>
                </a:lnTo>
                <a:lnTo>
                  <a:pt x="2" y="1067"/>
                </a:lnTo>
                <a:lnTo>
                  <a:pt x="6" y="1067"/>
                </a:lnTo>
                <a:lnTo>
                  <a:pt x="6" y="1065"/>
                </a:lnTo>
                <a:lnTo>
                  <a:pt x="6" y="1067"/>
                </a:lnTo>
                <a:lnTo>
                  <a:pt x="7" y="1059"/>
                </a:lnTo>
                <a:lnTo>
                  <a:pt x="7" y="1067"/>
                </a:lnTo>
                <a:lnTo>
                  <a:pt x="19" y="1067"/>
                </a:lnTo>
                <a:lnTo>
                  <a:pt x="19" y="1066"/>
                </a:lnTo>
                <a:lnTo>
                  <a:pt x="19" y="1067"/>
                </a:lnTo>
                <a:lnTo>
                  <a:pt x="20" y="1066"/>
                </a:lnTo>
                <a:lnTo>
                  <a:pt x="20" y="1067"/>
                </a:lnTo>
                <a:lnTo>
                  <a:pt x="32" y="1067"/>
                </a:lnTo>
                <a:lnTo>
                  <a:pt x="32" y="1064"/>
                </a:lnTo>
                <a:lnTo>
                  <a:pt x="32" y="1067"/>
                </a:lnTo>
                <a:lnTo>
                  <a:pt x="33" y="1065"/>
                </a:lnTo>
                <a:lnTo>
                  <a:pt x="33" y="1067"/>
                </a:lnTo>
                <a:lnTo>
                  <a:pt x="36" y="1067"/>
                </a:lnTo>
                <a:lnTo>
                  <a:pt x="36" y="1066"/>
                </a:lnTo>
                <a:lnTo>
                  <a:pt x="36" y="1067"/>
                </a:lnTo>
                <a:lnTo>
                  <a:pt x="46" y="1067"/>
                </a:lnTo>
                <a:lnTo>
                  <a:pt x="46" y="1066"/>
                </a:lnTo>
                <a:lnTo>
                  <a:pt x="46" y="1067"/>
                </a:lnTo>
                <a:lnTo>
                  <a:pt x="53" y="1067"/>
                </a:lnTo>
                <a:lnTo>
                  <a:pt x="53" y="1066"/>
                </a:lnTo>
                <a:lnTo>
                  <a:pt x="53" y="1067"/>
                </a:lnTo>
                <a:lnTo>
                  <a:pt x="59" y="1067"/>
                </a:lnTo>
                <a:lnTo>
                  <a:pt x="59" y="1057"/>
                </a:lnTo>
                <a:lnTo>
                  <a:pt x="59" y="1067"/>
                </a:lnTo>
                <a:lnTo>
                  <a:pt x="71" y="1067"/>
                </a:lnTo>
                <a:lnTo>
                  <a:pt x="71" y="1053"/>
                </a:lnTo>
                <a:lnTo>
                  <a:pt x="72" y="1055"/>
                </a:lnTo>
                <a:lnTo>
                  <a:pt x="72" y="1067"/>
                </a:lnTo>
                <a:lnTo>
                  <a:pt x="85" y="1067"/>
                </a:lnTo>
                <a:lnTo>
                  <a:pt x="85" y="1065"/>
                </a:lnTo>
                <a:lnTo>
                  <a:pt x="85" y="1067"/>
                </a:lnTo>
                <a:lnTo>
                  <a:pt x="97" y="1067"/>
                </a:lnTo>
                <a:lnTo>
                  <a:pt x="97" y="1063"/>
                </a:lnTo>
                <a:lnTo>
                  <a:pt x="97" y="1067"/>
                </a:lnTo>
                <a:lnTo>
                  <a:pt x="98" y="1056"/>
                </a:lnTo>
                <a:lnTo>
                  <a:pt x="98" y="1067"/>
                </a:lnTo>
                <a:lnTo>
                  <a:pt x="105" y="1067"/>
                </a:lnTo>
                <a:lnTo>
                  <a:pt x="105" y="1065"/>
                </a:lnTo>
                <a:lnTo>
                  <a:pt x="105" y="1067"/>
                </a:lnTo>
                <a:lnTo>
                  <a:pt x="111" y="1067"/>
                </a:lnTo>
                <a:lnTo>
                  <a:pt x="111" y="1063"/>
                </a:lnTo>
                <a:lnTo>
                  <a:pt x="111" y="1067"/>
                </a:lnTo>
                <a:lnTo>
                  <a:pt x="118" y="1067"/>
                </a:lnTo>
                <a:lnTo>
                  <a:pt x="119" y="1067"/>
                </a:lnTo>
                <a:lnTo>
                  <a:pt x="123" y="1067"/>
                </a:lnTo>
                <a:lnTo>
                  <a:pt x="123" y="1065"/>
                </a:lnTo>
                <a:lnTo>
                  <a:pt x="123" y="1067"/>
                </a:lnTo>
                <a:lnTo>
                  <a:pt x="124" y="1060"/>
                </a:lnTo>
                <a:lnTo>
                  <a:pt x="124" y="1067"/>
                </a:lnTo>
                <a:lnTo>
                  <a:pt x="137" y="1067"/>
                </a:lnTo>
                <a:lnTo>
                  <a:pt x="137" y="1058"/>
                </a:lnTo>
                <a:lnTo>
                  <a:pt x="137" y="1067"/>
                </a:lnTo>
                <a:lnTo>
                  <a:pt x="139" y="1067"/>
                </a:lnTo>
                <a:lnTo>
                  <a:pt x="140" y="1066"/>
                </a:lnTo>
                <a:lnTo>
                  <a:pt x="140" y="1067"/>
                </a:lnTo>
                <a:lnTo>
                  <a:pt x="150" y="1067"/>
                </a:lnTo>
                <a:lnTo>
                  <a:pt x="150" y="1065"/>
                </a:lnTo>
                <a:lnTo>
                  <a:pt x="150" y="1067"/>
                </a:lnTo>
                <a:lnTo>
                  <a:pt x="163" y="1067"/>
                </a:lnTo>
                <a:lnTo>
                  <a:pt x="163" y="1065"/>
                </a:lnTo>
                <a:lnTo>
                  <a:pt x="163" y="1067"/>
                </a:lnTo>
                <a:lnTo>
                  <a:pt x="189" y="1067"/>
                </a:lnTo>
                <a:lnTo>
                  <a:pt x="189" y="1065"/>
                </a:lnTo>
                <a:lnTo>
                  <a:pt x="189" y="1067"/>
                </a:lnTo>
                <a:lnTo>
                  <a:pt x="190" y="1067"/>
                </a:lnTo>
                <a:lnTo>
                  <a:pt x="202" y="1067"/>
                </a:lnTo>
                <a:lnTo>
                  <a:pt x="202" y="1065"/>
                </a:lnTo>
                <a:lnTo>
                  <a:pt x="202" y="1067"/>
                </a:lnTo>
                <a:lnTo>
                  <a:pt x="214" y="1067"/>
                </a:lnTo>
                <a:lnTo>
                  <a:pt x="215" y="0"/>
                </a:lnTo>
                <a:lnTo>
                  <a:pt x="215" y="1067"/>
                </a:lnTo>
                <a:lnTo>
                  <a:pt x="216" y="1066"/>
                </a:lnTo>
                <a:lnTo>
                  <a:pt x="216" y="1067"/>
                </a:lnTo>
                <a:lnTo>
                  <a:pt x="221" y="1067"/>
                </a:lnTo>
                <a:lnTo>
                  <a:pt x="221" y="986"/>
                </a:lnTo>
                <a:lnTo>
                  <a:pt x="221" y="1067"/>
                </a:lnTo>
                <a:lnTo>
                  <a:pt x="228" y="1067"/>
                </a:lnTo>
                <a:lnTo>
                  <a:pt x="228" y="1065"/>
                </a:lnTo>
                <a:lnTo>
                  <a:pt x="228" y="1067"/>
                </a:lnTo>
                <a:lnTo>
                  <a:pt x="241" y="1067"/>
                </a:lnTo>
                <a:lnTo>
                  <a:pt x="241" y="1064"/>
                </a:lnTo>
                <a:lnTo>
                  <a:pt x="241" y="1067"/>
                </a:lnTo>
                <a:lnTo>
                  <a:pt x="247" y="1067"/>
                </a:lnTo>
                <a:lnTo>
                  <a:pt x="247" y="1055"/>
                </a:lnTo>
                <a:lnTo>
                  <a:pt x="247" y="1067"/>
                </a:lnTo>
                <a:lnTo>
                  <a:pt x="262" y="1067"/>
                </a:lnTo>
                <a:lnTo>
                  <a:pt x="263" y="1067"/>
                </a:lnTo>
                <a:lnTo>
                  <a:pt x="267" y="1067"/>
                </a:lnTo>
                <a:lnTo>
                  <a:pt x="267" y="1062"/>
                </a:lnTo>
                <a:lnTo>
                  <a:pt x="267" y="1067"/>
                </a:lnTo>
                <a:lnTo>
                  <a:pt x="280" y="1067"/>
                </a:lnTo>
                <a:lnTo>
                  <a:pt x="280" y="1066"/>
                </a:lnTo>
                <a:lnTo>
                  <a:pt x="280" y="1067"/>
                </a:lnTo>
                <a:lnTo>
                  <a:pt x="293" y="1067"/>
                </a:lnTo>
                <a:lnTo>
                  <a:pt x="293" y="1063"/>
                </a:lnTo>
                <a:lnTo>
                  <a:pt x="293" y="1067"/>
                </a:lnTo>
                <a:lnTo>
                  <a:pt x="300" y="1067"/>
                </a:lnTo>
                <a:lnTo>
                  <a:pt x="300" y="1064"/>
                </a:lnTo>
                <a:lnTo>
                  <a:pt x="300" y="1067"/>
                </a:lnTo>
                <a:lnTo>
                  <a:pt x="306" y="1067"/>
                </a:lnTo>
                <a:lnTo>
                  <a:pt x="306" y="1019"/>
                </a:lnTo>
                <a:lnTo>
                  <a:pt x="306" y="1067"/>
                </a:lnTo>
                <a:lnTo>
                  <a:pt x="313" y="1067"/>
                </a:lnTo>
                <a:lnTo>
                  <a:pt x="313" y="1063"/>
                </a:lnTo>
                <a:lnTo>
                  <a:pt x="313" y="1067"/>
                </a:lnTo>
                <a:lnTo>
                  <a:pt x="319" y="1067"/>
                </a:lnTo>
                <a:lnTo>
                  <a:pt x="319" y="1064"/>
                </a:lnTo>
                <a:lnTo>
                  <a:pt x="320" y="1055"/>
                </a:lnTo>
                <a:lnTo>
                  <a:pt x="320" y="1067"/>
                </a:lnTo>
                <a:lnTo>
                  <a:pt x="326" y="1067"/>
                </a:lnTo>
                <a:lnTo>
                  <a:pt x="326" y="1065"/>
                </a:lnTo>
                <a:lnTo>
                  <a:pt x="326" y="1067"/>
                </a:lnTo>
                <a:lnTo>
                  <a:pt x="344" y="1067"/>
                </a:lnTo>
                <a:lnTo>
                  <a:pt x="344" y="1063"/>
                </a:lnTo>
                <a:lnTo>
                  <a:pt x="344" y="1067"/>
                </a:lnTo>
                <a:lnTo>
                  <a:pt x="353" y="1067"/>
                </a:lnTo>
                <a:lnTo>
                  <a:pt x="353" y="1066"/>
                </a:lnTo>
                <a:lnTo>
                  <a:pt x="353" y="1067"/>
                </a:lnTo>
                <a:lnTo>
                  <a:pt x="358" y="1067"/>
                </a:lnTo>
                <a:lnTo>
                  <a:pt x="358" y="1001"/>
                </a:lnTo>
                <a:lnTo>
                  <a:pt x="358" y="1067"/>
                </a:lnTo>
                <a:lnTo>
                  <a:pt x="364" y="1067"/>
                </a:lnTo>
                <a:lnTo>
                  <a:pt x="364" y="1056"/>
                </a:lnTo>
                <a:lnTo>
                  <a:pt x="364" y="1067"/>
                </a:lnTo>
                <a:lnTo>
                  <a:pt x="371" y="1067"/>
                </a:lnTo>
                <a:lnTo>
                  <a:pt x="371" y="1054"/>
                </a:lnTo>
                <a:lnTo>
                  <a:pt x="371" y="1067"/>
                </a:lnTo>
                <a:lnTo>
                  <a:pt x="378" y="1067"/>
                </a:lnTo>
                <a:lnTo>
                  <a:pt x="378" y="1064"/>
                </a:lnTo>
                <a:lnTo>
                  <a:pt x="378" y="1067"/>
                </a:lnTo>
                <a:lnTo>
                  <a:pt x="384" y="1067"/>
                </a:lnTo>
                <a:lnTo>
                  <a:pt x="384" y="1064"/>
                </a:lnTo>
                <a:lnTo>
                  <a:pt x="384" y="1067"/>
                </a:lnTo>
                <a:lnTo>
                  <a:pt x="397" y="1067"/>
                </a:lnTo>
                <a:lnTo>
                  <a:pt x="397" y="1064"/>
                </a:lnTo>
                <a:lnTo>
                  <a:pt x="397" y="1067"/>
                </a:lnTo>
                <a:lnTo>
                  <a:pt x="398" y="972"/>
                </a:lnTo>
                <a:lnTo>
                  <a:pt x="398" y="1067"/>
                </a:lnTo>
                <a:lnTo>
                  <a:pt x="404" y="1067"/>
                </a:lnTo>
                <a:lnTo>
                  <a:pt x="404" y="1053"/>
                </a:lnTo>
                <a:lnTo>
                  <a:pt x="404" y="1067"/>
                </a:lnTo>
                <a:lnTo>
                  <a:pt x="410" y="1067"/>
                </a:lnTo>
                <a:lnTo>
                  <a:pt x="410" y="1054"/>
                </a:lnTo>
                <a:lnTo>
                  <a:pt x="410" y="1067"/>
                </a:lnTo>
                <a:lnTo>
                  <a:pt x="411" y="1065"/>
                </a:lnTo>
                <a:lnTo>
                  <a:pt x="411" y="1067"/>
                </a:lnTo>
                <a:lnTo>
                  <a:pt x="423" y="1067"/>
                </a:lnTo>
                <a:lnTo>
                  <a:pt x="423" y="1065"/>
                </a:lnTo>
                <a:lnTo>
                  <a:pt x="423" y="1067"/>
                </a:lnTo>
                <a:lnTo>
                  <a:pt x="424" y="1004"/>
                </a:lnTo>
                <a:lnTo>
                  <a:pt x="424" y="1067"/>
                </a:lnTo>
                <a:lnTo>
                  <a:pt x="430" y="1067"/>
                </a:lnTo>
                <a:lnTo>
                  <a:pt x="430" y="1055"/>
                </a:lnTo>
                <a:lnTo>
                  <a:pt x="430" y="1067"/>
                </a:lnTo>
                <a:lnTo>
                  <a:pt x="469" y="1067"/>
                </a:lnTo>
                <a:lnTo>
                  <a:pt x="469" y="1065"/>
                </a:lnTo>
                <a:lnTo>
                  <a:pt x="469" y="1067"/>
                </a:lnTo>
                <a:lnTo>
                  <a:pt x="475" y="1067"/>
                </a:lnTo>
                <a:lnTo>
                  <a:pt x="475" y="1049"/>
                </a:lnTo>
                <a:lnTo>
                  <a:pt x="475" y="1067"/>
                </a:lnTo>
                <a:lnTo>
                  <a:pt x="476" y="1051"/>
                </a:lnTo>
                <a:lnTo>
                  <a:pt x="476" y="1067"/>
                </a:lnTo>
                <a:lnTo>
                  <a:pt x="482" y="1067"/>
                </a:lnTo>
                <a:lnTo>
                  <a:pt x="482" y="1065"/>
                </a:lnTo>
                <a:lnTo>
                  <a:pt x="482" y="1067"/>
                </a:lnTo>
                <a:lnTo>
                  <a:pt x="488" y="1067"/>
                </a:lnTo>
                <a:lnTo>
                  <a:pt x="488" y="1063"/>
                </a:lnTo>
                <a:lnTo>
                  <a:pt x="489" y="1023"/>
                </a:lnTo>
                <a:lnTo>
                  <a:pt x="489" y="1067"/>
                </a:lnTo>
                <a:lnTo>
                  <a:pt x="495" y="1067"/>
                </a:lnTo>
                <a:lnTo>
                  <a:pt x="495" y="1058"/>
                </a:lnTo>
                <a:lnTo>
                  <a:pt x="495" y="1067"/>
                </a:lnTo>
                <a:lnTo>
                  <a:pt x="498" y="1067"/>
                </a:lnTo>
                <a:lnTo>
                  <a:pt x="498" y="1033"/>
                </a:lnTo>
                <a:lnTo>
                  <a:pt x="498" y="1067"/>
                </a:lnTo>
                <a:lnTo>
                  <a:pt x="501" y="1067"/>
                </a:lnTo>
                <a:lnTo>
                  <a:pt x="501" y="1063"/>
                </a:lnTo>
                <a:lnTo>
                  <a:pt x="501" y="1067"/>
                </a:lnTo>
                <a:lnTo>
                  <a:pt x="502" y="1063"/>
                </a:lnTo>
                <a:lnTo>
                  <a:pt x="502" y="1067"/>
                </a:lnTo>
                <a:lnTo>
                  <a:pt x="541" y="1067"/>
                </a:lnTo>
                <a:lnTo>
                  <a:pt x="541" y="1065"/>
                </a:lnTo>
                <a:lnTo>
                  <a:pt x="541" y="1067"/>
                </a:lnTo>
                <a:lnTo>
                  <a:pt x="567" y="1067"/>
                </a:lnTo>
                <a:lnTo>
                  <a:pt x="567" y="1058"/>
                </a:lnTo>
                <a:lnTo>
                  <a:pt x="567" y="1067"/>
                </a:lnTo>
                <a:lnTo>
                  <a:pt x="580" y="1067"/>
                </a:lnTo>
                <a:lnTo>
                  <a:pt x="580" y="986"/>
                </a:lnTo>
                <a:lnTo>
                  <a:pt x="580" y="1067"/>
                </a:lnTo>
                <a:lnTo>
                  <a:pt x="586" y="1067"/>
                </a:lnTo>
                <a:lnTo>
                  <a:pt x="586" y="1052"/>
                </a:lnTo>
                <a:lnTo>
                  <a:pt x="586" y="1067"/>
                </a:lnTo>
                <a:lnTo>
                  <a:pt x="592" y="1067"/>
                </a:lnTo>
                <a:lnTo>
                  <a:pt x="592" y="1065"/>
                </a:lnTo>
                <a:lnTo>
                  <a:pt x="592" y="1067"/>
                </a:lnTo>
                <a:lnTo>
                  <a:pt x="593" y="1065"/>
                </a:lnTo>
                <a:lnTo>
                  <a:pt x="593" y="1067"/>
                </a:lnTo>
                <a:lnTo>
                  <a:pt x="599" y="1067"/>
                </a:lnTo>
                <a:lnTo>
                  <a:pt x="599" y="1064"/>
                </a:lnTo>
                <a:lnTo>
                  <a:pt x="599" y="1067"/>
                </a:lnTo>
                <a:lnTo>
                  <a:pt x="605" y="1067"/>
                </a:lnTo>
                <a:lnTo>
                  <a:pt x="605" y="1066"/>
                </a:lnTo>
                <a:lnTo>
                  <a:pt x="605" y="1067"/>
                </a:lnTo>
                <a:lnTo>
                  <a:pt x="606" y="987"/>
                </a:lnTo>
                <a:lnTo>
                  <a:pt x="606" y="1067"/>
                </a:lnTo>
                <a:lnTo>
                  <a:pt x="613" y="1067"/>
                </a:lnTo>
                <a:lnTo>
                  <a:pt x="613" y="1063"/>
                </a:lnTo>
                <a:lnTo>
                  <a:pt x="613" y="1067"/>
                </a:lnTo>
                <a:lnTo>
                  <a:pt x="619" y="1067"/>
                </a:lnTo>
                <a:lnTo>
                  <a:pt x="619" y="1065"/>
                </a:lnTo>
                <a:lnTo>
                  <a:pt x="619" y="1067"/>
                </a:lnTo>
                <a:lnTo>
                  <a:pt x="632" y="1067"/>
                </a:lnTo>
                <a:lnTo>
                  <a:pt x="632" y="1065"/>
                </a:lnTo>
                <a:lnTo>
                  <a:pt x="632" y="1067"/>
                </a:lnTo>
                <a:lnTo>
                  <a:pt x="647" y="1067"/>
                </a:lnTo>
                <a:lnTo>
                  <a:pt x="647" y="1065"/>
                </a:lnTo>
                <a:lnTo>
                  <a:pt x="648" y="1047"/>
                </a:lnTo>
                <a:lnTo>
                  <a:pt x="648" y="1067"/>
                </a:lnTo>
                <a:lnTo>
                  <a:pt x="654" y="1067"/>
                </a:lnTo>
                <a:lnTo>
                  <a:pt x="654" y="167"/>
                </a:lnTo>
                <a:lnTo>
                  <a:pt x="654" y="1067"/>
                </a:lnTo>
                <a:lnTo>
                  <a:pt x="657" y="1067"/>
                </a:lnTo>
                <a:lnTo>
                  <a:pt x="657" y="878"/>
                </a:lnTo>
                <a:lnTo>
                  <a:pt x="657" y="1067"/>
                </a:lnTo>
                <a:lnTo>
                  <a:pt x="658" y="1055"/>
                </a:lnTo>
                <a:lnTo>
                  <a:pt x="658" y="1067"/>
                </a:lnTo>
                <a:lnTo>
                  <a:pt x="661" y="1067"/>
                </a:lnTo>
                <a:lnTo>
                  <a:pt x="661" y="1038"/>
                </a:lnTo>
                <a:lnTo>
                  <a:pt x="661" y="1067"/>
                </a:lnTo>
                <a:lnTo>
                  <a:pt x="664" y="1067"/>
                </a:lnTo>
                <a:lnTo>
                  <a:pt x="664" y="1063"/>
                </a:lnTo>
                <a:lnTo>
                  <a:pt x="664" y="1067"/>
                </a:lnTo>
                <a:lnTo>
                  <a:pt x="668" y="1067"/>
                </a:lnTo>
                <a:lnTo>
                  <a:pt x="668" y="1066"/>
                </a:lnTo>
                <a:lnTo>
                  <a:pt x="668" y="1067"/>
                </a:lnTo>
                <a:lnTo>
                  <a:pt x="671" y="1067"/>
                </a:lnTo>
                <a:lnTo>
                  <a:pt x="671" y="1053"/>
                </a:lnTo>
                <a:lnTo>
                  <a:pt x="671" y="1067"/>
                </a:lnTo>
                <a:lnTo>
                  <a:pt x="678" y="1067"/>
                </a:lnTo>
                <a:lnTo>
                  <a:pt x="678" y="1065"/>
                </a:lnTo>
                <a:lnTo>
                  <a:pt x="678" y="1067"/>
                </a:lnTo>
                <a:lnTo>
                  <a:pt x="683" y="1067"/>
                </a:lnTo>
                <a:lnTo>
                  <a:pt x="683" y="1064"/>
                </a:lnTo>
                <a:lnTo>
                  <a:pt x="684" y="1064"/>
                </a:lnTo>
                <a:lnTo>
                  <a:pt x="684" y="1067"/>
                </a:lnTo>
                <a:lnTo>
                  <a:pt x="690" y="1067"/>
                </a:lnTo>
                <a:lnTo>
                  <a:pt x="690" y="1059"/>
                </a:lnTo>
                <a:lnTo>
                  <a:pt x="690" y="1067"/>
                </a:lnTo>
                <a:lnTo>
                  <a:pt x="706" y="1067"/>
                </a:lnTo>
                <a:lnTo>
                  <a:pt x="706" y="1045"/>
                </a:lnTo>
                <a:lnTo>
                  <a:pt x="706" y="1067"/>
                </a:lnTo>
                <a:lnTo>
                  <a:pt x="709" y="1067"/>
                </a:lnTo>
                <a:lnTo>
                  <a:pt x="709" y="1056"/>
                </a:lnTo>
                <a:lnTo>
                  <a:pt x="709" y="1067"/>
                </a:lnTo>
                <a:lnTo>
                  <a:pt x="736" y="1067"/>
                </a:lnTo>
                <a:lnTo>
                  <a:pt x="736" y="1065"/>
                </a:lnTo>
                <a:lnTo>
                  <a:pt x="736" y="1067"/>
                </a:lnTo>
                <a:lnTo>
                  <a:pt x="747" y="1067"/>
                </a:lnTo>
                <a:lnTo>
                  <a:pt x="747" y="1066"/>
                </a:lnTo>
                <a:lnTo>
                  <a:pt x="747" y="1067"/>
                </a:lnTo>
                <a:lnTo>
                  <a:pt x="749" y="1067"/>
                </a:lnTo>
                <a:lnTo>
                  <a:pt x="749" y="1063"/>
                </a:lnTo>
                <a:lnTo>
                  <a:pt x="749" y="1067"/>
                </a:lnTo>
                <a:lnTo>
                  <a:pt x="761" y="1067"/>
                </a:lnTo>
                <a:lnTo>
                  <a:pt x="762" y="1037"/>
                </a:lnTo>
                <a:lnTo>
                  <a:pt x="762" y="1067"/>
                </a:lnTo>
                <a:lnTo>
                  <a:pt x="768" y="1067"/>
                </a:lnTo>
                <a:lnTo>
                  <a:pt x="768" y="1062"/>
                </a:lnTo>
                <a:lnTo>
                  <a:pt x="768" y="1067"/>
                </a:lnTo>
                <a:lnTo>
                  <a:pt x="769" y="1062"/>
                </a:lnTo>
                <a:lnTo>
                  <a:pt x="769" y="1067"/>
                </a:lnTo>
                <a:lnTo>
                  <a:pt x="788" y="1067"/>
                </a:lnTo>
                <a:lnTo>
                  <a:pt x="788" y="1050"/>
                </a:lnTo>
                <a:lnTo>
                  <a:pt x="789" y="1056"/>
                </a:lnTo>
                <a:lnTo>
                  <a:pt x="789" y="1067"/>
                </a:lnTo>
                <a:lnTo>
                  <a:pt x="812" y="1067"/>
                </a:lnTo>
                <a:lnTo>
                  <a:pt x="812" y="1065"/>
                </a:lnTo>
                <a:lnTo>
                  <a:pt x="812" y="1067"/>
                </a:lnTo>
                <a:lnTo>
                  <a:pt x="814" y="1067"/>
                </a:lnTo>
                <a:lnTo>
                  <a:pt x="814" y="1064"/>
                </a:lnTo>
                <a:lnTo>
                  <a:pt x="814" y="1067"/>
                </a:lnTo>
                <a:lnTo>
                  <a:pt x="820" y="1067"/>
                </a:lnTo>
                <a:lnTo>
                  <a:pt x="820" y="1045"/>
                </a:lnTo>
                <a:lnTo>
                  <a:pt x="820" y="1067"/>
                </a:lnTo>
                <a:lnTo>
                  <a:pt x="827" y="1067"/>
                </a:lnTo>
                <a:lnTo>
                  <a:pt x="827" y="1065"/>
                </a:lnTo>
                <a:lnTo>
                  <a:pt x="827" y="1067"/>
                </a:lnTo>
                <a:lnTo>
                  <a:pt x="833" y="1067"/>
                </a:lnTo>
                <a:lnTo>
                  <a:pt x="833" y="1063"/>
                </a:lnTo>
                <a:lnTo>
                  <a:pt x="833" y="1067"/>
                </a:lnTo>
                <a:lnTo>
                  <a:pt x="840" y="1067"/>
                </a:lnTo>
                <a:lnTo>
                  <a:pt x="840" y="1056"/>
                </a:lnTo>
                <a:lnTo>
                  <a:pt x="840" y="1067"/>
                </a:lnTo>
                <a:lnTo>
                  <a:pt x="853" y="1067"/>
                </a:lnTo>
                <a:lnTo>
                  <a:pt x="853" y="1043"/>
                </a:lnTo>
                <a:lnTo>
                  <a:pt x="853" y="1067"/>
                </a:lnTo>
                <a:lnTo>
                  <a:pt x="854" y="1067"/>
                </a:lnTo>
                <a:lnTo>
                  <a:pt x="860" y="1067"/>
                </a:lnTo>
                <a:lnTo>
                  <a:pt x="860" y="1065"/>
                </a:lnTo>
                <a:lnTo>
                  <a:pt x="860" y="1067"/>
                </a:lnTo>
                <a:lnTo>
                  <a:pt x="866" y="1067"/>
                </a:lnTo>
                <a:lnTo>
                  <a:pt x="867" y="1056"/>
                </a:lnTo>
                <a:lnTo>
                  <a:pt x="867" y="1067"/>
                </a:lnTo>
                <a:lnTo>
                  <a:pt x="873" y="1067"/>
                </a:lnTo>
                <a:lnTo>
                  <a:pt x="873" y="1064"/>
                </a:lnTo>
                <a:lnTo>
                  <a:pt x="873" y="1067"/>
                </a:lnTo>
                <a:lnTo>
                  <a:pt x="885" y="1067"/>
                </a:lnTo>
                <a:lnTo>
                  <a:pt x="885" y="1065"/>
                </a:lnTo>
                <a:lnTo>
                  <a:pt x="885" y="1067"/>
                </a:lnTo>
                <a:lnTo>
                  <a:pt x="891" y="1067"/>
                </a:lnTo>
                <a:lnTo>
                  <a:pt x="891" y="1064"/>
                </a:lnTo>
                <a:lnTo>
                  <a:pt x="891" y="1067"/>
                </a:lnTo>
                <a:lnTo>
                  <a:pt x="905" y="1067"/>
                </a:lnTo>
                <a:lnTo>
                  <a:pt x="905" y="1064"/>
                </a:lnTo>
                <a:lnTo>
                  <a:pt x="905" y="1067"/>
                </a:lnTo>
                <a:lnTo>
                  <a:pt x="918" y="1067"/>
                </a:lnTo>
                <a:lnTo>
                  <a:pt x="918" y="1065"/>
                </a:lnTo>
                <a:lnTo>
                  <a:pt x="918" y="1067"/>
                </a:lnTo>
                <a:lnTo>
                  <a:pt x="945" y="1067"/>
                </a:lnTo>
                <a:lnTo>
                  <a:pt x="945" y="1057"/>
                </a:lnTo>
                <a:lnTo>
                  <a:pt x="945" y="1067"/>
                </a:lnTo>
                <a:lnTo>
                  <a:pt x="951" y="1067"/>
                </a:lnTo>
                <a:lnTo>
                  <a:pt x="951" y="1064"/>
                </a:lnTo>
                <a:lnTo>
                  <a:pt x="951" y="1067"/>
                </a:lnTo>
                <a:lnTo>
                  <a:pt x="957" y="1067"/>
                </a:lnTo>
                <a:lnTo>
                  <a:pt x="957" y="1065"/>
                </a:lnTo>
                <a:lnTo>
                  <a:pt x="957" y="1067"/>
                </a:lnTo>
                <a:lnTo>
                  <a:pt x="964" y="1067"/>
                </a:lnTo>
                <a:lnTo>
                  <a:pt x="964" y="1064"/>
                </a:lnTo>
                <a:lnTo>
                  <a:pt x="964" y="1067"/>
                </a:lnTo>
                <a:lnTo>
                  <a:pt x="979" y="1067"/>
                </a:lnTo>
                <a:lnTo>
                  <a:pt x="979" y="1066"/>
                </a:lnTo>
                <a:lnTo>
                  <a:pt x="979" y="1067"/>
                </a:lnTo>
                <a:lnTo>
                  <a:pt x="1032" y="1067"/>
                </a:lnTo>
                <a:lnTo>
                  <a:pt x="1032" y="1065"/>
                </a:lnTo>
                <a:lnTo>
                  <a:pt x="1032" y="1067"/>
                </a:lnTo>
                <a:lnTo>
                  <a:pt x="1036" y="1067"/>
                </a:lnTo>
                <a:lnTo>
                  <a:pt x="1036" y="1048"/>
                </a:lnTo>
                <a:lnTo>
                  <a:pt x="1036" y="1067"/>
                </a:lnTo>
                <a:lnTo>
                  <a:pt x="1049" y="1067"/>
                </a:lnTo>
                <a:lnTo>
                  <a:pt x="1049" y="1064"/>
                </a:lnTo>
                <a:lnTo>
                  <a:pt x="1049" y="1067"/>
                </a:lnTo>
                <a:lnTo>
                  <a:pt x="1051" y="1067"/>
                </a:lnTo>
                <a:lnTo>
                  <a:pt x="1051" y="1065"/>
                </a:lnTo>
                <a:lnTo>
                  <a:pt x="1051" y="1067"/>
                </a:lnTo>
                <a:lnTo>
                  <a:pt x="1055" y="1067"/>
                </a:lnTo>
                <a:lnTo>
                  <a:pt x="1055" y="1057"/>
                </a:lnTo>
                <a:lnTo>
                  <a:pt x="1055" y="1067"/>
                </a:lnTo>
                <a:lnTo>
                  <a:pt x="1068" y="1067"/>
                </a:lnTo>
                <a:lnTo>
                  <a:pt x="1068" y="1063"/>
                </a:lnTo>
                <a:lnTo>
                  <a:pt x="1068" y="1067"/>
                </a:lnTo>
                <a:lnTo>
                  <a:pt x="1074" y="1067"/>
                </a:lnTo>
                <a:lnTo>
                  <a:pt x="1074" y="1065"/>
                </a:lnTo>
                <a:lnTo>
                  <a:pt x="1074" y="1067"/>
                </a:lnTo>
                <a:lnTo>
                  <a:pt x="1127" y="1067"/>
                </a:lnTo>
                <a:lnTo>
                  <a:pt x="1127" y="1054"/>
                </a:lnTo>
                <a:lnTo>
                  <a:pt x="1127" y="1067"/>
                </a:lnTo>
                <a:lnTo>
                  <a:pt x="1146" y="1067"/>
                </a:lnTo>
                <a:lnTo>
                  <a:pt x="1147" y="1053"/>
                </a:lnTo>
                <a:lnTo>
                  <a:pt x="1147" y="1067"/>
                </a:lnTo>
                <a:lnTo>
                  <a:pt x="1153" y="1067"/>
                </a:lnTo>
                <a:lnTo>
                  <a:pt x="1153" y="1064"/>
                </a:lnTo>
                <a:lnTo>
                  <a:pt x="1153" y="1067"/>
                </a:lnTo>
                <a:lnTo>
                  <a:pt x="1204" y="1067"/>
                </a:lnTo>
                <a:lnTo>
                  <a:pt x="1204" y="1065"/>
                </a:lnTo>
                <a:lnTo>
                  <a:pt x="1204" y="1067"/>
                </a:lnTo>
                <a:lnTo>
                  <a:pt x="1218" y="1067"/>
                </a:lnTo>
                <a:lnTo>
                  <a:pt x="1218" y="1064"/>
                </a:lnTo>
                <a:lnTo>
                  <a:pt x="1218" y="1067"/>
                </a:lnTo>
                <a:lnTo>
                  <a:pt x="1220" y="1067"/>
                </a:lnTo>
                <a:lnTo>
                  <a:pt x="1220" y="1065"/>
                </a:lnTo>
                <a:lnTo>
                  <a:pt x="1220" y="1067"/>
                </a:lnTo>
                <a:lnTo>
                  <a:pt x="1224" y="1067"/>
                </a:lnTo>
                <a:lnTo>
                  <a:pt x="1224" y="1033"/>
                </a:lnTo>
                <a:lnTo>
                  <a:pt x="1224" y="1067"/>
                </a:lnTo>
                <a:lnTo>
                  <a:pt x="1231" y="1067"/>
                </a:lnTo>
                <a:lnTo>
                  <a:pt x="1231" y="1064"/>
                </a:lnTo>
                <a:lnTo>
                  <a:pt x="1231" y="1067"/>
                </a:lnTo>
                <a:lnTo>
                  <a:pt x="1237" y="1067"/>
                </a:lnTo>
                <a:lnTo>
                  <a:pt x="1237" y="1054"/>
                </a:lnTo>
                <a:lnTo>
                  <a:pt x="1237" y="1067"/>
                </a:lnTo>
                <a:lnTo>
                  <a:pt x="1243" y="1067"/>
                </a:lnTo>
                <a:lnTo>
                  <a:pt x="1244" y="1064"/>
                </a:lnTo>
                <a:lnTo>
                  <a:pt x="1244" y="1067"/>
                </a:lnTo>
                <a:lnTo>
                  <a:pt x="1255" y="1067"/>
                </a:lnTo>
                <a:lnTo>
                  <a:pt x="1255" y="1063"/>
                </a:lnTo>
                <a:lnTo>
                  <a:pt x="1255" y="1067"/>
                </a:lnTo>
                <a:lnTo>
                  <a:pt x="1257" y="1067"/>
                </a:lnTo>
                <a:lnTo>
                  <a:pt x="1257" y="1065"/>
                </a:lnTo>
                <a:lnTo>
                  <a:pt x="1257" y="1067"/>
                </a:lnTo>
                <a:lnTo>
                  <a:pt x="1276" y="1067"/>
                </a:lnTo>
                <a:lnTo>
                  <a:pt x="1276" y="1014"/>
                </a:lnTo>
                <a:lnTo>
                  <a:pt x="1276" y="1067"/>
                </a:lnTo>
                <a:lnTo>
                  <a:pt x="1282" y="1067"/>
                </a:lnTo>
                <a:lnTo>
                  <a:pt x="1282" y="1065"/>
                </a:lnTo>
                <a:lnTo>
                  <a:pt x="1282" y="1067"/>
                </a:lnTo>
                <a:lnTo>
                  <a:pt x="1283" y="1055"/>
                </a:lnTo>
                <a:lnTo>
                  <a:pt x="1283" y="1067"/>
                </a:lnTo>
                <a:lnTo>
                  <a:pt x="1289" y="1067"/>
                </a:lnTo>
                <a:lnTo>
                  <a:pt x="1289" y="1059"/>
                </a:lnTo>
                <a:lnTo>
                  <a:pt x="1290" y="1067"/>
                </a:lnTo>
                <a:lnTo>
                  <a:pt x="1309" y="1067"/>
                </a:lnTo>
                <a:lnTo>
                  <a:pt x="1309" y="1064"/>
                </a:lnTo>
                <a:lnTo>
                  <a:pt x="1309" y="1067"/>
                </a:lnTo>
                <a:lnTo>
                  <a:pt x="1321" y="1067"/>
                </a:lnTo>
                <a:lnTo>
                  <a:pt x="1321" y="1065"/>
                </a:lnTo>
                <a:lnTo>
                  <a:pt x="1321" y="1067"/>
                </a:lnTo>
                <a:lnTo>
                  <a:pt x="1328" y="1067"/>
                </a:lnTo>
                <a:lnTo>
                  <a:pt x="1328" y="1063"/>
                </a:lnTo>
                <a:lnTo>
                  <a:pt x="1328" y="1067"/>
                </a:lnTo>
                <a:lnTo>
                  <a:pt x="1329" y="1067"/>
                </a:lnTo>
                <a:lnTo>
                  <a:pt x="1341" y="1067"/>
                </a:lnTo>
                <a:lnTo>
                  <a:pt x="1341" y="1065"/>
                </a:lnTo>
                <a:lnTo>
                  <a:pt x="1341" y="1067"/>
                </a:lnTo>
                <a:lnTo>
                  <a:pt x="1360" y="1067"/>
                </a:lnTo>
                <a:lnTo>
                  <a:pt x="1360" y="1063"/>
                </a:lnTo>
                <a:lnTo>
                  <a:pt x="1360" y="1067"/>
                </a:lnTo>
                <a:lnTo>
                  <a:pt x="1491" y="1067"/>
                </a:lnTo>
                <a:lnTo>
                  <a:pt x="1491" y="1034"/>
                </a:lnTo>
                <a:lnTo>
                  <a:pt x="1491" y="1067"/>
                </a:lnTo>
                <a:lnTo>
                  <a:pt x="1497" y="1067"/>
                </a:lnTo>
                <a:lnTo>
                  <a:pt x="1497" y="1064"/>
                </a:lnTo>
                <a:lnTo>
                  <a:pt x="1498" y="1065"/>
                </a:lnTo>
                <a:lnTo>
                  <a:pt x="1498" y="1067"/>
                </a:lnTo>
                <a:lnTo>
                  <a:pt x="1503" y="1067"/>
                </a:lnTo>
                <a:lnTo>
                  <a:pt x="1504" y="897"/>
                </a:lnTo>
                <a:lnTo>
                  <a:pt x="1504" y="1067"/>
                </a:lnTo>
                <a:lnTo>
                  <a:pt x="1510" y="1067"/>
                </a:lnTo>
                <a:lnTo>
                  <a:pt x="1510" y="1033"/>
                </a:lnTo>
                <a:lnTo>
                  <a:pt x="1510" y="1067"/>
                </a:lnTo>
                <a:lnTo>
                  <a:pt x="1511" y="1065"/>
                </a:lnTo>
                <a:lnTo>
                  <a:pt x="1511" y="1067"/>
                </a:lnTo>
                <a:lnTo>
                  <a:pt x="1536" y="1067"/>
                </a:lnTo>
                <a:lnTo>
                  <a:pt x="1537" y="1064"/>
                </a:lnTo>
                <a:lnTo>
                  <a:pt x="1537" y="1067"/>
                </a:lnTo>
                <a:lnTo>
                  <a:pt x="1568" y="1067"/>
                </a:lnTo>
                <a:lnTo>
                  <a:pt x="1568" y="1060"/>
                </a:lnTo>
                <a:lnTo>
                  <a:pt x="1569" y="1047"/>
                </a:lnTo>
                <a:lnTo>
                  <a:pt x="1569" y="1067"/>
                </a:lnTo>
                <a:lnTo>
                  <a:pt x="1575" y="1067"/>
                </a:lnTo>
                <a:lnTo>
                  <a:pt x="1575" y="1059"/>
                </a:lnTo>
                <a:lnTo>
                  <a:pt x="1575" y="1067"/>
                </a:lnTo>
                <a:lnTo>
                  <a:pt x="1602" y="1067"/>
                </a:lnTo>
                <a:lnTo>
                  <a:pt x="1602" y="1065"/>
                </a:lnTo>
                <a:lnTo>
                  <a:pt x="1602" y="1067"/>
                </a:lnTo>
                <a:lnTo>
                  <a:pt x="1603" y="1067"/>
                </a:lnTo>
                <a:lnTo>
                  <a:pt x="1634" y="1067"/>
                </a:lnTo>
                <a:lnTo>
                  <a:pt x="1634" y="1060"/>
                </a:lnTo>
                <a:lnTo>
                  <a:pt x="1634" y="1067"/>
                </a:lnTo>
                <a:lnTo>
                  <a:pt x="1673" y="1067"/>
                </a:lnTo>
                <a:lnTo>
                  <a:pt x="1673" y="1059"/>
                </a:lnTo>
                <a:lnTo>
                  <a:pt x="1673" y="1067"/>
                </a:lnTo>
                <a:lnTo>
                  <a:pt x="1680" y="1067"/>
                </a:lnTo>
                <a:lnTo>
                  <a:pt x="1680" y="1065"/>
                </a:lnTo>
                <a:lnTo>
                  <a:pt x="1680" y="1067"/>
                </a:lnTo>
                <a:lnTo>
                  <a:pt x="1737" y="1067"/>
                </a:lnTo>
                <a:lnTo>
                  <a:pt x="1737" y="1064"/>
                </a:lnTo>
                <a:lnTo>
                  <a:pt x="1737" y="1067"/>
                </a:lnTo>
                <a:lnTo>
                  <a:pt x="1738" y="1065"/>
                </a:lnTo>
                <a:lnTo>
                  <a:pt x="1738" y="1067"/>
                </a:lnTo>
                <a:lnTo>
                  <a:pt x="1777" y="1067"/>
                </a:lnTo>
                <a:lnTo>
                  <a:pt x="1777" y="1038"/>
                </a:lnTo>
                <a:lnTo>
                  <a:pt x="1777" y="1067"/>
                </a:lnTo>
                <a:lnTo>
                  <a:pt x="1783" y="1067"/>
                </a:lnTo>
                <a:lnTo>
                  <a:pt x="1783" y="1057"/>
                </a:lnTo>
                <a:lnTo>
                  <a:pt x="1783" y="1067"/>
                </a:lnTo>
                <a:lnTo>
                  <a:pt x="1816" y="1067"/>
                </a:lnTo>
                <a:lnTo>
                  <a:pt x="1816" y="1065"/>
                </a:lnTo>
                <a:lnTo>
                  <a:pt x="1816" y="1067"/>
                </a:lnTo>
                <a:lnTo>
                  <a:pt x="1823" y="1067"/>
                </a:lnTo>
                <a:lnTo>
                  <a:pt x="1823" y="1065"/>
                </a:lnTo>
                <a:lnTo>
                  <a:pt x="1823" y="1067"/>
                </a:lnTo>
                <a:lnTo>
                  <a:pt x="1841" y="1067"/>
                </a:lnTo>
                <a:lnTo>
                  <a:pt x="1841" y="1049"/>
                </a:lnTo>
                <a:lnTo>
                  <a:pt x="1841" y="1067"/>
                </a:lnTo>
                <a:lnTo>
                  <a:pt x="1848" y="1067"/>
                </a:lnTo>
                <a:lnTo>
                  <a:pt x="1848" y="1064"/>
                </a:lnTo>
                <a:lnTo>
                  <a:pt x="1848" y="1067"/>
                </a:lnTo>
                <a:lnTo>
                  <a:pt x="1854" y="1067"/>
                </a:lnTo>
                <a:lnTo>
                  <a:pt x="1854" y="1064"/>
                </a:lnTo>
                <a:lnTo>
                  <a:pt x="1854" y="1067"/>
                </a:lnTo>
                <a:lnTo>
                  <a:pt x="1855" y="1063"/>
                </a:lnTo>
                <a:lnTo>
                  <a:pt x="1855" y="1067"/>
                </a:lnTo>
                <a:lnTo>
                  <a:pt x="1952" y="1067"/>
                </a:lnTo>
                <a:lnTo>
                  <a:pt x="1952" y="1065"/>
                </a:lnTo>
                <a:lnTo>
                  <a:pt x="1952" y="1067"/>
                </a:lnTo>
                <a:lnTo>
                  <a:pt x="1966" y="1067"/>
                </a:lnTo>
                <a:lnTo>
                  <a:pt x="1966" y="1018"/>
                </a:lnTo>
                <a:lnTo>
                  <a:pt x="1967" y="1067"/>
                </a:lnTo>
                <a:lnTo>
                  <a:pt x="1973" y="1067"/>
                </a:lnTo>
                <a:lnTo>
                  <a:pt x="1973" y="1056"/>
                </a:lnTo>
                <a:lnTo>
                  <a:pt x="1973" y="1067"/>
                </a:lnTo>
                <a:lnTo>
                  <a:pt x="2038" y="1067"/>
                </a:lnTo>
                <a:lnTo>
                  <a:pt x="2038" y="1065"/>
                </a:lnTo>
                <a:lnTo>
                  <a:pt x="2038" y="1067"/>
                </a:lnTo>
                <a:lnTo>
                  <a:pt x="2083" y="1067"/>
                </a:lnTo>
                <a:lnTo>
                  <a:pt x="2083" y="1064"/>
                </a:lnTo>
                <a:lnTo>
                  <a:pt x="2083" y="1067"/>
                </a:lnTo>
                <a:lnTo>
                  <a:pt x="2149" y="1067"/>
                </a:lnTo>
                <a:lnTo>
                  <a:pt x="2149" y="1055"/>
                </a:lnTo>
                <a:lnTo>
                  <a:pt x="2149" y="1067"/>
                </a:lnTo>
                <a:lnTo>
                  <a:pt x="2155" y="1067"/>
                </a:lnTo>
                <a:lnTo>
                  <a:pt x="2155" y="1064"/>
                </a:lnTo>
                <a:lnTo>
                  <a:pt x="2155" y="1067"/>
                </a:lnTo>
                <a:lnTo>
                  <a:pt x="2317" y="1067"/>
                </a:lnTo>
                <a:lnTo>
                  <a:pt x="2317" y="1065"/>
                </a:lnTo>
                <a:lnTo>
                  <a:pt x="2317" y="1067"/>
                </a:lnTo>
                <a:lnTo>
                  <a:pt x="2323" y="1067"/>
                </a:lnTo>
                <a:lnTo>
                  <a:pt x="2323" y="1063"/>
                </a:lnTo>
                <a:lnTo>
                  <a:pt x="2323" y="1067"/>
                </a:lnTo>
                <a:lnTo>
                  <a:pt x="2329" y="1067"/>
                </a:lnTo>
                <a:lnTo>
                  <a:pt x="2329" y="1065"/>
                </a:lnTo>
                <a:lnTo>
                  <a:pt x="2329" y="1067"/>
                </a:lnTo>
                <a:lnTo>
                  <a:pt x="2356" y="1067"/>
                </a:lnTo>
                <a:lnTo>
                  <a:pt x="2356" y="471"/>
                </a:lnTo>
                <a:lnTo>
                  <a:pt x="2356" y="1067"/>
                </a:lnTo>
                <a:lnTo>
                  <a:pt x="2362" y="1067"/>
                </a:lnTo>
                <a:lnTo>
                  <a:pt x="2362" y="1041"/>
                </a:lnTo>
                <a:lnTo>
                  <a:pt x="2363" y="901"/>
                </a:lnTo>
                <a:lnTo>
                  <a:pt x="2363" y="1067"/>
                </a:lnTo>
                <a:lnTo>
                  <a:pt x="2369" y="1067"/>
                </a:lnTo>
                <a:lnTo>
                  <a:pt x="2369" y="1048"/>
                </a:lnTo>
                <a:lnTo>
                  <a:pt x="2369" y="1067"/>
                </a:lnTo>
                <a:lnTo>
                  <a:pt x="2387" y="1067"/>
                </a:lnTo>
                <a:lnTo>
                  <a:pt x="2387" y="1065"/>
                </a:lnTo>
                <a:lnTo>
                  <a:pt x="2387" y="1067"/>
                </a:lnTo>
                <a:lnTo>
                  <a:pt x="2418" y="1067"/>
                </a:lnTo>
                <a:lnTo>
                  <a:pt x="2419" y="1063"/>
                </a:lnTo>
                <a:lnTo>
                  <a:pt x="2419" y="1067"/>
                </a:lnTo>
                <a:lnTo>
                  <a:pt x="2425" y="1067"/>
                </a:lnTo>
                <a:lnTo>
                  <a:pt x="2425" y="1065"/>
                </a:lnTo>
                <a:lnTo>
                  <a:pt x="2425" y="1067"/>
                </a:lnTo>
                <a:lnTo>
                  <a:pt x="2431" y="1067"/>
                </a:lnTo>
                <a:lnTo>
                  <a:pt x="2432" y="1063"/>
                </a:lnTo>
                <a:lnTo>
                  <a:pt x="2432" y="1067"/>
                </a:lnTo>
                <a:lnTo>
                  <a:pt x="2433" y="1067"/>
                </a:lnTo>
                <a:lnTo>
                  <a:pt x="2433" y="1063"/>
                </a:lnTo>
                <a:lnTo>
                  <a:pt x="2434" y="1067"/>
                </a:lnTo>
                <a:lnTo>
                  <a:pt x="2444" y="1067"/>
                </a:lnTo>
                <a:lnTo>
                  <a:pt x="2445" y="1026"/>
                </a:lnTo>
                <a:lnTo>
                  <a:pt x="2445" y="1067"/>
                </a:lnTo>
                <a:lnTo>
                  <a:pt x="2451" y="1067"/>
                </a:lnTo>
                <a:lnTo>
                  <a:pt x="2451" y="1063"/>
                </a:lnTo>
                <a:lnTo>
                  <a:pt x="2451" y="1067"/>
                </a:lnTo>
                <a:lnTo>
                  <a:pt x="2460" y="1067"/>
                </a:lnTo>
                <a:lnTo>
                  <a:pt x="2460" y="1053"/>
                </a:lnTo>
                <a:lnTo>
                  <a:pt x="2460" y="1067"/>
                </a:lnTo>
                <a:lnTo>
                  <a:pt x="2499" y="1067"/>
                </a:lnTo>
                <a:lnTo>
                  <a:pt x="2499" y="991"/>
                </a:lnTo>
                <a:lnTo>
                  <a:pt x="2499" y="1067"/>
                </a:lnTo>
                <a:lnTo>
                  <a:pt x="2505" y="1067"/>
                </a:lnTo>
                <a:lnTo>
                  <a:pt x="2505" y="1064"/>
                </a:lnTo>
                <a:lnTo>
                  <a:pt x="2506" y="1050"/>
                </a:lnTo>
                <a:lnTo>
                  <a:pt x="2506" y="1067"/>
                </a:lnTo>
                <a:lnTo>
                  <a:pt x="2512" y="1067"/>
                </a:lnTo>
                <a:lnTo>
                  <a:pt x="2512" y="1065"/>
                </a:lnTo>
                <a:lnTo>
                  <a:pt x="2512" y="1067"/>
                </a:lnTo>
                <a:lnTo>
                  <a:pt x="2513" y="1067"/>
                </a:lnTo>
                <a:lnTo>
                  <a:pt x="2513" y="1064"/>
                </a:lnTo>
                <a:lnTo>
                  <a:pt x="2514" y="1066"/>
                </a:lnTo>
                <a:lnTo>
                  <a:pt x="2514" y="1067"/>
                </a:lnTo>
                <a:lnTo>
                  <a:pt x="2562" y="1067"/>
                </a:lnTo>
                <a:lnTo>
                  <a:pt x="2562" y="1045"/>
                </a:lnTo>
                <a:lnTo>
                  <a:pt x="2562" y="1067"/>
                </a:lnTo>
                <a:lnTo>
                  <a:pt x="2603" y="1067"/>
                </a:lnTo>
                <a:lnTo>
                  <a:pt x="2603" y="1059"/>
                </a:lnTo>
                <a:lnTo>
                  <a:pt x="2603" y="1067"/>
                </a:lnTo>
                <a:lnTo>
                  <a:pt x="2640" y="1067"/>
                </a:lnTo>
                <a:lnTo>
                  <a:pt x="2640" y="1065"/>
                </a:lnTo>
                <a:lnTo>
                  <a:pt x="2640" y="1067"/>
                </a:lnTo>
                <a:lnTo>
                  <a:pt x="2642" y="1067"/>
                </a:lnTo>
                <a:lnTo>
                  <a:pt x="2642" y="1056"/>
                </a:lnTo>
                <a:lnTo>
                  <a:pt x="2642" y="1067"/>
                </a:lnTo>
                <a:lnTo>
                  <a:pt x="2648" y="1067"/>
                </a:lnTo>
                <a:lnTo>
                  <a:pt x="2649" y="1065"/>
                </a:lnTo>
                <a:lnTo>
                  <a:pt x="2649" y="1067"/>
                </a:lnTo>
                <a:lnTo>
                  <a:pt x="2653" y="1067"/>
                </a:lnTo>
                <a:lnTo>
                  <a:pt x="2653" y="1060"/>
                </a:lnTo>
                <a:lnTo>
                  <a:pt x="2653" y="1067"/>
                </a:lnTo>
                <a:lnTo>
                  <a:pt x="2655" y="1067"/>
                </a:lnTo>
                <a:lnTo>
                  <a:pt x="2655" y="1065"/>
                </a:lnTo>
                <a:lnTo>
                  <a:pt x="2655" y="1067"/>
                </a:lnTo>
                <a:lnTo>
                  <a:pt x="2657" y="1067"/>
                </a:lnTo>
              </a:path>
            </a:pathLst>
          </a:custGeom>
          <a:noFill/>
          <a:ln w="0">
            <a:solidFill>
              <a:srgbClr val="000000"/>
            </a:solidFill>
            <a:prstDash val="solid"/>
            <a:round/>
            <a:headEnd/>
            <a:tailEnd/>
          </a:ln>
        </p:spPr>
        <p:txBody>
          <a:bodyPr/>
          <a:lstStyle/>
          <a:p>
            <a:endParaRPr lang="en-US"/>
          </a:p>
        </p:txBody>
      </p:sp>
      <p:sp>
        <p:nvSpPr>
          <p:cNvPr id="33857" name="Rectangle 190"/>
          <p:cNvSpPr>
            <a:spLocks noChangeArrowheads="1"/>
          </p:cNvSpPr>
          <p:nvPr/>
        </p:nvSpPr>
        <p:spPr bwMode="auto">
          <a:xfrm>
            <a:off x="2338389" y="2620963"/>
            <a:ext cx="436017" cy="107722"/>
          </a:xfrm>
          <a:prstGeom prst="rect">
            <a:avLst/>
          </a:prstGeom>
          <a:noFill/>
          <a:ln w="9525">
            <a:noFill/>
            <a:miter lim="800000"/>
            <a:headEnd/>
            <a:tailEnd/>
          </a:ln>
        </p:spPr>
        <p:txBody>
          <a:bodyPr wrap="none" lIns="0" tIns="0" rIns="0" bIns="0">
            <a:spAutoFit/>
          </a:bodyPr>
          <a:lstStyle/>
          <a:p>
            <a:r>
              <a:rPr lang="de-DE" sz="700">
                <a:solidFill>
                  <a:srgbClr val="000000"/>
                </a:solidFill>
              </a:rPr>
              <a:t>195.0876</a:t>
            </a:r>
            <a:endParaRPr lang="de-DE"/>
          </a:p>
        </p:txBody>
      </p:sp>
      <p:sp>
        <p:nvSpPr>
          <p:cNvPr id="33858" name="Rectangle 191"/>
          <p:cNvSpPr>
            <a:spLocks noChangeArrowheads="1"/>
          </p:cNvSpPr>
          <p:nvPr/>
        </p:nvSpPr>
        <p:spPr bwMode="auto">
          <a:xfrm>
            <a:off x="2243139" y="2719388"/>
            <a:ext cx="634789" cy="107722"/>
          </a:xfrm>
          <a:prstGeom prst="rect">
            <a:avLst/>
          </a:prstGeom>
          <a:noFill/>
          <a:ln w="9525">
            <a:noFill/>
            <a:miter lim="800000"/>
            <a:headEnd/>
            <a:tailEnd/>
          </a:ln>
        </p:spPr>
        <p:txBody>
          <a:bodyPr wrap="none" lIns="0" tIns="0" rIns="0" bIns="0">
            <a:spAutoFit/>
          </a:bodyPr>
          <a:lstStyle/>
          <a:p>
            <a:r>
              <a:rPr lang="de-DE" sz="700">
                <a:solidFill>
                  <a:srgbClr val="000000"/>
                </a:solidFill>
              </a:rPr>
              <a:t>N=248402.81</a:t>
            </a:r>
            <a:endParaRPr lang="de-DE"/>
          </a:p>
        </p:txBody>
      </p:sp>
      <p:sp>
        <p:nvSpPr>
          <p:cNvPr id="33859" name="Line 192"/>
          <p:cNvSpPr>
            <a:spLocks noChangeShapeType="1"/>
          </p:cNvSpPr>
          <p:nvPr/>
        </p:nvSpPr>
        <p:spPr bwMode="auto">
          <a:xfrm flipV="1">
            <a:off x="2470150" y="2814638"/>
            <a:ext cx="38100" cy="4762"/>
          </a:xfrm>
          <a:prstGeom prst="line">
            <a:avLst/>
          </a:prstGeom>
          <a:noFill/>
          <a:ln w="0">
            <a:solidFill>
              <a:srgbClr val="46B446"/>
            </a:solidFill>
            <a:round/>
            <a:headEnd/>
            <a:tailEnd/>
          </a:ln>
        </p:spPr>
        <p:txBody>
          <a:bodyPr/>
          <a:lstStyle/>
          <a:p>
            <a:endParaRPr lang="en-US"/>
          </a:p>
        </p:txBody>
      </p:sp>
      <p:sp>
        <p:nvSpPr>
          <p:cNvPr id="33860" name="Freeform 193"/>
          <p:cNvSpPr>
            <a:spLocks/>
          </p:cNvSpPr>
          <p:nvPr/>
        </p:nvSpPr>
        <p:spPr bwMode="auto">
          <a:xfrm>
            <a:off x="2419350" y="4087814"/>
            <a:ext cx="101600" cy="1049337"/>
          </a:xfrm>
          <a:custGeom>
            <a:avLst/>
            <a:gdLst>
              <a:gd name="T0" fmla="*/ 0 w 90"/>
              <a:gd name="T1" fmla="*/ 1049337 h 1067"/>
              <a:gd name="T2" fmla="*/ 0 w 90"/>
              <a:gd name="T3" fmla="*/ 1049337 h 1067"/>
              <a:gd name="T4" fmla="*/ 20320 w 90"/>
              <a:gd name="T5" fmla="*/ 1049337 h 1067"/>
              <a:gd name="T6" fmla="*/ 20320 w 90"/>
              <a:gd name="T7" fmla="*/ 1049337 h 1067"/>
              <a:gd name="T8" fmla="*/ 20320 w 90"/>
              <a:gd name="T9" fmla="*/ 1049337 h 1067"/>
              <a:gd name="T10" fmla="*/ 21449 w 90"/>
              <a:gd name="T11" fmla="*/ 1048354 h 1067"/>
              <a:gd name="T12" fmla="*/ 21449 w 90"/>
              <a:gd name="T13" fmla="*/ 1049337 h 1067"/>
              <a:gd name="T14" fmla="*/ 27093 w 90"/>
              <a:gd name="T15" fmla="*/ 1049337 h 1067"/>
              <a:gd name="T16" fmla="*/ 27093 w 90"/>
              <a:gd name="T17" fmla="*/ 1049337 h 1067"/>
              <a:gd name="T18" fmla="*/ 27093 w 90"/>
              <a:gd name="T19" fmla="*/ 1049337 h 1067"/>
              <a:gd name="T20" fmla="*/ 36124 w 90"/>
              <a:gd name="T21" fmla="*/ 1049337 h 1067"/>
              <a:gd name="T22" fmla="*/ 36124 w 90"/>
              <a:gd name="T23" fmla="*/ 1044420 h 1067"/>
              <a:gd name="T24" fmla="*/ 36124 w 90"/>
              <a:gd name="T25" fmla="*/ 1049337 h 1067"/>
              <a:gd name="T26" fmla="*/ 49671 w 90"/>
              <a:gd name="T27" fmla="*/ 1049337 h 1067"/>
              <a:gd name="T28" fmla="*/ 49671 w 90"/>
              <a:gd name="T29" fmla="*/ 1049337 h 1067"/>
              <a:gd name="T30" fmla="*/ 49671 w 90"/>
              <a:gd name="T31" fmla="*/ 1049337 h 1067"/>
              <a:gd name="T32" fmla="*/ 50800 w 90"/>
              <a:gd name="T33" fmla="*/ 0 h 1067"/>
              <a:gd name="T34" fmla="*/ 50800 w 90"/>
              <a:gd name="T35" fmla="*/ 1049337 h 1067"/>
              <a:gd name="T36" fmla="*/ 57573 w 90"/>
              <a:gd name="T37" fmla="*/ 1049337 h 1067"/>
              <a:gd name="T38" fmla="*/ 57573 w 90"/>
              <a:gd name="T39" fmla="*/ 952959 h 1067"/>
              <a:gd name="T40" fmla="*/ 57573 w 90"/>
              <a:gd name="T41" fmla="*/ 1049337 h 1067"/>
              <a:gd name="T42" fmla="*/ 58702 w 90"/>
              <a:gd name="T43" fmla="*/ 1047370 h 1067"/>
              <a:gd name="T44" fmla="*/ 58702 w 90"/>
              <a:gd name="T45" fmla="*/ 1049337 h 1067"/>
              <a:gd name="T46" fmla="*/ 64347 w 90"/>
              <a:gd name="T47" fmla="*/ 1049337 h 1067"/>
              <a:gd name="T48" fmla="*/ 64347 w 90"/>
              <a:gd name="T49" fmla="*/ 1048354 h 1067"/>
              <a:gd name="T50" fmla="*/ 64347 w 90"/>
              <a:gd name="T51" fmla="*/ 1049337 h 1067"/>
              <a:gd name="T52" fmla="*/ 65476 w 90"/>
              <a:gd name="T53" fmla="*/ 1044420 h 1067"/>
              <a:gd name="T54" fmla="*/ 65476 w 90"/>
              <a:gd name="T55" fmla="*/ 1049337 h 1067"/>
              <a:gd name="T56" fmla="*/ 72249 w 90"/>
              <a:gd name="T57" fmla="*/ 1049337 h 1067"/>
              <a:gd name="T58" fmla="*/ 72249 w 90"/>
              <a:gd name="T59" fmla="*/ 1049337 h 1067"/>
              <a:gd name="T60" fmla="*/ 72249 w 90"/>
              <a:gd name="T61" fmla="*/ 1049337 h 1067"/>
              <a:gd name="T62" fmla="*/ 73378 w 90"/>
              <a:gd name="T63" fmla="*/ 1049337 h 1067"/>
              <a:gd name="T64" fmla="*/ 73378 w 90"/>
              <a:gd name="T65" fmla="*/ 1049337 h 1067"/>
              <a:gd name="T66" fmla="*/ 79022 w 90"/>
              <a:gd name="T67" fmla="*/ 1049337 h 1067"/>
              <a:gd name="T68" fmla="*/ 79022 w 90"/>
              <a:gd name="T69" fmla="*/ 1047370 h 1067"/>
              <a:gd name="T70" fmla="*/ 79022 w 90"/>
              <a:gd name="T71" fmla="*/ 1049337 h 1067"/>
              <a:gd name="T72" fmla="*/ 80151 w 90"/>
              <a:gd name="T73" fmla="*/ 1043436 h 1067"/>
              <a:gd name="T74" fmla="*/ 80151 w 90"/>
              <a:gd name="T75" fmla="*/ 1049337 h 1067"/>
              <a:gd name="T76" fmla="*/ 101600 w 90"/>
              <a:gd name="T77" fmla="*/ 1049337 h 1067"/>
              <a:gd name="T78" fmla="*/ 101600 w 90"/>
              <a:gd name="T79" fmla="*/ 1049337 h 1067"/>
              <a:gd name="T80" fmla="*/ 101600 w 90"/>
              <a:gd name="T81" fmla="*/ 1049337 h 1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0"/>
              <a:gd name="T124" fmla="*/ 0 h 1067"/>
              <a:gd name="T125" fmla="*/ 90 w 90"/>
              <a:gd name="T126" fmla="*/ 1067 h 106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0" h="1067">
                <a:moveTo>
                  <a:pt x="0" y="1067"/>
                </a:moveTo>
                <a:lnTo>
                  <a:pt x="0" y="1067"/>
                </a:lnTo>
                <a:lnTo>
                  <a:pt x="18" y="1067"/>
                </a:lnTo>
                <a:lnTo>
                  <a:pt x="19" y="1066"/>
                </a:lnTo>
                <a:lnTo>
                  <a:pt x="19" y="1067"/>
                </a:lnTo>
                <a:lnTo>
                  <a:pt x="24" y="1067"/>
                </a:lnTo>
                <a:lnTo>
                  <a:pt x="32" y="1067"/>
                </a:lnTo>
                <a:lnTo>
                  <a:pt x="32" y="1062"/>
                </a:lnTo>
                <a:lnTo>
                  <a:pt x="32" y="1067"/>
                </a:lnTo>
                <a:lnTo>
                  <a:pt x="44" y="1067"/>
                </a:lnTo>
                <a:lnTo>
                  <a:pt x="45" y="0"/>
                </a:lnTo>
                <a:lnTo>
                  <a:pt x="45" y="1067"/>
                </a:lnTo>
                <a:lnTo>
                  <a:pt x="51" y="1067"/>
                </a:lnTo>
                <a:lnTo>
                  <a:pt x="51" y="969"/>
                </a:lnTo>
                <a:lnTo>
                  <a:pt x="51" y="1067"/>
                </a:lnTo>
                <a:lnTo>
                  <a:pt x="52" y="1065"/>
                </a:lnTo>
                <a:lnTo>
                  <a:pt x="52" y="1067"/>
                </a:lnTo>
                <a:lnTo>
                  <a:pt x="57" y="1067"/>
                </a:lnTo>
                <a:lnTo>
                  <a:pt x="57" y="1066"/>
                </a:lnTo>
                <a:lnTo>
                  <a:pt x="57" y="1067"/>
                </a:lnTo>
                <a:lnTo>
                  <a:pt x="58" y="1062"/>
                </a:lnTo>
                <a:lnTo>
                  <a:pt x="58" y="1067"/>
                </a:lnTo>
                <a:lnTo>
                  <a:pt x="64" y="1067"/>
                </a:lnTo>
                <a:lnTo>
                  <a:pt x="65" y="1067"/>
                </a:lnTo>
                <a:lnTo>
                  <a:pt x="70" y="1067"/>
                </a:lnTo>
                <a:lnTo>
                  <a:pt x="70" y="1065"/>
                </a:lnTo>
                <a:lnTo>
                  <a:pt x="70" y="1067"/>
                </a:lnTo>
                <a:lnTo>
                  <a:pt x="71" y="1061"/>
                </a:lnTo>
                <a:lnTo>
                  <a:pt x="71" y="1067"/>
                </a:lnTo>
                <a:lnTo>
                  <a:pt x="90" y="1067"/>
                </a:lnTo>
              </a:path>
            </a:pathLst>
          </a:custGeom>
          <a:noFill/>
          <a:ln w="0">
            <a:solidFill>
              <a:srgbClr val="000000"/>
            </a:solidFill>
            <a:prstDash val="solid"/>
            <a:round/>
            <a:headEnd/>
            <a:tailEnd/>
          </a:ln>
        </p:spPr>
        <p:txBody>
          <a:bodyPr/>
          <a:lstStyle/>
          <a:p>
            <a:endParaRPr lang="en-US"/>
          </a:p>
        </p:txBody>
      </p:sp>
      <p:sp>
        <p:nvSpPr>
          <p:cNvPr id="33861" name="Rectangle 194"/>
          <p:cNvSpPr>
            <a:spLocks noChangeArrowheads="1"/>
          </p:cNvSpPr>
          <p:nvPr/>
        </p:nvSpPr>
        <p:spPr bwMode="auto">
          <a:xfrm>
            <a:off x="2311401" y="3883025"/>
            <a:ext cx="436017" cy="107722"/>
          </a:xfrm>
          <a:prstGeom prst="rect">
            <a:avLst/>
          </a:prstGeom>
          <a:noFill/>
          <a:ln w="9525">
            <a:noFill/>
            <a:miter lim="800000"/>
            <a:headEnd/>
            <a:tailEnd/>
          </a:ln>
        </p:spPr>
        <p:txBody>
          <a:bodyPr wrap="none" lIns="0" tIns="0" rIns="0" bIns="0">
            <a:spAutoFit/>
          </a:bodyPr>
          <a:lstStyle/>
          <a:p>
            <a:r>
              <a:rPr lang="de-DE" sz="700">
                <a:solidFill>
                  <a:srgbClr val="000000"/>
                </a:solidFill>
              </a:rPr>
              <a:t>195.0877</a:t>
            </a:r>
            <a:endParaRPr lang="de-DE"/>
          </a:p>
        </p:txBody>
      </p:sp>
      <p:sp>
        <p:nvSpPr>
          <p:cNvPr id="33862" name="Rectangle 195"/>
          <p:cNvSpPr>
            <a:spLocks noChangeArrowheads="1"/>
          </p:cNvSpPr>
          <p:nvPr/>
        </p:nvSpPr>
        <p:spPr bwMode="auto">
          <a:xfrm>
            <a:off x="2244726" y="3981450"/>
            <a:ext cx="577081" cy="107722"/>
          </a:xfrm>
          <a:prstGeom prst="rect">
            <a:avLst/>
          </a:prstGeom>
          <a:noFill/>
          <a:ln w="9525">
            <a:noFill/>
            <a:miter lim="800000"/>
            <a:headEnd/>
            <a:tailEnd/>
          </a:ln>
        </p:spPr>
        <p:txBody>
          <a:bodyPr wrap="none" lIns="0" tIns="0" rIns="0" bIns="0">
            <a:spAutoFit/>
          </a:bodyPr>
          <a:lstStyle/>
          <a:p>
            <a:r>
              <a:rPr lang="de-DE" sz="700">
                <a:solidFill>
                  <a:srgbClr val="000000"/>
                </a:solidFill>
              </a:rPr>
              <a:t>N=20741.58</a:t>
            </a:r>
            <a:endParaRPr lang="de-DE"/>
          </a:p>
        </p:txBody>
      </p:sp>
      <p:sp>
        <p:nvSpPr>
          <p:cNvPr id="33863" name="Line 196"/>
          <p:cNvSpPr>
            <a:spLocks noChangeShapeType="1"/>
          </p:cNvSpPr>
          <p:nvPr/>
        </p:nvSpPr>
        <p:spPr bwMode="auto">
          <a:xfrm flipV="1">
            <a:off x="2470150" y="4067175"/>
            <a:ext cx="77788" cy="12700"/>
          </a:xfrm>
          <a:prstGeom prst="line">
            <a:avLst/>
          </a:prstGeom>
          <a:noFill/>
          <a:ln w="0">
            <a:solidFill>
              <a:srgbClr val="46B446"/>
            </a:solidFill>
            <a:round/>
            <a:headEnd/>
            <a:tailEnd/>
          </a:ln>
        </p:spPr>
        <p:txBody>
          <a:bodyPr/>
          <a:lstStyle/>
          <a:p>
            <a:endParaRPr lang="en-US"/>
          </a:p>
        </p:txBody>
      </p:sp>
      <p:sp>
        <p:nvSpPr>
          <p:cNvPr id="33864" name="Rectangle 201"/>
          <p:cNvSpPr>
            <a:spLocks noChangeArrowheads="1"/>
          </p:cNvSpPr>
          <p:nvPr/>
        </p:nvSpPr>
        <p:spPr bwMode="auto">
          <a:xfrm>
            <a:off x="4546600" y="2719388"/>
            <a:ext cx="508152" cy="107722"/>
          </a:xfrm>
          <a:prstGeom prst="rect">
            <a:avLst/>
          </a:prstGeom>
          <a:noFill/>
          <a:ln w="9525">
            <a:noFill/>
            <a:miter lim="800000"/>
            <a:headEnd/>
            <a:tailEnd/>
          </a:ln>
        </p:spPr>
        <p:txBody>
          <a:bodyPr wrap="none" lIns="0" tIns="0" rIns="0" bIns="0">
            <a:spAutoFit/>
          </a:bodyPr>
          <a:lstStyle/>
          <a:p>
            <a:r>
              <a:rPr lang="de-DE" sz="700">
                <a:solidFill>
                  <a:srgbClr val="000000"/>
                </a:solidFill>
              </a:rPr>
              <a:t>NL: 1.94E8</a:t>
            </a:r>
            <a:endParaRPr lang="de-DE"/>
          </a:p>
        </p:txBody>
      </p:sp>
      <p:sp>
        <p:nvSpPr>
          <p:cNvPr id="33865" name="Rectangle 206"/>
          <p:cNvSpPr>
            <a:spLocks noChangeArrowheads="1"/>
          </p:cNvSpPr>
          <p:nvPr/>
        </p:nvSpPr>
        <p:spPr bwMode="auto">
          <a:xfrm>
            <a:off x="4495801" y="2847975"/>
            <a:ext cx="851195" cy="107722"/>
          </a:xfrm>
          <a:prstGeom prst="rect">
            <a:avLst/>
          </a:prstGeom>
          <a:noFill/>
          <a:ln w="9525">
            <a:noFill/>
            <a:miter lim="800000"/>
            <a:headEnd/>
            <a:tailEnd/>
          </a:ln>
        </p:spPr>
        <p:txBody>
          <a:bodyPr wrap="none" lIns="0" tIns="0" rIns="0" bIns="0">
            <a:spAutoFit/>
          </a:bodyPr>
          <a:lstStyle/>
          <a:p>
            <a:r>
              <a:rPr lang="de-DE" sz="700">
                <a:solidFill>
                  <a:srgbClr val="000000"/>
                </a:solidFill>
              </a:rPr>
              <a:t>[150.00-2000.00] </a:t>
            </a:r>
            <a:endParaRPr lang="de-DE"/>
          </a:p>
        </p:txBody>
      </p:sp>
      <p:sp>
        <p:nvSpPr>
          <p:cNvPr id="33866" name="Rectangle 207"/>
          <p:cNvSpPr>
            <a:spLocks noChangeArrowheads="1"/>
          </p:cNvSpPr>
          <p:nvPr/>
        </p:nvSpPr>
        <p:spPr bwMode="auto">
          <a:xfrm>
            <a:off x="4546600" y="4019550"/>
            <a:ext cx="508152" cy="107722"/>
          </a:xfrm>
          <a:prstGeom prst="rect">
            <a:avLst/>
          </a:prstGeom>
          <a:noFill/>
          <a:ln w="9525">
            <a:noFill/>
            <a:miter lim="800000"/>
            <a:headEnd/>
            <a:tailEnd/>
          </a:ln>
        </p:spPr>
        <p:txBody>
          <a:bodyPr wrap="none" lIns="0" tIns="0" rIns="0" bIns="0">
            <a:spAutoFit/>
          </a:bodyPr>
          <a:lstStyle/>
          <a:p>
            <a:r>
              <a:rPr lang="de-DE" sz="700">
                <a:solidFill>
                  <a:srgbClr val="000000"/>
                </a:solidFill>
              </a:rPr>
              <a:t>NL: 1.12E8</a:t>
            </a:r>
            <a:endParaRPr lang="de-DE"/>
          </a:p>
        </p:txBody>
      </p:sp>
      <p:sp>
        <p:nvSpPr>
          <p:cNvPr id="33867" name="Rectangle 213"/>
          <p:cNvSpPr>
            <a:spLocks noChangeArrowheads="1"/>
          </p:cNvSpPr>
          <p:nvPr/>
        </p:nvSpPr>
        <p:spPr bwMode="auto">
          <a:xfrm>
            <a:off x="4495801" y="4143375"/>
            <a:ext cx="793487" cy="107722"/>
          </a:xfrm>
          <a:prstGeom prst="rect">
            <a:avLst/>
          </a:prstGeom>
          <a:noFill/>
          <a:ln w="9525">
            <a:noFill/>
            <a:miter lim="800000"/>
            <a:headEnd/>
            <a:tailEnd/>
          </a:ln>
        </p:spPr>
        <p:txBody>
          <a:bodyPr wrap="none" lIns="0" tIns="0" rIns="0" bIns="0">
            <a:spAutoFit/>
          </a:bodyPr>
          <a:lstStyle/>
          <a:p>
            <a:r>
              <a:rPr lang="de-DE" sz="700">
                <a:solidFill>
                  <a:srgbClr val="000000"/>
                </a:solidFill>
              </a:rPr>
              <a:t>[190.10-200.10] </a:t>
            </a:r>
            <a:endParaRPr lang="de-DE"/>
          </a:p>
        </p:txBody>
      </p:sp>
      <p:sp>
        <p:nvSpPr>
          <p:cNvPr id="33868" name="TextBox 8"/>
          <p:cNvSpPr txBox="1">
            <a:spLocks noChangeArrowheads="1"/>
          </p:cNvSpPr>
          <p:nvPr/>
        </p:nvSpPr>
        <p:spPr bwMode="auto">
          <a:xfrm>
            <a:off x="3048001" y="2971800"/>
            <a:ext cx="1024639" cy="369332"/>
          </a:xfrm>
          <a:prstGeom prst="rect">
            <a:avLst/>
          </a:prstGeom>
          <a:noFill/>
          <a:ln w="9525">
            <a:noFill/>
            <a:miter lim="800000"/>
            <a:headEnd/>
            <a:tailEnd/>
          </a:ln>
        </p:spPr>
        <p:txBody>
          <a:bodyPr wrap="none">
            <a:spAutoFit/>
          </a:bodyPr>
          <a:lstStyle/>
          <a:p>
            <a:r>
              <a:rPr lang="de-DE"/>
              <a:t>Full MS</a:t>
            </a:r>
          </a:p>
        </p:txBody>
      </p:sp>
      <p:sp>
        <p:nvSpPr>
          <p:cNvPr id="33869" name="TextBox 9"/>
          <p:cNvSpPr txBox="1">
            <a:spLocks noChangeArrowheads="1"/>
          </p:cNvSpPr>
          <p:nvPr/>
        </p:nvSpPr>
        <p:spPr bwMode="auto">
          <a:xfrm>
            <a:off x="3048001" y="4419600"/>
            <a:ext cx="1726755" cy="369332"/>
          </a:xfrm>
          <a:prstGeom prst="rect">
            <a:avLst/>
          </a:prstGeom>
          <a:noFill/>
          <a:ln w="9525">
            <a:noFill/>
            <a:miter lim="800000"/>
            <a:headEnd/>
            <a:tailEnd/>
          </a:ln>
        </p:spPr>
        <p:txBody>
          <a:bodyPr wrap="none">
            <a:spAutoFit/>
          </a:bodyPr>
          <a:lstStyle/>
          <a:p>
            <a:r>
              <a:rPr lang="de-DE"/>
              <a:t>SIM (10amu)</a:t>
            </a:r>
          </a:p>
        </p:txBody>
      </p:sp>
      <p:sp>
        <p:nvSpPr>
          <p:cNvPr id="33870" name="TextBox 224"/>
          <p:cNvSpPr txBox="1">
            <a:spLocks noChangeArrowheads="1"/>
          </p:cNvSpPr>
          <p:nvPr/>
        </p:nvSpPr>
        <p:spPr bwMode="auto">
          <a:xfrm>
            <a:off x="3048000" y="3276600"/>
            <a:ext cx="1414170" cy="369332"/>
          </a:xfrm>
          <a:prstGeom prst="rect">
            <a:avLst/>
          </a:prstGeom>
          <a:noFill/>
          <a:ln w="9525">
            <a:noFill/>
            <a:miter lim="800000"/>
            <a:headEnd/>
            <a:tailEnd/>
          </a:ln>
        </p:spPr>
        <p:txBody>
          <a:bodyPr wrap="none">
            <a:spAutoFit/>
          </a:bodyPr>
          <a:lstStyle/>
          <a:p>
            <a:r>
              <a:rPr lang="de-DE"/>
              <a:t>S/N = 745</a:t>
            </a:r>
          </a:p>
        </p:txBody>
      </p:sp>
      <p:sp>
        <p:nvSpPr>
          <p:cNvPr id="33871" name="TextBox 225"/>
          <p:cNvSpPr txBox="1">
            <a:spLocks noChangeArrowheads="1"/>
          </p:cNvSpPr>
          <p:nvPr/>
        </p:nvSpPr>
        <p:spPr bwMode="auto">
          <a:xfrm>
            <a:off x="3124200" y="4724400"/>
            <a:ext cx="1561646" cy="369332"/>
          </a:xfrm>
          <a:prstGeom prst="rect">
            <a:avLst/>
          </a:prstGeom>
          <a:noFill/>
          <a:ln w="9525">
            <a:noFill/>
            <a:miter lim="800000"/>
            <a:headEnd/>
            <a:tailEnd/>
          </a:ln>
        </p:spPr>
        <p:txBody>
          <a:bodyPr wrap="none">
            <a:spAutoFit/>
          </a:bodyPr>
          <a:lstStyle/>
          <a:p>
            <a:r>
              <a:rPr lang="de-DE"/>
              <a:t>S/N = 5400</a:t>
            </a:r>
          </a:p>
        </p:txBody>
      </p:sp>
      <p:sp>
        <p:nvSpPr>
          <p:cNvPr id="228" name="TextBox 227"/>
          <p:cNvSpPr txBox="1"/>
          <p:nvPr/>
        </p:nvSpPr>
        <p:spPr>
          <a:xfrm>
            <a:off x="5105400" y="2895600"/>
            <a:ext cx="1654620" cy="738664"/>
          </a:xfrm>
          <a:prstGeom prst="rect">
            <a:avLst/>
          </a:prstGeom>
          <a:noFill/>
        </p:spPr>
        <p:txBody>
          <a:bodyPr wrap="none">
            <a:spAutoFit/>
          </a:bodyPr>
          <a:lstStyle/>
          <a:p>
            <a:pPr>
              <a:defRPr/>
            </a:pPr>
            <a:r>
              <a:rPr lang="de-DE" sz="1400">
                <a:solidFill>
                  <a:schemeClr val="accent1">
                    <a:lumMod val="50000"/>
                  </a:schemeClr>
                </a:solidFill>
              </a:rPr>
              <a:t>Lowest detected</a:t>
            </a:r>
          </a:p>
          <a:p>
            <a:pPr>
              <a:defRPr/>
            </a:pPr>
            <a:r>
              <a:rPr lang="de-DE" sz="1400">
                <a:solidFill>
                  <a:schemeClr val="accent1">
                    <a:lumMod val="50000"/>
                  </a:schemeClr>
                </a:solidFill>
              </a:rPr>
              <a:t> signal/scan</a:t>
            </a:r>
          </a:p>
          <a:p>
            <a:pPr>
              <a:defRPr/>
            </a:pPr>
            <a:r>
              <a:rPr lang="de-DE" sz="1400">
                <a:solidFill>
                  <a:schemeClr val="accent1">
                    <a:lumMod val="50000"/>
                  </a:schemeClr>
                </a:solidFill>
              </a:rPr>
              <a:t>250330</a:t>
            </a:r>
          </a:p>
        </p:txBody>
      </p:sp>
      <p:sp>
        <p:nvSpPr>
          <p:cNvPr id="229" name="TextBox 228"/>
          <p:cNvSpPr txBox="1"/>
          <p:nvPr/>
        </p:nvSpPr>
        <p:spPr>
          <a:xfrm>
            <a:off x="5105400" y="4419600"/>
            <a:ext cx="1654620" cy="738664"/>
          </a:xfrm>
          <a:prstGeom prst="rect">
            <a:avLst/>
          </a:prstGeom>
          <a:noFill/>
        </p:spPr>
        <p:txBody>
          <a:bodyPr wrap="none">
            <a:spAutoFit/>
          </a:bodyPr>
          <a:lstStyle/>
          <a:p>
            <a:pPr>
              <a:defRPr/>
            </a:pPr>
            <a:r>
              <a:rPr lang="de-DE" sz="1400" dirty="0">
                <a:solidFill>
                  <a:schemeClr val="accent1">
                    <a:lumMod val="50000"/>
                  </a:schemeClr>
                </a:solidFill>
              </a:rPr>
              <a:t>Lowest detected</a:t>
            </a:r>
          </a:p>
          <a:p>
            <a:pPr>
              <a:defRPr/>
            </a:pPr>
            <a:r>
              <a:rPr lang="de-DE" sz="1400" dirty="0">
                <a:solidFill>
                  <a:schemeClr val="accent1">
                    <a:lumMod val="50000"/>
                  </a:schemeClr>
                </a:solidFill>
              </a:rPr>
              <a:t> signal/scan</a:t>
            </a:r>
          </a:p>
          <a:p>
            <a:pPr>
              <a:defRPr/>
            </a:pPr>
            <a:r>
              <a:rPr lang="de-DE" sz="1400" dirty="0">
                <a:solidFill>
                  <a:schemeClr val="accent1">
                    <a:lumMod val="50000"/>
                  </a:schemeClr>
                </a:solidFill>
              </a:rPr>
              <a:t>28240</a:t>
            </a:r>
          </a:p>
        </p:txBody>
      </p:sp>
      <p:graphicFrame>
        <p:nvGraphicFramePr>
          <p:cNvPr id="232" name="Chart 231"/>
          <p:cNvGraphicFramePr/>
          <p:nvPr/>
        </p:nvGraphicFramePr>
        <p:xfrm>
          <a:off x="6248400" y="2971800"/>
          <a:ext cx="3733800" cy="2743200"/>
        </p:xfrm>
        <a:graphic>
          <a:graphicData uri="http://schemas.openxmlformats.org/drawingml/2006/chart">
            <c:chart xmlns:c="http://schemas.openxmlformats.org/drawingml/2006/chart" xmlns:r="http://schemas.openxmlformats.org/officeDocument/2006/relationships" r:id="rId4"/>
          </a:graphicData>
        </a:graphic>
      </p:graphicFrame>
      <p:cxnSp>
        <p:nvCxnSpPr>
          <p:cNvPr id="33875" name="Straight Arrow Connector 233"/>
          <p:cNvCxnSpPr>
            <a:cxnSpLocks noChangeShapeType="1"/>
          </p:cNvCxnSpPr>
          <p:nvPr/>
        </p:nvCxnSpPr>
        <p:spPr bwMode="auto">
          <a:xfrm rot="5400000">
            <a:off x="8128794" y="3980657"/>
            <a:ext cx="1338263" cy="0"/>
          </a:xfrm>
          <a:prstGeom prst="straightConnector1">
            <a:avLst/>
          </a:prstGeom>
          <a:noFill/>
          <a:ln w="9525" algn="ctr">
            <a:solidFill>
              <a:schemeClr val="tx1"/>
            </a:solidFill>
            <a:round/>
            <a:headEnd type="arrow" w="med" len="med"/>
            <a:tailEnd type="arrow" w="med" len="med"/>
          </a:ln>
        </p:spPr>
      </p:cxnSp>
      <p:sp>
        <p:nvSpPr>
          <p:cNvPr id="33877" name="TextBox 238"/>
          <p:cNvSpPr txBox="1">
            <a:spLocks noChangeArrowheads="1"/>
          </p:cNvSpPr>
          <p:nvPr/>
        </p:nvSpPr>
        <p:spPr bwMode="auto">
          <a:xfrm>
            <a:off x="6934200" y="2743200"/>
            <a:ext cx="3352800" cy="400110"/>
          </a:xfrm>
          <a:prstGeom prst="rect">
            <a:avLst/>
          </a:prstGeom>
          <a:noFill/>
          <a:ln w="9525">
            <a:noFill/>
            <a:miter lim="800000"/>
            <a:headEnd/>
            <a:tailEnd/>
          </a:ln>
        </p:spPr>
        <p:txBody>
          <a:bodyPr wrap="square">
            <a:spAutoFit/>
          </a:bodyPr>
          <a:lstStyle/>
          <a:p>
            <a:r>
              <a:rPr lang="de-DE" sz="2000" dirty="0"/>
              <a:t>Gain in sensitivity (7x)</a:t>
            </a:r>
          </a:p>
        </p:txBody>
      </p:sp>
      <p:sp>
        <p:nvSpPr>
          <p:cNvPr id="33878" name="TextBox 214"/>
          <p:cNvSpPr txBox="1">
            <a:spLocks noChangeArrowheads="1"/>
          </p:cNvSpPr>
          <p:nvPr/>
        </p:nvSpPr>
        <p:spPr bwMode="auto">
          <a:xfrm>
            <a:off x="2133601" y="5867401"/>
            <a:ext cx="6406049" cy="461665"/>
          </a:xfrm>
          <a:prstGeom prst="rect">
            <a:avLst/>
          </a:prstGeom>
          <a:noFill/>
          <a:ln w="9525">
            <a:noFill/>
            <a:miter lim="800000"/>
            <a:headEnd/>
            <a:tailEnd/>
          </a:ln>
        </p:spPr>
        <p:txBody>
          <a:bodyPr wrap="none">
            <a:spAutoFit/>
          </a:bodyPr>
          <a:lstStyle/>
          <a:p>
            <a:r>
              <a:rPr lang="de-DE" sz="2400" dirty="0">
                <a:solidFill>
                  <a:srgbClr val="C00000"/>
                </a:solidFill>
              </a:rPr>
              <a:t>Sensitivity gain 5 – 10 x with SIM mode</a:t>
            </a:r>
          </a:p>
        </p:txBody>
      </p:sp>
      <p:sp>
        <p:nvSpPr>
          <p:cNvPr id="33879" name="TextBox 215"/>
          <p:cNvSpPr txBox="1">
            <a:spLocks noChangeArrowheads="1"/>
          </p:cNvSpPr>
          <p:nvPr/>
        </p:nvSpPr>
        <p:spPr bwMode="auto">
          <a:xfrm>
            <a:off x="7848601" y="5562601"/>
            <a:ext cx="920445" cy="307777"/>
          </a:xfrm>
          <a:prstGeom prst="rect">
            <a:avLst/>
          </a:prstGeom>
          <a:noFill/>
          <a:ln w="9525">
            <a:noFill/>
            <a:miter lim="800000"/>
            <a:headEnd/>
            <a:tailEnd/>
          </a:ln>
        </p:spPr>
        <p:txBody>
          <a:bodyPr wrap="none">
            <a:spAutoFit/>
          </a:bodyPr>
          <a:lstStyle/>
          <a:p>
            <a:r>
              <a:rPr lang="de-DE" sz="1400" dirty="0"/>
              <a:t>Caffeine</a:t>
            </a:r>
          </a:p>
        </p:txBody>
      </p:sp>
      <p:pic>
        <p:nvPicPr>
          <p:cNvPr id="88" name="Picture 8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46565" y="5756302"/>
            <a:ext cx="1962150" cy="897854"/>
          </a:xfrm>
          <a:prstGeom prst="rect">
            <a:avLst/>
          </a:prstGeom>
        </p:spPr>
      </p:pic>
    </p:spTree>
    <p:extLst>
      <p:ext uri="{BB962C8B-B14F-4D97-AF65-F5344CB8AC3E}">
        <p14:creationId xmlns:p14="http://schemas.microsoft.com/office/powerpoint/2010/main" val="1725319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4"/>
          <p:cNvPicPr>
            <a:picLocks noChangeAspect="1" noChangeArrowheads="1"/>
          </p:cNvPicPr>
          <p:nvPr/>
        </p:nvPicPr>
        <p:blipFill>
          <a:blip r:embed="rId3" cstate="print">
            <a:lum/>
          </a:blip>
          <a:srcRect/>
          <a:stretch>
            <a:fillRect/>
          </a:stretch>
        </p:blipFill>
        <p:spPr bwMode="auto">
          <a:xfrm>
            <a:off x="1524000" y="4460876"/>
            <a:ext cx="6946900" cy="2397125"/>
          </a:xfrm>
          <a:prstGeom prst="rect">
            <a:avLst/>
          </a:prstGeom>
          <a:noFill/>
          <a:ln w="9525">
            <a:noFill/>
            <a:miter lim="800000"/>
            <a:headEnd/>
            <a:tailEnd/>
          </a:ln>
        </p:spPr>
      </p:pic>
      <p:sp>
        <p:nvSpPr>
          <p:cNvPr id="52226" name="Title 1"/>
          <p:cNvSpPr>
            <a:spLocks noGrp="1"/>
          </p:cNvSpPr>
          <p:nvPr>
            <p:ph type="title"/>
          </p:nvPr>
        </p:nvSpPr>
        <p:spPr>
          <a:xfrm>
            <a:off x="838200" y="365126"/>
            <a:ext cx="10515600" cy="529610"/>
          </a:xfrm>
        </p:spPr>
        <p:txBody>
          <a:bodyPr>
            <a:normAutofit/>
          </a:bodyPr>
          <a:lstStyle/>
          <a:p>
            <a:pPr eaLnBrk="1" hangingPunct="1"/>
            <a:r>
              <a:rPr lang="en-US" sz="2800" dirty="0" smtClean="0"/>
              <a:t>Long-term Mass Accuracy with External Calibration</a:t>
            </a:r>
          </a:p>
        </p:txBody>
      </p:sp>
      <p:pic>
        <p:nvPicPr>
          <p:cNvPr id="52227" name="Picture 2"/>
          <p:cNvPicPr>
            <a:picLocks noChangeAspect="1" noChangeArrowheads="1"/>
          </p:cNvPicPr>
          <p:nvPr/>
        </p:nvPicPr>
        <p:blipFill>
          <a:blip r:embed="rId4" cstate="print"/>
          <a:srcRect/>
          <a:stretch>
            <a:fillRect/>
          </a:stretch>
        </p:blipFill>
        <p:spPr bwMode="auto">
          <a:xfrm>
            <a:off x="1597026" y="311151"/>
            <a:ext cx="7231063" cy="4430713"/>
          </a:xfrm>
          <a:prstGeom prst="rect">
            <a:avLst/>
          </a:prstGeom>
          <a:noFill/>
          <a:ln w="9525">
            <a:noFill/>
            <a:miter lim="800000"/>
            <a:headEnd/>
            <a:tailEnd/>
          </a:ln>
        </p:spPr>
      </p:pic>
      <p:sp>
        <p:nvSpPr>
          <p:cNvPr id="52228" name="Up-Down Arrow 5"/>
          <p:cNvSpPr>
            <a:spLocks noChangeArrowheads="1"/>
          </p:cNvSpPr>
          <p:nvPr/>
        </p:nvSpPr>
        <p:spPr bwMode="auto">
          <a:xfrm>
            <a:off x="4613276" y="5002214"/>
            <a:ext cx="347663" cy="1163637"/>
          </a:xfrm>
          <a:prstGeom prst="upDownArrow">
            <a:avLst>
              <a:gd name="adj1" fmla="val 50000"/>
              <a:gd name="adj2" fmla="val 49880"/>
            </a:avLst>
          </a:prstGeom>
          <a:solidFill>
            <a:schemeClr val="accent1"/>
          </a:solidFill>
          <a:ln w="9525" algn="ctr">
            <a:solidFill>
              <a:schemeClr val="tx1"/>
            </a:solidFill>
            <a:round/>
            <a:headEnd/>
            <a:tailEnd/>
          </a:ln>
        </p:spPr>
        <p:txBody>
          <a:bodyPr/>
          <a:lstStyle/>
          <a:p>
            <a:pPr eaLnBrk="0" hangingPunct="0"/>
            <a:endParaRPr lang="en-US" sz="2400"/>
          </a:p>
        </p:txBody>
      </p:sp>
      <p:sp>
        <p:nvSpPr>
          <p:cNvPr id="52229" name="Content Placeholder 2"/>
          <p:cNvSpPr txBox="1">
            <a:spLocks/>
          </p:cNvSpPr>
          <p:nvPr/>
        </p:nvSpPr>
        <p:spPr bwMode="auto">
          <a:xfrm>
            <a:off x="4819650" y="5386388"/>
            <a:ext cx="603250" cy="436562"/>
          </a:xfrm>
          <a:prstGeom prst="rect">
            <a:avLst/>
          </a:prstGeom>
          <a:noFill/>
          <a:ln w="9525">
            <a:noFill/>
            <a:miter lim="800000"/>
            <a:headEnd/>
            <a:tailEnd/>
          </a:ln>
        </p:spPr>
        <p:txBody>
          <a:bodyPr lIns="91430" tIns="45716" rIns="91430" bIns="45716"/>
          <a:lstStyle/>
          <a:p>
            <a:pPr marL="188913" indent="-188913">
              <a:spcAft>
                <a:spcPct val="20000"/>
              </a:spcAft>
              <a:buClr>
                <a:schemeClr val="folHlink"/>
              </a:buClr>
            </a:pPr>
            <a:r>
              <a:rPr lang="en-US" sz="1400" b="1">
                <a:ea typeface="ＭＳ Ｐゴシック"/>
                <a:cs typeface="ＭＳ Ｐゴシック"/>
              </a:rPr>
              <a:t>3° C</a:t>
            </a:r>
          </a:p>
        </p:txBody>
      </p:sp>
      <p:sp>
        <p:nvSpPr>
          <p:cNvPr id="52230" name="Rounded Rectangle 7"/>
          <p:cNvSpPr>
            <a:spLocks noChangeArrowheads="1"/>
          </p:cNvSpPr>
          <p:nvPr/>
        </p:nvSpPr>
        <p:spPr bwMode="auto">
          <a:xfrm>
            <a:off x="7956550" y="4845050"/>
            <a:ext cx="2927760" cy="1492250"/>
          </a:xfrm>
          <a:prstGeom prst="roundRect">
            <a:avLst>
              <a:gd name="adj" fmla="val 16667"/>
            </a:avLst>
          </a:prstGeom>
          <a:solidFill>
            <a:srgbClr val="FFCC99"/>
          </a:solidFill>
          <a:ln w="9525" algn="ctr">
            <a:solidFill>
              <a:schemeClr val="tx1"/>
            </a:solidFill>
            <a:round/>
            <a:headEnd/>
            <a:tailEnd/>
          </a:ln>
        </p:spPr>
        <p:txBody>
          <a:bodyPr/>
          <a:lstStyle/>
          <a:p>
            <a:pPr>
              <a:buFont typeface="Arial" charset="0"/>
              <a:buChar char="•"/>
            </a:pPr>
            <a:r>
              <a:rPr lang="en-US" sz="1600" dirty="0"/>
              <a:t> Realistic conditions of an average lab</a:t>
            </a:r>
          </a:p>
          <a:p>
            <a:pPr>
              <a:buFont typeface="Arial" charset="0"/>
              <a:buChar char="•"/>
            </a:pPr>
            <a:r>
              <a:rPr lang="en-US" sz="1600" dirty="0"/>
              <a:t> Temperature variations up to 3°C peak-to-peak, up to 1°C/hour</a:t>
            </a:r>
          </a:p>
          <a:p>
            <a:pPr eaLnBrk="0" hangingPunct="0"/>
            <a:endParaRPr lang="en-US" sz="1600"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82344" y="6085058"/>
            <a:ext cx="1389342" cy="635745"/>
          </a:xfrm>
          <a:prstGeom prst="rect">
            <a:avLst/>
          </a:prstGeom>
        </p:spPr>
      </p:pic>
    </p:spTree>
    <p:extLst>
      <p:ext uri="{BB962C8B-B14F-4D97-AF65-F5344CB8AC3E}">
        <p14:creationId xmlns:p14="http://schemas.microsoft.com/office/powerpoint/2010/main" val="2219937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2772697" y="365125"/>
            <a:ext cx="8581102" cy="1325563"/>
          </a:xfrm>
        </p:spPr>
        <p:txBody>
          <a:bodyPr/>
          <a:lstStyle/>
          <a:p>
            <a:r>
              <a:rPr lang="en-US" sz="3200" dirty="0"/>
              <a:t>Q Exactive – functions</a:t>
            </a:r>
          </a:p>
        </p:txBody>
      </p:sp>
      <p:sp>
        <p:nvSpPr>
          <p:cNvPr id="14339" name="Rectangle 3"/>
          <p:cNvSpPr>
            <a:spLocks noGrp="1" noChangeArrowheads="1"/>
          </p:cNvSpPr>
          <p:nvPr>
            <p:ph type="body" idx="4294967295"/>
          </p:nvPr>
        </p:nvSpPr>
        <p:spPr/>
        <p:txBody>
          <a:bodyPr>
            <a:normAutofit/>
          </a:bodyPr>
          <a:lstStyle/>
          <a:p>
            <a:pPr>
              <a:lnSpc>
                <a:spcPct val="90000"/>
              </a:lnSpc>
            </a:pPr>
            <a:endParaRPr lang="en-US" sz="1400" dirty="0"/>
          </a:p>
        </p:txBody>
      </p:sp>
      <p:graphicFrame>
        <p:nvGraphicFramePr>
          <p:cNvPr id="5" name="Table 4"/>
          <p:cNvGraphicFramePr>
            <a:graphicFrameLocks noGrp="1"/>
          </p:cNvGraphicFramePr>
          <p:nvPr/>
        </p:nvGraphicFramePr>
        <p:xfrm>
          <a:off x="2057400" y="1981200"/>
          <a:ext cx="7162800" cy="3868546"/>
        </p:xfrm>
        <a:graphic>
          <a:graphicData uri="http://schemas.openxmlformats.org/drawingml/2006/table">
            <a:tbl>
              <a:tblPr firstRow="1" bandRow="1">
                <a:tableStyleId>{21E4AEA4-8DFA-4A89-87EB-49C32662AFE0}</a:tableStyleId>
              </a:tblPr>
              <a:tblGrid>
                <a:gridCol w="2387600"/>
                <a:gridCol w="2387600"/>
                <a:gridCol w="2387600"/>
              </a:tblGrid>
              <a:tr h="471233">
                <a:tc>
                  <a:txBody>
                    <a:bodyPr/>
                    <a:lstStyle/>
                    <a:p>
                      <a:pPr>
                        <a:spcAft>
                          <a:spcPts val="0"/>
                        </a:spcAft>
                      </a:pPr>
                      <a:r>
                        <a:rPr lang="en-US" sz="2000" b="1" dirty="0">
                          <a:latin typeface="Times New Roman"/>
                          <a:ea typeface="Calibri"/>
                          <a:cs typeface="Times New Roman"/>
                        </a:rPr>
                        <a:t>Function</a:t>
                      </a:r>
                      <a:endParaRPr lang="en-US" sz="2000" dirty="0">
                        <a:latin typeface="Calibri"/>
                        <a:ea typeface="Calibri"/>
                        <a:cs typeface="Times New Roman"/>
                      </a:endParaRPr>
                    </a:p>
                  </a:txBody>
                  <a:tcPr marL="68580" marR="68580" marT="0" marB="0"/>
                </a:tc>
                <a:tc>
                  <a:txBody>
                    <a:bodyPr/>
                    <a:lstStyle/>
                    <a:p>
                      <a:pPr>
                        <a:spcAft>
                          <a:spcPts val="0"/>
                        </a:spcAft>
                      </a:pPr>
                      <a:r>
                        <a:rPr lang="en-US" sz="2000" b="1" dirty="0">
                          <a:latin typeface="Times New Roman"/>
                          <a:ea typeface="Calibri"/>
                          <a:cs typeface="Times New Roman"/>
                        </a:rPr>
                        <a:t>What for?</a:t>
                      </a:r>
                      <a:endParaRPr lang="en-US" sz="2000" dirty="0">
                        <a:latin typeface="Calibri"/>
                        <a:ea typeface="Calibri"/>
                        <a:cs typeface="Times New Roman"/>
                      </a:endParaRPr>
                    </a:p>
                  </a:txBody>
                  <a:tcPr marL="68580" marR="68580" marT="0" marB="0"/>
                </a:tc>
                <a:tc>
                  <a:txBody>
                    <a:bodyPr/>
                    <a:lstStyle/>
                    <a:p>
                      <a:pPr>
                        <a:spcAft>
                          <a:spcPts val="0"/>
                        </a:spcAft>
                      </a:pPr>
                      <a:r>
                        <a:rPr lang="en-US" sz="2000" b="1" dirty="0">
                          <a:latin typeface="Times New Roman"/>
                          <a:ea typeface="Calibri"/>
                          <a:cs typeface="Times New Roman"/>
                        </a:rPr>
                        <a:t>Information</a:t>
                      </a:r>
                      <a:endParaRPr lang="en-US" sz="2000" dirty="0">
                        <a:latin typeface="Calibri"/>
                        <a:ea typeface="Calibri"/>
                        <a:cs typeface="Times New Roman"/>
                      </a:endParaRPr>
                    </a:p>
                  </a:txBody>
                  <a:tcPr marL="68580" marR="68580" marT="0" marB="0"/>
                </a:tc>
              </a:tr>
              <a:tr h="471233">
                <a:tc>
                  <a:txBody>
                    <a:bodyPr/>
                    <a:lstStyle/>
                    <a:p>
                      <a:pPr>
                        <a:spcAft>
                          <a:spcPts val="0"/>
                        </a:spcAft>
                      </a:pPr>
                      <a:r>
                        <a:rPr lang="en-US" sz="1600" dirty="0">
                          <a:latin typeface="Times New Roman" pitchFamily="18" charset="0"/>
                          <a:ea typeface="Calibri"/>
                          <a:cs typeface="Times New Roman" pitchFamily="18" charset="0"/>
                        </a:rPr>
                        <a:t>Full </a:t>
                      </a:r>
                      <a:r>
                        <a:rPr lang="en-US" sz="1600" dirty="0" smtClean="0">
                          <a:latin typeface="Times New Roman" pitchFamily="18" charset="0"/>
                          <a:ea typeface="Calibri"/>
                          <a:cs typeface="Times New Roman" pitchFamily="18" charset="0"/>
                        </a:rPr>
                        <a:t>scan</a:t>
                      </a:r>
                    </a:p>
                    <a:p>
                      <a:pPr>
                        <a:spcAft>
                          <a:spcPts val="0"/>
                        </a:spcAft>
                      </a:pPr>
                      <a:r>
                        <a:rPr lang="en-US" sz="1600" dirty="0" smtClean="0">
                          <a:latin typeface="Times New Roman" pitchFamily="18" charset="0"/>
                          <a:ea typeface="Calibri"/>
                          <a:cs typeface="Times New Roman" pitchFamily="18" charset="0"/>
                        </a:rPr>
                        <a:t>Positive or negative ions</a:t>
                      </a:r>
                      <a:endParaRPr lang="en-US" sz="1600" dirty="0">
                        <a:latin typeface="Times New Roman" pitchFamily="18" charset="0"/>
                        <a:ea typeface="Calibri"/>
                        <a:cs typeface="Times New Roman" pitchFamily="18" charset="0"/>
                      </a:endParaRPr>
                    </a:p>
                  </a:txBody>
                  <a:tcPr marL="68580" marR="68580" marT="0" marB="0"/>
                </a:tc>
                <a:tc>
                  <a:txBody>
                    <a:bodyPr/>
                    <a:lstStyle/>
                    <a:p>
                      <a:pPr>
                        <a:spcAft>
                          <a:spcPts val="0"/>
                        </a:spcAft>
                      </a:pPr>
                      <a:r>
                        <a:rPr lang="en-US" sz="1600" dirty="0">
                          <a:latin typeface="Times New Roman" pitchFamily="18" charset="0"/>
                          <a:ea typeface="Calibri"/>
                          <a:cs typeface="Times New Roman" pitchFamily="18" charset="0"/>
                        </a:rPr>
                        <a:t>Qualitative screening</a:t>
                      </a:r>
                    </a:p>
                    <a:p>
                      <a:pPr>
                        <a:spcAft>
                          <a:spcPts val="0"/>
                        </a:spcAft>
                      </a:pPr>
                      <a:r>
                        <a:rPr lang="en-US" sz="1600" dirty="0">
                          <a:latin typeface="Times New Roman" pitchFamily="18" charset="0"/>
                          <a:ea typeface="Calibri"/>
                          <a:cs typeface="Times New Roman" pitchFamily="18" charset="0"/>
                        </a:rPr>
                        <a:t>Quantitation</a:t>
                      </a:r>
                    </a:p>
                  </a:txBody>
                  <a:tcPr marL="68580" marR="68580" marT="0" marB="0"/>
                </a:tc>
                <a:tc>
                  <a:txBody>
                    <a:bodyPr/>
                    <a:lstStyle/>
                    <a:p>
                      <a:pPr>
                        <a:spcAft>
                          <a:spcPts val="0"/>
                        </a:spcAft>
                      </a:pPr>
                      <a:r>
                        <a:rPr lang="en-US" sz="1600" dirty="0">
                          <a:latin typeface="Times New Roman" pitchFamily="18" charset="0"/>
                          <a:ea typeface="Calibri"/>
                          <a:cs typeface="Times New Roman" pitchFamily="18" charset="0"/>
                        </a:rPr>
                        <a:t>Accurate mass</a:t>
                      </a:r>
                    </a:p>
                  </a:txBody>
                  <a:tcPr marL="68580" marR="68580" marT="0" marB="0"/>
                </a:tc>
              </a:tr>
              <a:tr h="471233">
                <a:tc>
                  <a:txBody>
                    <a:bodyPr/>
                    <a:lstStyle/>
                    <a:p>
                      <a:pPr>
                        <a:spcAft>
                          <a:spcPts val="0"/>
                        </a:spcAft>
                      </a:pPr>
                      <a:r>
                        <a:rPr lang="en-US" sz="1600">
                          <a:latin typeface="Times New Roman" pitchFamily="18" charset="0"/>
                          <a:ea typeface="Calibri"/>
                          <a:cs typeface="Times New Roman" pitchFamily="18" charset="0"/>
                        </a:rPr>
                        <a:t>SIM</a:t>
                      </a:r>
                    </a:p>
                  </a:txBody>
                  <a:tcPr marL="68580" marR="68580" marT="0" marB="0"/>
                </a:tc>
                <a:tc>
                  <a:txBody>
                    <a:bodyPr/>
                    <a:lstStyle/>
                    <a:p>
                      <a:pPr>
                        <a:spcAft>
                          <a:spcPts val="0"/>
                        </a:spcAft>
                      </a:pPr>
                      <a:r>
                        <a:rPr lang="en-US" sz="1600">
                          <a:latin typeface="Times New Roman" pitchFamily="18" charset="0"/>
                          <a:ea typeface="Calibri"/>
                          <a:cs typeface="Times New Roman" pitchFamily="18" charset="0"/>
                        </a:rPr>
                        <a:t>Quantitation of knowns</a:t>
                      </a:r>
                    </a:p>
                  </a:txBody>
                  <a:tcPr marL="68580" marR="68580" marT="0" marB="0"/>
                </a:tc>
                <a:tc>
                  <a:txBody>
                    <a:bodyPr/>
                    <a:lstStyle/>
                    <a:p>
                      <a:pPr>
                        <a:spcAft>
                          <a:spcPts val="0"/>
                        </a:spcAft>
                      </a:pPr>
                      <a:r>
                        <a:rPr lang="en-US" sz="1600" dirty="0">
                          <a:latin typeface="Times New Roman" pitchFamily="18" charset="0"/>
                          <a:ea typeface="Calibri"/>
                          <a:cs typeface="Times New Roman" pitchFamily="18" charset="0"/>
                        </a:rPr>
                        <a:t>Very low concentration</a:t>
                      </a:r>
                    </a:p>
                  </a:txBody>
                  <a:tcPr marL="68580" marR="68580" marT="0" marB="0"/>
                </a:tc>
              </a:tr>
              <a:tr h="697167">
                <a:tc>
                  <a:txBody>
                    <a:bodyPr/>
                    <a:lstStyle/>
                    <a:p>
                      <a:pPr>
                        <a:spcAft>
                          <a:spcPts val="0"/>
                        </a:spcAft>
                      </a:pPr>
                      <a:r>
                        <a:rPr lang="en-US" sz="1600">
                          <a:latin typeface="Times New Roman" pitchFamily="18" charset="0"/>
                          <a:ea typeface="Calibri"/>
                          <a:cs typeface="Times New Roman" pitchFamily="18" charset="0"/>
                        </a:rPr>
                        <a:t>In-source CID</a:t>
                      </a:r>
                    </a:p>
                  </a:txBody>
                  <a:tcPr marL="68580" marR="68580" marT="0" marB="0"/>
                </a:tc>
                <a:tc>
                  <a:txBody>
                    <a:bodyPr/>
                    <a:lstStyle/>
                    <a:p>
                      <a:pPr>
                        <a:spcAft>
                          <a:spcPts val="0"/>
                        </a:spcAft>
                      </a:pPr>
                      <a:r>
                        <a:rPr lang="en-US" sz="1600">
                          <a:latin typeface="Times New Roman" pitchFamily="18" charset="0"/>
                          <a:ea typeface="Calibri"/>
                          <a:cs typeface="Times New Roman" pitchFamily="18" charset="0"/>
                        </a:rPr>
                        <a:t>Qualitative screening Quantitation</a:t>
                      </a:r>
                    </a:p>
                  </a:txBody>
                  <a:tcPr marL="68580" marR="68580" marT="0" marB="0"/>
                </a:tc>
                <a:tc>
                  <a:txBody>
                    <a:bodyPr/>
                    <a:lstStyle/>
                    <a:p>
                      <a:pPr>
                        <a:spcAft>
                          <a:spcPts val="0"/>
                        </a:spcAft>
                      </a:pPr>
                      <a:r>
                        <a:rPr lang="en-US" sz="1600" dirty="0">
                          <a:latin typeface="Times New Roman" pitchFamily="18" charset="0"/>
                          <a:ea typeface="Calibri"/>
                          <a:cs typeface="Times New Roman" pitchFamily="18" charset="0"/>
                        </a:rPr>
                        <a:t>Accurate mass </a:t>
                      </a:r>
                    </a:p>
                    <a:p>
                      <a:pPr>
                        <a:spcAft>
                          <a:spcPts val="0"/>
                        </a:spcAft>
                      </a:pPr>
                      <a:r>
                        <a:rPr lang="en-US" sz="1600" dirty="0">
                          <a:latin typeface="Times New Roman" pitchFamily="18" charset="0"/>
                          <a:ea typeface="Calibri"/>
                          <a:cs typeface="Times New Roman" pitchFamily="18" charset="0"/>
                        </a:rPr>
                        <a:t>with extra confirmation </a:t>
                      </a:r>
                    </a:p>
                    <a:p>
                      <a:pPr>
                        <a:spcAft>
                          <a:spcPts val="0"/>
                        </a:spcAft>
                      </a:pPr>
                      <a:r>
                        <a:rPr lang="en-US" sz="1600" dirty="0">
                          <a:latin typeface="Times New Roman" pitchFamily="18" charset="0"/>
                          <a:ea typeface="Calibri"/>
                          <a:cs typeface="Times New Roman" pitchFamily="18" charset="0"/>
                        </a:rPr>
                        <a:t>and structure information.</a:t>
                      </a:r>
                    </a:p>
                  </a:txBody>
                  <a:tcPr marL="68580" marR="68580" marT="0" marB="0"/>
                </a:tc>
              </a:tr>
              <a:tr h="697167">
                <a:tc>
                  <a:txBody>
                    <a:bodyPr/>
                    <a:lstStyle/>
                    <a:p>
                      <a:pPr>
                        <a:spcAft>
                          <a:spcPts val="0"/>
                        </a:spcAft>
                      </a:pPr>
                      <a:r>
                        <a:rPr lang="en-US" sz="1600">
                          <a:latin typeface="Times New Roman" pitchFamily="18" charset="0"/>
                          <a:ea typeface="Calibri"/>
                          <a:cs typeface="Times New Roman" pitchFamily="18" charset="0"/>
                        </a:rPr>
                        <a:t>CID + MS</a:t>
                      </a:r>
                      <a:r>
                        <a:rPr lang="en-US" sz="1600" baseline="30000">
                          <a:latin typeface="Times New Roman" pitchFamily="18" charset="0"/>
                          <a:ea typeface="Calibri"/>
                          <a:cs typeface="Times New Roman" pitchFamily="18" charset="0"/>
                        </a:rPr>
                        <a:t>2</a:t>
                      </a:r>
                      <a:endParaRPr lang="en-US" sz="1600">
                        <a:latin typeface="Times New Roman" pitchFamily="18" charset="0"/>
                        <a:ea typeface="Calibri"/>
                        <a:cs typeface="Times New Roman" pitchFamily="18" charset="0"/>
                      </a:endParaRPr>
                    </a:p>
                  </a:txBody>
                  <a:tcPr marL="68580" marR="68580" marT="0" marB="0"/>
                </a:tc>
                <a:tc>
                  <a:txBody>
                    <a:bodyPr/>
                    <a:lstStyle/>
                    <a:p>
                      <a:pPr>
                        <a:spcAft>
                          <a:spcPts val="0"/>
                        </a:spcAft>
                      </a:pPr>
                      <a:r>
                        <a:rPr lang="en-US" sz="1600">
                          <a:latin typeface="Times New Roman" pitchFamily="18" charset="0"/>
                          <a:ea typeface="Calibri"/>
                          <a:cs typeface="Times New Roman" pitchFamily="18" charset="0"/>
                        </a:rPr>
                        <a:t>MS</a:t>
                      </a:r>
                      <a:r>
                        <a:rPr lang="en-US" sz="1600" baseline="30000">
                          <a:latin typeface="Times New Roman" pitchFamily="18" charset="0"/>
                          <a:ea typeface="Calibri"/>
                          <a:cs typeface="Times New Roman" pitchFamily="18" charset="0"/>
                        </a:rPr>
                        <a:t>3</a:t>
                      </a:r>
                      <a:r>
                        <a:rPr lang="en-US" sz="1600">
                          <a:latin typeface="Times New Roman" pitchFamily="18" charset="0"/>
                          <a:ea typeface="Calibri"/>
                          <a:cs typeface="Times New Roman" pitchFamily="18" charset="0"/>
                        </a:rPr>
                        <a:t> structure info.</a:t>
                      </a:r>
                    </a:p>
                  </a:txBody>
                  <a:tcPr marL="68580" marR="68580" marT="0" marB="0"/>
                </a:tc>
                <a:tc>
                  <a:txBody>
                    <a:bodyPr/>
                    <a:lstStyle/>
                    <a:p>
                      <a:pPr>
                        <a:spcAft>
                          <a:spcPts val="0"/>
                        </a:spcAft>
                      </a:pPr>
                      <a:r>
                        <a:rPr lang="en-US" sz="1600" dirty="0">
                          <a:latin typeface="Times New Roman" pitchFamily="18" charset="0"/>
                          <a:ea typeface="Calibri"/>
                          <a:cs typeface="Times New Roman" pitchFamily="18" charset="0"/>
                        </a:rPr>
                        <a:t>Accurate mass </a:t>
                      </a:r>
                    </a:p>
                    <a:p>
                      <a:pPr>
                        <a:spcAft>
                          <a:spcPts val="0"/>
                        </a:spcAft>
                      </a:pPr>
                      <a:r>
                        <a:rPr lang="en-US" sz="1600" dirty="0">
                          <a:latin typeface="Times New Roman" pitchFamily="18" charset="0"/>
                          <a:ea typeface="Calibri"/>
                          <a:cs typeface="Times New Roman" pitchFamily="18" charset="0"/>
                        </a:rPr>
                        <a:t>with extra confirmation </a:t>
                      </a:r>
                    </a:p>
                    <a:p>
                      <a:pPr>
                        <a:spcAft>
                          <a:spcPts val="0"/>
                        </a:spcAft>
                      </a:pPr>
                      <a:r>
                        <a:rPr lang="en-US" sz="1600" dirty="0">
                          <a:latin typeface="Times New Roman" pitchFamily="18" charset="0"/>
                          <a:ea typeface="Calibri"/>
                          <a:cs typeface="Times New Roman" pitchFamily="18" charset="0"/>
                        </a:rPr>
                        <a:t>and structure information.</a:t>
                      </a:r>
                    </a:p>
                  </a:txBody>
                  <a:tcPr marL="68580" marR="68580" marT="0" marB="0"/>
                </a:tc>
              </a:tr>
              <a:tr h="697167">
                <a:tc>
                  <a:txBody>
                    <a:bodyPr/>
                    <a:lstStyle/>
                    <a:p>
                      <a:pPr>
                        <a:spcAft>
                          <a:spcPts val="0"/>
                        </a:spcAft>
                      </a:pPr>
                      <a:r>
                        <a:rPr lang="en-US" sz="1600" dirty="0">
                          <a:latin typeface="Times New Roman" pitchFamily="18" charset="0"/>
                          <a:ea typeface="Calibri"/>
                          <a:cs typeface="Times New Roman" pitchFamily="18" charset="0"/>
                        </a:rPr>
                        <a:t>MS</a:t>
                      </a:r>
                      <a:r>
                        <a:rPr lang="en-US" sz="1600" baseline="30000" dirty="0">
                          <a:latin typeface="Times New Roman" pitchFamily="18" charset="0"/>
                          <a:ea typeface="Calibri"/>
                          <a:cs typeface="Times New Roman" pitchFamily="18" charset="0"/>
                        </a:rPr>
                        <a:t>2</a:t>
                      </a:r>
                      <a:r>
                        <a:rPr lang="en-US" sz="1600" dirty="0">
                          <a:latin typeface="Times New Roman" pitchFamily="18" charset="0"/>
                          <a:ea typeface="Calibri"/>
                          <a:cs typeface="Times New Roman" pitchFamily="18" charset="0"/>
                        </a:rPr>
                        <a:t> in HCD cell;</a:t>
                      </a:r>
                    </a:p>
                    <a:p>
                      <a:pPr>
                        <a:spcAft>
                          <a:spcPts val="0"/>
                        </a:spcAft>
                      </a:pPr>
                      <a:r>
                        <a:rPr lang="en-US" sz="1600" dirty="0">
                          <a:latin typeface="Times New Roman" pitchFamily="18" charset="0"/>
                          <a:ea typeface="Calibri"/>
                          <a:cs typeface="Times New Roman" pitchFamily="18" charset="0"/>
                        </a:rPr>
                        <a:t>All Ions Fragmentation, Data Dependent </a:t>
                      </a:r>
                      <a:endParaRPr lang="en-US" sz="1600" dirty="0" smtClean="0">
                        <a:latin typeface="Times New Roman" pitchFamily="18" charset="0"/>
                        <a:ea typeface="Calibri"/>
                        <a:cs typeface="Times New Roman" pitchFamily="18" charset="0"/>
                      </a:endParaRPr>
                    </a:p>
                    <a:p>
                      <a:pPr>
                        <a:spcAft>
                          <a:spcPts val="0"/>
                        </a:spcAft>
                      </a:pPr>
                      <a:r>
                        <a:rPr lang="en-US" sz="1600" dirty="0" smtClean="0">
                          <a:latin typeface="Times New Roman" pitchFamily="18" charset="0"/>
                          <a:ea typeface="Calibri"/>
                          <a:cs typeface="Times New Roman" pitchFamily="18" charset="0"/>
                        </a:rPr>
                        <a:t>or </a:t>
                      </a:r>
                      <a:r>
                        <a:rPr lang="en-US" sz="1600" dirty="0">
                          <a:latin typeface="Times New Roman" pitchFamily="18" charset="0"/>
                          <a:ea typeface="Calibri"/>
                          <a:cs typeface="Times New Roman" pitchFamily="18" charset="0"/>
                        </a:rPr>
                        <a:t>targeted like QQQ</a:t>
                      </a:r>
                    </a:p>
                  </a:txBody>
                  <a:tcPr marL="68580" marR="68580" marT="0" marB="0"/>
                </a:tc>
                <a:tc>
                  <a:txBody>
                    <a:bodyPr/>
                    <a:lstStyle/>
                    <a:p>
                      <a:pPr>
                        <a:spcAft>
                          <a:spcPts val="0"/>
                        </a:spcAft>
                      </a:pPr>
                      <a:r>
                        <a:rPr lang="en-US" sz="1600" dirty="0">
                          <a:latin typeface="Times New Roman" pitchFamily="18" charset="0"/>
                          <a:ea typeface="Calibri"/>
                          <a:cs typeface="Times New Roman" pitchFamily="18" charset="0"/>
                        </a:rPr>
                        <a:t>Qualitative screening</a:t>
                      </a:r>
                    </a:p>
                    <a:p>
                      <a:pPr>
                        <a:spcAft>
                          <a:spcPts val="0"/>
                        </a:spcAft>
                      </a:pPr>
                      <a:r>
                        <a:rPr lang="en-US" sz="1600" dirty="0">
                          <a:latin typeface="Times New Roman" pitchFamily="18" charset="0"/>
                          <a:ea typeface="Calibri"/>
                          <a:cs typeface="Times New Roman" pitchFamily="18" charset="0"/>
                        </a:rPr>
                        <a:t>Quantitation</a:t>
                      </a:r>
                    </a:p>
                  </a:txBody>
                  <a:tcPr marL="68580" marR="68580" marT="0" marB="0"/>
                </a:tc>
                <a:tc>
                  <a:txBody>
                    <a:bodyPr/>
                    <a:lstStyle/>
                    <a:p>
                      <a:pPr>
                        <a:spcAft>
                          <a:spcPts val="0"/>
                        </a:spcAft>
                      </a:pPr>
                      <a:r>
                        <a:rPr lang="en-US" sz="1600" dirty="0">
                          <a:latin typeface="Times New Roman" pitchFamily="18" charset="0"/>
                          <a:ea typeface="Calibri"/>
                          <a:cs typeface="Times New Roman" pitchFamily="18" charset="0"/>
                        </a:rPr>
                        <a:t>Accurate mass </a:t>
                      </a:r>
                    </a:p>
                    <a:p>
                      <a:pPr>
                        <a:spcAft>
                          <a:spcPts val="0"/>
                        </a:spcAft>
                      </a:pPr>
                      <a:r>
                        <a:rPr lang="en-US" sz="1600" dirty="0">
                          <a:latin typeface="Times New Roman" pitchFamily="18" charset="0"/>
                          <a:ea typeface="Calibri"/>
                          <a:cs typeface="Times New Roman" pitchFamily="18" charset="0"/>
                        </a:rPr>
                        <a:t>with extra confirmation </a:t>
                      </a:r>
                    </a:p>
                    <a:p>
                      <a:pPr>
                        <a:spcAft>
                          <a:spcPts val="0"/>
                        </a:spcAft>
                      </a:pPr>
                      <a:r>
                        <a:rPr lang="en-US" sz="1600" dirty="0">
                          <a:latin typeface="Times New Roman" pitchFamily="18" charset="0"/>
                          <a:ea typeface="Calibri"/>
                          <a:cs typeface="Times New Roman" pitchFamily="18" charset="0"/>
                        </a:rPr>
                        <a:t>and structure information.</a:t>
                      </a:r>
                    </a:p>
                  </a:txBody>
                  <a:tcPr marL="68580" marR="68580" marT="0" marB="0"/>
                </a:tc>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46565" y="5756302"/>
            <a:ext cx="1962150" cy="897854"/>
          </a:xfrm>
          <a:prstGeom prst="rect">
            <a:avLst/>
          </a:prstGeom>
        </p:spPr>
      </p:pic>
    </p:spTree>
    <p:extLst>
      <p:ext uri="{BB962C8B-B14F-4D97-AF65-F5344CB8AC3E}">
        <p14:creationId xmlns:p14="http://schemas.microsoft.com/office/powerpoint/2010/main" val="2135328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idx="4294967295"/>
          </p:nvPr>
        </p:nvSpPr>
        <p:spPr>
          <a:xfrm>
            <a:off x="1524001" y="0"/>
            <a:ext cx="9199563" cy="738188"/>
          </a:xfrm>
        </p:spPr>
        <p:txBody>
          <a:bodyPr>
            <a:normAutofit/>
          </a:bodyPr>
          <a:lstStyle/>
          <a:p>
            <a:pPr eaLnBrk="1" hangingPunct="1"/>
            <a:r>
              <a:rPr lang="en-US" sz="2800" dirty="0"/>
              <a:t>Target or Non-Target analysis workflow</a:t>
            </a:r>
          </a:p>
        </p:txBody>
      </p:sp>
      <p:sp>
        <p:nvSpPr>
          <p:cNvPr id="8195" name="TextBox 10"/>
          <p:cNvSpPr txBox="1">
            <a:spLocks noChangeArrowheads="1"/>
          </p:cNvSpPr>
          <p:nvPr/>
        </p:nvSpPr>
        <p:spPr bwMode="auto">
          <a:xfrm>
            <a:off x="5199063" y="914400"/>
            <a:ext cx="1555750" cy="369332"/>
          </a:xfrm>
          <a:prstGeom prst="rect">
            <a:avLst/>
          </a:prstGeom>
          <a:solidFill>
            <a:schemeClr val="bg2">
              <a:lumMod val="40000"/>
              <a:lumOff val="60000"/>
            </a:schemeClr>
          </a:solidFill>
          <a:ln w="9525">
            <a:noFill/>
            <a:miter lim="800000"/>
            <a:headEnd/>
            <a:tailEnd/>
          </a:ln>
          <a:scene3d>
            <a:camera prst="orthographicFront"/>
            <a:lightRig rig="threePt" dir="t"/>
          </a:scene3d>
          <a:sp3d>
            <a:bevelT/>
          </a:sp3d>
        </p:spPr>
        <p:txBody>
          <a:bodyPr>
            <a:spAutoFit/>
          </a:bodyPr>
          <a:lstStyle/>
          <a:p>
            <a:pPr algn="ctr">
              <a:defRPr/>
            </a:pPr>
            <a:r>
              <a:rPr lang="cs-CZ" dirty="0"/>
              <a:t>SAMPLE</a:t>
            </a:r>
            <a:endParaRPr lang="en-US" dirty="0"/>
          </a:p>
        </p:txBody>
      </p:sp>
      <p:sp>
        <p:nvSpPr>
          <p:cNvPr id="12" name="TextBox 11"/>
          <p:cNvSpPr txBox="1"/>
          <p:nvPr/>
        </p:nvSpPr>
        <p:spPr>
          <a:xfrm>
            <a:off x="2789238" y="2025650"/>
            <a:ext cx="2273300" cy="369332"/>
          </a:xfrm>
          <a:prstGeom prst="rect">
            <a:avLst/>
          </a:prstGeom>
          <a:solidFill>
            <a:schemeClr val="accent1">
              <a:lumMod val="90000"/>
            </a:schemeClr>
          </a:solidFill>
          <a:scene3d>
            <a:camera prst="orthographicFront"/>
            <a:lightRig rig="threePt" dir="t"/>
          </a:scene3d>
          <a:sp3d>
            <a:bevelT/>
          </a:sp3d>
        </p:spPr>
        <p:txBody>
          <a:bodyPr>
            <a:spAutoFit/>
          </a:bodyPr>
          <a:lstStyle/>
          <a:p>
            <a:pPr>
              <a:defRPr/>
            </a:pPr>
            <a:r>
              <a:rPr lang="cs-CZ" dirty="0"/>
              <a:t>Target Analysis</a:t>
            </a:r>
            <a:endParaRPr lang="en-US" dirty="0"/>
          </a:p>
        </p:txBody>
      </p:sp>
      <p:sp>
        <p:nvSpPr>
          <p:cNvPr id="8197" name="TextBox 12"/>
          <p:cNvSpPr txBox="1">
            <a:spLocks noChangeArrowheads="1"/>
          </p:cNvSpPr>
          <p:nvPr/>
        </p:nvSpPr>
        <p:spPr bwMode="auto">
          <a:xfrm>
            <a:off x="6985001" y="2000250"/>
            <a:ext cx="3033713" cy="369332"/>
          </a:xfrm>
          <a:prstGeom prst="rect">
            <a:avLst/>
          </a:prstGeom>
          <a:solidFill>
            <a:srgbClr val="FFFF00"/>
          </a:solidFill>
          <a:ln w="9525">
            <a:noFill/>
            <a:miter lim="800000"/>
            <a:headEnd/>
            <a:tailEnd/>
          </a:ln>
          <a:scene3d>
            <a:camera prst="orthographicFront"/>
            <a:lightRig rig="threePt" dir="t"/>
          </a:scene3d>
          <a:sp3d>
            <a:bevelT/>
          </a:sp3d>
        </p:spPr>
        <p:txBody>
          <a:bodyPr>
            <a:spAutoFit/>
          </a:bodyPr>
          <a:lstStyle/>
          <a:p>
            <a:pPr algn="ctr">
              <a:defRPr/>
            </a:pPr>
            <a:r>
              <a:rPr lang="en-US" dirty="0"/>
              <a:t>Non-Target </a:t>
            </a:r>
            <a:r>
              <a:rPr lang="cs-CZ" dirty="0"/>
              <a:t>Analysis</a:t>
            </a:r>
            <a:endParaRPr lang="en-US" dirty="0"/>
          </a:p>
        </p:txBody>
      </p:sp>
      <p:sp>
        <p:nvSpPr>
          <p:cNvPr id="8198" name="TextBox 13"/>
          <p:cNvSpPr txBox="1">
            <a:spLocks noChangeArrowheads="1"/>
          </p:cNvSpPr>
          <p:nvPr/>
        </p:nvSpPr>
        <p:spPr bwMode="auto">
          <a:xfrm>
            <a:off x="2457450" y="4438650"/>
            <a:ext cx="2025650" cy="369332"/>
          </a:xfrm>
          <a:prstGeom prst="rect">
            <a:avLst/>
          </a:prstGeom>
          <a:solidFill>
            <a:srgbClr val="92D050"/>
          </a:solidFill>
          <a:ln w="9525">
            <a:noFill/>
            <a:miter lim="800000"/>
            <a:headEnd/>
            <a:tailEnd/>
          </a:ln>
          <a:scene3d>
            <a:camera prst="orthographicFront"/>
            <a:lightRig rig="threePt" dir="t"/>
          </a:scene3d>
          <a:sp3d>
            <a:bevelT/>
          </a:sp3d>
        </p:spPr>
        <p:txBody>
          <a:bodyPr>
            <a:spAutoFit/>
          </a:bodyPr>
          <a:lstStyle/>
          <a:p>
            <a:pPr algn="ctr">
              <a:defRPr/>
            </a:pPr>
            <a:r>
              <a:rPr lang="cs-CZ" dirty="0"/>
              <a:t>Quantitation</a:t>
            </a:r>
            <a:endParaRPr lang="en-US" dirty="0"/>
          </a:p>
        </p:txBody>
      </p:sp>
      <p:sp>
        <p:nvSpPr>
          <p:cNvPr id="8199" name="TextBox 14"/>
          <p:cNvSpPr txBox="1">
            <a:spLocks noChangeArrowheads="1"/>
          </p:cNvSpPr>
          <p:nvPr/>
        </p:nvSpPr>
        <p:spPr bwMode="auto">
          <a:xfrm>
            <a:off x="4206876" y="3221038"/>
            <a:ext cx="1862137" cy="646331"/>
          </a:xfrm>
          <a:prstGeom prst="rect">
            <a:avLst/>
          </a:prstGeom>
          <a:solidFill>
            <a:srgbClr val="92D050"/>
          </a:solidFill>
          <a:ln w="9525">
            <a:noFill/>
            <a:miter lim="800000"/>
            <a:headEnd/>
            <a:tailEnd/>
          </a:ln>
          <a:scene3d>
            <a:camera prst="orthographicFront"/>
            <a:lightRig rig="threePt" dir="t"/>
          </a:scene3d>
          <a:sp3d>
            <a:bevelT/>
          </a:sp3d>
        </p:spPr>
        <p:txBody>
          <a:bodyPr>
            <a:spAutoFit/>
          </a:bodyPr>
          <a:lstStyle/>
          <a:p>
            <a:pPr>
              <a:defRPr/>
            </a:pPr>
            <a:r>
              <a:rPr lang="cs-CZ" dirty="0"/>
              <a:t>Target screening</a:t>
            </a:r>
            <a:endParaRPr lang="en-US" dirty="0"/>
          </a:p>
        </p:txBody>
      </p:sp>
      <p:cxnSp>
        <p:nvCxnSpPr>
          <p:cNvPr id="22545" name="Straight Arrow Connector 16"/>
          <p:cNvCxnSpPr>
            <a:cxnSpLocks noChangeShapeType="1"/>
          </p:cNvCxnSpPr>
          <p:nvPr/>
        </p:nvCxnSpPr>
        <p:spPr bwMode="auto">
          <a:xfrm>
            <a:off x="3922713" y="2498726"/>
            <a:ext cx="1212850" cy="701675"/>
          </a:xfrm>
          <a:prstGeom prst="straightConnector1">
            <a:avLst/>
          </a:prstGeom>
          <a:noFill/>
          <a:ln w="9525" algn="ctr">
            <a:solidFill>
              <a:schemeClr val="tx1"/>
            </a:solidFill>
            <a:round/>
            <a:headEnd/>
            <a:tailEnd type="arrow" w="med" len="med"/>
          </a:ln>
        </p:spPr>
      </p:cxnSp>
      <p:cxnSp>
        <p:nvCxnSpPr>
          <p:cNvPr id="22546" name="Straight Arrow Connector 18"/>
          <p:cNvCxnSpPr>
            <a:cxnSpLocks noChangeShapeType="1"/>
          </p:cNvCxnSpPr>
          <p:nvPr/>
        </p:nvCxnSpPr>
        <p:spPr bwMode="auto">
          <a:xfrm flipH="1">
            <a:off x="3465513" y="2498726"/>
            <a:ext cx="457200" cy="1920875"/>
          </a:xfrm>
          <a:prstGeom prst="straightConnector1">
            <a:avLst/>
          </a:prstGeom>
          <a:noFill/>
          <a:ln w="9525" algn="ctr">
            <a:solidFill>
              <a:schemeClr val="tx1"/>
            </a:solidFill>
            <a:round/>
            <a:headEnd/>
            <a:tailEnd type="arrow" w="med" len="med"/>
          </a:ln>
        </p:spPr>
      </p:cxnSp>
      <p:cxnSp>
        <p:nvCxnSpPr>
          <p:cNvPr id="22547" name="Straight Arrow Connector 20"/>
          <p:cNvCxnSpPr>
            <a:cxnSpLocks noChangeShapeType="1"/>
          </p:cNvCxnSpPr>
          <p:nvPr/>
        </p:nvCxnSpPr>
        <p:spPr bwMode="auto">
          <a:xfrm flipH="1">
            <a:off x="3465513" y="4060826"/>
            <a:ext cx="1670050" cy="358775"/>
          </a:xfrm>
          <a:prstGeom prst="straightConnector1">
            <a:avLst/>
          </a:prstGeom>
          <a:noFill/>
          <a:ln w="9525" algn="ctr">
            <a:solidFill>
              <a:schemeClr val="tx1"/>
            </a:solidFill>
            <a:round/>
            <a:headEnd/>
            <a:tailEnd type="arrow" w="med" len="med"/>
          </a:ln>
        </p:spPr>
      </p:cxnSp>
      <p:cxnSp>
        <p:nvCxnSpPr>
          <p:cNvPr id="22548" name="Straight Arrow Connector 26"/>
          <p:cNvCxnSpPr>
            <a:cxnSpLocks noChangeShapeType="1"/>
          </p:cNvCxnSpPr>
          <p:nvPr/>
        </p:nvCxnSpPr>
        <p:spPr bwMode="auto">
          <a:xfrm rot="5400000">
            <a:off x="4626770" y="675482"/>
            <a:ext cx="649287" cy="2051050"/>
          </a:xfrm>
          <a:prstGeom prst="straightConnector1">
            <a:avLst/>
          </a:prstGeom>
          <a:noFill/>
          <a:ln w="9525" algn="ctr">
            <a:solidFill>
              <a:schemeClr val="tx1"/>
            </a:solidFill>
            <a:round/>
            <a:headEnd/>
            <a:tailEnd type="arrow" w="med" len="med"/>
          </a:ln>
        </p:spPr>
      </p:cxnSp>
      <p:cxnSp>
        <p:nvCxnSpPr>
          <p:cNvPr id="22549" name="Straight Arrow Connector 29"/>
          <p:cNvCxnSpPr>
            <a:cxnSpLocks noChangeShapeType="1"/>
          </p:cNvCxnSpPr>
          <p:nvPr/>
        </p:nvCxnSpPr>
        <p:spPr bwMode="auto">
          <a:xfrm rot="16200000" flipH="1">
            <a:off x="6927058" y="426245"/>
            <a:ext cx="623887" cy="2524125"/>
          </a:xfrm>
          <a:prstGeom prst="straightConnector1">
            <a:avLst/>
          </a:prstGeom>
          <a:noFill/>
          <a:ln w="9525" algn="ctr">
            <a:solidFill>
              <a:schemeClr val="tx1"/>
            </a:solidFill>
            <a:round/>
            <a:headEnd/>
            <a:tailEnd type="arrow" w="med" len="med"/>
          </a:ln>
        </p:spPr>
      </p:cxnSp>
      <p:sp>
        <p:nvSpPr>
          <p:cNvPr id="22550" name="TextBox 31"/>
          <p:cNvSpPr txBox="1">
            <a:spLocks noChangeArrowheads="1"/>
          </p:cNvSpPr>
          <p:nvPr/>
        </p:nvSpPr>
        <p:spPr bwMode="auto">
          <a:xfrm>
            <a:off x="8229600" y="2590801"/>
            <a:ext cx="427038" cy="830997"/>
          </a:xfrm>
          <a:prstGeom prst="rect">
            <a:avLst/>
          </a:prstGeom>
          <a:noFill/>
          <a:ln w="9525">
            <a:noFill/>
            <a:miter lim="800000"/>
            <a:headEnd/>
            <a:tailEnd/>
          </a:ln>
        </p:spPr>
        <p:txBody>
          <a:bodyPr wrap="square">
            <a:spAutoFit/>
          </a:bodyPr>
          <a:lstStyle/>
          <a:p>
            <a:r>
              <a:rPr lang="en-US" sz="4800" dirty="0">
                <a:cs typeface="Arial" charset="0"/>
              </a:rPr>
              <a:t>?</a:t>
            </a:r>
          </a:p>
        </p:txBody>
      </p:sp>
      <p:cxnSp>
        <p:nvCxnSpPr>
          <p:cNvPr id="22551" name="Straight Arrow Connector 33"/>
          <p:cNvCxnSpPr>
            <a:cxnSpLocks noChangeShapeType="1"/>
          </p:cNvCxnSpPr>
          <p:nvPr/>
        </p:nvCxnSpPr>
        <p:spPr bwMode="auto">
          <a:xfrm>
            <a:off x="8458200" y="2438401"/>
            <a:ext cx="21430" cy="268287"/>
          </a:xfrm>
          <a:prstGeom prst="straightConnector1">
            <a:avLst/>
          </a:prstGeom>
          <a:noFill/>
          <a:ln w="9525" algn="ctr">
            <a:solidFill>
              <a:schemeClr val="tx1"/>
            </a:solidFill>
            <a:round/>
            <a:headEnd/>
            <a:tailEnd type="arrow" w="med" len="med"/>
          </a:ln>
        </p:spPr>
      </p:cxnSp>
      <p:grpSp>
        <p:nvGrpSpPr>
          <p:cNvPr id="2" name="Group 25"/>
          <p:cNvGrpSpPr>
            <a:grpSpLocks/>
          </p:cNvGrpSpPr>
          <p:nvPr/>
        </p:nvGrpSpPr>
        <p:grpSpPr bwMode="auto">
          <a:xfrm>
            <a:off x="7239001" y="3200593"/>
            <a:ext cx="2451951" cy="1942639"/>
            <a:chOff x="3312" y="2357"/>
            <a:chExt cx="1313" cy="1099"/>
          </a:xfrm>
        </p:grpSpPr>
        <p:pic>
          <p:nvPicPr>
            <p:cNvPr id="22560" name="TextBox 17"/>
            <p:cNvPicPr>
              <a:picLocks noChangeArrowheads="1"/>
            </p:cNvPicPr>
            <p:nvPr/>
          </p:nvPicPr>
          <p:blipFill>
            <a:blip r:embed="rId3" cstate="print"/>
            <a:srcRect/>
            <a:stretch>
              <a:fillRect/>
            </a:stretch>
          </p:blipFill>
          <p:spPr bwMode="auto">
            <a:xfrm>
              <a:off x="3312" y="2400"/>
              <a:ext cx="1187" cy="1056"/>
            </a:xfrm>
            <a:prstGeom prst="rect">
              <a:avLst/>
            </a:prstGeom>
            <a:noFill/>
            <a:ln w="9525">
              <a:noFill/>
              <a:miter lim="800000"/>
              <a:headEnd/>
              <a:tailEnd/>
            </a:ln>
          </p:spPr>
        </p:pic>
        <p:sp>
          <p:nvSpPr>
            <p:cNvPr id="22561" name="Text Box 27"/>
            <p:cNvSpPr txBox="1">
              <a:spLocks noChangeArrowheads="1"/>
            </p:cNvSpPr>
            <p:nvPr/>
          </p:nvSpPr>
          <p:spPr bwMode="auto">
            <a:xfrm>
              <a:off x="3312" y="2357"/>
              <a:ext cx="1313" cy="836"/>
            </a:xfrm>
            <a:prstGeom prst="rect">
              <a:avLst/>
            </a:prstGeom>
            <a:noFill/>
            <a:ln w="9525">
              <a:noFill/>
              <a:miter lim="800000"/>
              <a:headEnd/>
              <a:tailEnd/>
            </a:ln>
          </p:spPr>
          <p:txBody>
            <a:bodyPr wrap="square">
              <a:spAutoFit/>
            </a:bodyPr>
            <a:lstStyle/>
            <a:p>
              <a:r>
                <a:rPr lang="en-US" dirty="0">
                  <a:cs typeface="Arial" charset="0"/>
                </a:rPr>
                <a:t>Profiling</a:t>
              </a:r>
            </a:p>
            <a:p>
              <a:r>
                <a:rPr lang="en-US" dirty="0">
                  <a:cs typeface="Arial" charset="0"/>
                </a:rPr>
                <a:t>Fingerprinting</a:t>
              </a:r>
            </a:p>
            <a:p>
              <a:r>
                <a:rPr lang="en-US" dirty="0">
                  <a:cs typeface="Arial" charset="0"/>
                </a:rPr>
                <a:t>Authenticity</a:t>
              </a:r>
            </a:p>
            <a:p>
              <a:r>
                <a:rPr lang="en-US" dirty="0">
                  <a:cs typeface="Arial" charset="0"/>
                </a:rPr>
                <a:t>Identification</a:t>
              </a:r>
            </a:p>
            <a:p>
              <a:r>
                <a:rPr lang="en-US" dirty="0">
                  <a:cs typeface="Arial" charset="0"/>
                </a:rPr>
                <a:t>Quantitation</a:t>
              </a:r>
            </a:p>
          </p:txBody>
        </p:sp>
      </p:grpSp>
      <p:pic>
        <p:nvPicPr>
          <p:cNvPr id="22553" name="Left-Right Arrow Callout 47"/>
          <p:cNvPicPr>
            <a:picLocks noChangeArrowheads="1"/>
          </p:cNvPicPr>
          <p:nvPr/>
        </p:nvPicPr>
        <p:blipFill>
          <a:blip r:embed="rId4" cstate="print"/>
          <a:srcRect/>
          <a:stretch>
            <a:fillRect/>
          </a:stretch>
        </p:blipFill>
        <p:spPr bwMode="auto">
          <a:xfrm>
            <a:off x="2362200" y="5257801"/>
            <a:ext cx="7759700" cy="950913"/>
          </a:xfrm>
          <a:prstGeom prst="rect">
            <a:avLst/>
          </a:prstGeom>
          <a:noFill/>
          <a:ln w="9525">
            <a:noFill/>
            <a:miter lim="800000"/>
            <a:headEnd/>
            <a:tailEnd/>
          </a:ln>
        </p:spPr>
      </p:pic>
      <p:sp>
        <p:nvSpPr>
          <p:cNvPr id="22554" name="Text Box 32"/>
          <p:cNvSpPr txBox="1">
            <a:spLocks noChangeArrowheads="1"/>
          </p:cNvSpPr>
          <p:nvPr/>
        </p:nvSpPr>
        <p:spPr bwMode="auto">
          <a:xfrm>
            <a:off x="5126038" y="5272089"/>
            <a:ext cx="2233612" cy="922337"/>
          </a:xfrm>
          <a:prstGeom prst="rect">
            <a:avLst/>
          </a:prstGeom>
          <a:noFill/>
          <a:ln w="9525">
            <a:noFill/>
            <a:miter lim="800000"/>
            <a:headEnd/>
            <a:tailEnd/>
          </a:ln>
        </p:spPr>
        <p:txBody>
          <a:bodyPr/>
          <a:lstStyle/>
          <a:p>
            <a:pPr eaLnBrk="0" hangingPunct="0"/>
            <a:endParaRPr lang="en-AU" sz="2400"/>
          </a:p>
        </p:txBody>
      </p:sp>
      <p:sp>
        <p:nvSpPr>
          <p:cNvPr id="22555" name="TextBox 21"/>
          <p:cNvSpPr txBox="1">
            <a:spLocks noChangeArrowheads="1"/>
          </p:cNvSpPr>
          <p:nvPr/>
        </p:nvSpPr>
        <p:spPr bwMode="auto">
          <a:xfrm>
            <a:off x="5257800" y="5410200"/>
            <a:ext cx="2137188" cy="523220"/>
          </a:xfrm>
          <a:prstGeom prst="rect">
            <a:avLst/>
          </a:prstGeom>
          <a:noFill/>
          <a:ln w="9525">
            <a:noFill/>
            <a:miter lim="800000"/>
            <a:headEnd/>
            <a:tailEnd/>
          </a:ln>
        </p:spPr>
        <p:txBody>
          <a:bodyPr wrap="none">
            <a:spAutoFit/>
          </a:bodyPr>
          <a:lstStyle/>
          <a:p>
            <a:r>
              <a:rPr lang="en-US" sz="2800" dirty="0"/>
              <a:t>Q-Exactive</a:t>
            </a:r>
          </a:p>
        </p:txBody>
      </p:sp>
      <p:sp>
        <p:nvSpPr>
          <p:cNvPr id="22556" name="TextBox 22"/>
          <p:cNvSpPr txBox="1">
            <a:spLocks noChangeArrowheads="1"/>
          </p:cNvSpPr>
          <p:nvPr/>
        </p:nvSpPr>
        <p:spPr bwMode="auto">
          <a:xfrm>
            <a:off x="2628901" y="5484813"/>
            <a:ext cx="1648785" cy="400110"/>
          </a:xfrm>
          <a:prstGeom prst="rect">
            <a:avLst/>
          </a:prstGeom>
          <a:noFill/>
          <a:ln w="9525">
            <a:noFill/>
            <a:miter lim="800000"/>
            <a:headEnd/>
            <a:tailEnd/>
          </a:ln>
        </p:spPr>
        <p:txBody>
          <a:bodyPr wrap="none">
            <a:spAutoFit/>
          </a:bodyPr>
          <a:lstStyle/>
          <a:p>
            <a:r>
              <a:rPr lang="en-US" sz="2000"/>
              <a:t>Triple Quad</a:t>
            </a:r>
          </a:p>
        </p:txBody>
      </p:sp>
      <p:sp>
        <p:nvSpPr>
          <p:cNvPr id="22557" name="TextBox 23"/>
          <p:cNvSpPr txBox="1">
            <a:spLocks noChangeArrowheads="1"/>
          </p:cNvSpPr>
          <p:nvPr/>
        </p:nvSpPr>
        <p:spPr bwMode="auto">
          <a:xfrm>
            <a:off x="8991600" y="5486400"/>
            <a:ext cx="1063112" cy="400110"/>
          </a:xfrm>
          <a:prstGeom prst="rect">
            <a:avLst/>
          </a:prstGeom>
          <a:noFill/>
          <a:ln w="9525">
            <a:noFill/>
            <a:miter lim="800000"/>
            <a:headEnd/>
            <a:tailEnd/>
          </a:ln>
        </p:spPr>
        <p:txBody>
          <a:bodyPr wrap="none">
            <a:spAutoFit/>
          </a:bodyPr>
          <a:lstStyle/>
          <a:p>
            <a:r>
              <a:rPr lang="en-US" sz="2000"/>
              <a:t>HR/AM</a:t>
            </a:r>
          </a:p>
        </p:txBody>
      </p:sp>
      <p:cxnSp>
        <p:nvCxnSpPr>
          <p:cNvPr id="22558" name="Straight Arrow Connector 44"/>
          <p:cNvCxnSpPr>
            <a:cxnSpLocks noChangeShapeType="1"/>
            <a:stCxn id="22556" idx="3"/>
            <a:endCxn id="22555" idx="1"/>
          </p:cNvCxnSpPr>
          <p:nvPr/>
        </p:nvCxnSpPr>
        <p:spPr bwMode="auto">
          <a:xfrm flipV="1">
            <a:off x="4277686" y="5671810"/>
            <a:ext cx="980115" cy="13058"/>
          </a:xfrm>
          <a:prstGeom prst="straightConnector1">
            <a:avLst/>
          </a:prstGeom>
          <a:noFill/>
          <a:ln w="38100" algn="ctr">
            <a:solidFill>
              <a:schemeClr val="tx1"/>
            </a:solidFill>
            <a:round/>
            <a:headEnd type="arrow" w="med" len="med"/>
            <a:tailEnd type="arrow" w="med" len="med"/>
          </a:ln>
        </p:spPr>
      </p:cxnSp>
      <p:cxnSp>
        <p:nvCxnSpPr>
          <p:cNvPr id="22559" name="Straight Arrow Connector 45"/>
          <p:cNvCxnSpPr>
            <a:cxnSpLocks noChangeShapeType="1"/>
            <a:stCxn id="22555" idx="3"/>
            <a:endCxn id="22557" idx="1"/>
          </p:cNvCxnSpPr>
          <p:nvPr/>
        </p:nvCxnSpPr>
        <p:spPr bwMode="auto">
          <a:xfrm>
            <a:off x="7394988" y="5671811"/>
            <a:ext cx="1596612" cy="14645"/>
          </a:xfrm>
          <a:prstGeom prst="straightConnector1">
            <a:avLst/>
          </a:prstGeom>
          <a:noFill/>
          <a:ln w="38100" algn="ctr">
            <a:solidFill>
              <a:schemeClr val="tx1"/>
            </a:solidFill>
            <a:round/>
            <a:headEnd type="arrow" w="med" len="med"/>
            <a:tailEnd type="arrow" w="med" len="med"/>
          </a:ln>
        </p:spPr>
      </p:cxnSp>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21899" y="5836532"/>
            <a:ext cx="1786815" cy="817623"/>
          </a:xfrm>
          <a:prstGeom prst="rect">
            <a:avLst/>
          </a:prstGeom>
        </p:spPr>
      </p:pic>
    </p:spTree>
    <p:extLst>
      <p:ext uri="{BB962C8B-B14F-4D97-AF65-F5344CB8AC3E}">
        <p14:creationId xmlns:p14="http://schemas.microsoft.com/office/powerpoint/2010/main" val="2148279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2743200" y="1295400"/>
            <a:ext cx="7924800" cy="548640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p>
            <a:pPr marL="609600" indent="-268288">
              <a:lnSpc>
                <a:spcPct val="80000"/>
              </a:lnSpc>
              <a:spcBef>
                <a:spcPct val="70000"/>
              </a:spcBef>
              <a:spcAft>
                <a:spcPct val="20000"/>
              </a:spcAft>
              <a:buClr>
                <a:srgbClr val="003399"/>
              </a:buClr>
              <a:buFont typeface="Wingdings" pitchFamily="2" charset="2"/>
              <a:buChar char="§"/>
              <a:defRPr/>
            </a:pPr>
            <a:r>
              <a:rPr lang="en-US" sz="2800" kern="0" dirty="0"/>
              <a:t>Metabolomics</a:t>
            </a:r>
          </a:p>
          <a:p>
            <a:pPr marL="1141413" lvl="1" indent="-285750">
              <a:lnSpc>
                <a:spcPct val="80000"/>
              </a:lnSpc>
              <a:spcAft>
                <a:spcPct val="20000"/>
              </a:spcAft>
              <a:buClr>
                <a:srgbClr val="003399"/>
              </a:buClr>
              <a:buFont typeface="Wingdings" pitchFamily="2" charset="2"/>
              <a:buChar char="§"/>
              <a:defRPr/>
            </a:pPr>
            <a:r>
              <a:rPr lang="en-US" sz="2000" kern="0" dirty="0"/>
              <a:t>A comprehensive analysis of all metabolites</a:t>
            </a:r>
          </a:p>
          <a:p>
            <a:pPr marL="1141413" lvl="1" indent="-285750">
              <a:lnSpc>
                <a:spcPct val="80000"/>
              </a:lnSpc>
              <a:spcAft>
                <a:spcPct val="20000"/>
              </a:spcAft>
              <a:buClr>
                <a:srgbClr val="003399"/>
              </a:buClr>
              <a:buFont typeface="Wingdings" pitchFamily="2" charset="2"/>
              <a:buChar char="§"/>
              <a:defRPr/>
            </a:pPr>
            <a:r>
              <a:rPr lang="en-US" sz="2000" kern="0" dirty="0"/>
              <a:t>A measure of the fingerprint of biochemical perturbations </a:t>
            </a:r>
            <a:r>
              <a:rPr lang="en-US" kern="0" dirty="0"/>
              <a:t>– pattern recognition</a:t>
            </a:r>
          </a:p>
          <a:p>
            <a:pPr marL="1141413" lvl="1" indent="-285750">
              <a:lnSpc>
                <a:spcPct val="80000"/>
              </a:lnSpc>
              <a:spcAft>
                <a:spcPct val="20000"/>
              </a:spcAft>
              <a:buClr>
                <a:srgbClr val="003399"/>
              </a:buClr>
              <a:buFont typeface="Wingdings" pitchFamily="2" charset="2"/>
              <a:buChar char="§"/>
              <a:defRPr/>
            </a:pPr>
            <a:r>
              <a:rPr lang="en-US" sz="2000" kern="0" dirty="0"/>
              <a:t>Useful when you don’t know what to expect</a:t>
            </a:r>
          </a:p>
          <a:p>
            <a:pPr marL="1543050" lvl="2" indent="-287338">
              <a:lnSpc>
                <a:spcPct val="80000"/>
              </a:lnSpc>
              <a:spcAft>
                <a:spcPct val="20000"/>
              </a:spcAft>
              <a:buClr>
                <a:srgbClr val="003399"/>
              </a:buClr>
              <a:buFont typeface="Wingdings" pitchFamily="2" charset="2"/>
              <a:buChar char="§"/>
              <a:defRPr/>
            </a:pPr>
            <a:r>
              <a:rPr lang="en-US" kern="0" dirty="0"/>
              <a:t>Hypothesis generation</a:t>
            </a:r>
          </a:p>
          <a:p>
            <a:pPr marL="1543050" lvl="2" indent="-287338">
              <a:lnSpc>
                <a:spcPct val="80000"/>
              </a:lnSpc>
              <a:spcAft>
                <a:spcPct val="20000"/>
              </a:spcAft>
              <a:buClr>
                <a:srgbClr val="003399"/>
              </a:buClr>
              <a:buFont typeface="Wingdings" pitchFamily="2" charset="2"/>
              <a:buChar char="§"/>
              <a:defRPr/>
            </a:pPr>
            <a:endParaRPr lang="en-US" kern="0" dirty="0"/>
          </a:p>
          <a:p>
            <a:pPr marL="1543050" lvl="2" indent="-287338">
              <a:lnSpc>
                <a:spcPct val="80000"/>
              </a:lnSpc>
              <a:spcAft>
                <a:spcPct val="20000"/>
              </a:spcAft>
              <a:buClr>
                <a:srgbClr val="003399"/>
              </a:buClr>
              <a:buFont typeface="Wingdings" pitchFamily="2" charset="2"/>
              <a:buChar char="§"/>
              <a:defRPr/>
            </a:pPr>
            <a:endParaRPr lang="en-US" kern="0" dirty="0"/>
          </a:p>
          <a:p>
            <a:pPr marL="609600" indent="-268288" fontAlgn="base">
              <a:lnSpc>
                <a:spcPct val="80000"/>
              </a:lnSpc>
              <a:spcBef>
                <a:spcPct val="70000"/>
              </a:spcBef>
              <a:spcAft>
                <a:spcPct val="20000"/>
              </a:spcAft>
              <a:buClr>
                <a:srgbClr val="003399"/>
              </a:buClr>
              <a:buFont typeface="Wingdings" pitchFamily="2" charset="2"/>
              <a:buChar char="§"/>
              <a:defRPr/>
            </a:pPr>
            <a:r>
              <a:rPr lang="en-US" kern="0" dirty="0"/>
              <a:t>Targeted Analysis</a:t>
            </a:r>
          </a:p>
          <a:p>
            <a:pPr marL="1141413" lvl="1" indent="-285750" fontAlgn="base">
              <a:lnSpc>
                <a:spcPct val="80000"/>
              </a:lnSpc>
              <a:spcBef>
                <a:spcPct val="0"/>
              </a:spcBef>
              <a:spcAft>
                <a:spcPct val="20000"/>
              </a:spcAft>
              <a:buClr>
                <a:srgbClr val="003399"/>
              </a:buClr>
              <a:buFont typeface="Wingdings" pitchFamily="2" charset="2"/>
              <a:buChar char="§"/>
              <a:defRPr/>
            </a:pPr>
            <a:r>
              <a:rPr lang="en-US" sz="2000" kern="0" dirty="0"/>
              <a:t>Metabolite target analysis</a:t>
            </a:r>
          </a:p>
          <a:p>
            <a:pPr marL="1543050" lvl="2" indent="-287338" fontAlgn="base">
              <a:lnSpc>
                <a:spcPct val="80000"/>
              </a:lnSpc>
              <a:spcBef>
                <a:spcPct val="0"/>
              </a:spcBef>
              <a:spcAft>
                <a:spcPct val="20000"/>
              </a:spcAft>
              <a:buClr>
                <a:srgbClr val="003399"/>
              </a:buClr>
              <a:buFont typeface="Wingdings" pitchFamily="2" charset="2"/>
              <a:buChar char="§"/>
              <a:defRPr/>
            </a:pPr>
            <a:r>
              <a:rPr lang="en-US" kern="0" dirty="0"/>
              <a:t>E.g. Analysis restricted to metabolites of </a:t>
            </a:r>
          </a:p>
          <a:p>
            <a:pPr marL="1543050" lvl="2" indent="-287338" fontAlgn="base">
              <a:lnSpc>
                <a:spcPct val="80000"/>
              </a:lnSpc>
              <a:spcBef>
                <a:spcPct val="0"/>
              </a:spcBef>
              <a:spcAft>
                <a:spcPct val="20000"/>
              </a:spcAft>
              <a:buClr>
                <a:srgbClr val="003399"/>
              </a:buClr>
              <a:defRPr/>
            </a:pPr>
            <a:r>
              <a:rPr lang="en-US" kern="0" dirty="0"/>
              <a:t>	an specific enzyme system that is known 	</a:t>
            </a:r>
          </a:p>
          <a:p>
            <a:pPr marL="1543050" lvl="2" indent="-287338" fontAlgn="base">
              <a:lnSpc>
                <a:spcPct val="80000"/>
              </a:lnSpc>
              <a:spcBef>
                <a:spcPct val="0"/>
              </a:spcBef>
              <a:spcAft>
                <a:spcPct val="20000"/>
              </a:spcAft>
              <a:buClr>
                <a:srgbClr val="003399"/>
              </a:buClr>
              <a:defRPr/>
            </a:pPr>
            <a:r>
              <a:rPr lang="en-US" kern="0" dirty="0"/>
              <a:t>	to be affected by a certain perturbation</a:t>
            </a:r>
          </a:p>
          <a:p>
            <a:pPr marL="1141413" lvl="1" indent="-285750" fontAlgn="base">
              <a:lnSpc>
                <a:spcPct val="80000"/>
              </a:lnSpc>
              <a:spcBef>
                <a:spcPct val="0"/>
              </a:spcBef>
              <a:spcAft>
                <a:spcPct val="20000"/>
              </a:spcAft>
              <a:buClr>
                <a:srgbClr val="003399"/>
              </a:buClr>
              <a:buFont typeface="Wingdings" pitchFamily="2" charset="2"/>
              <a:buChar char="§"/>
              <a:defRPr/>
            </a:pPr>
            <a:r>
              <a:rPr lang="en-US" sz="2000" kern="0" dirty="0"/>
              <a:t>Metabolite profiling</a:t>
            </a:r>
          </a:p>
          <a:p>
            <a:pPr marL="1543050" lvl="2" indent="-287338" fontAlgn="base">
              <a:lnSpc>
                <a:spcPct val="80000"/>
              </a:lnSpc>
              <a:spcBef>
                <a:spcPct val="0"/>
              </a:spcBef>
              <a:spcAft>
                <a:spcPct val="20000"/>
              </a:spcAft>
              <a:buClr>
                <a:srgbClr val="003399"/>
              </a:buClr>
              <a:buFont typeface="Wingdings" pitchFamily="2" charset="2"/>
              <a:buChar char="§"/>
              <a:defRPr/>
            </a:pPr>
            <a:r>
              <a:rPr lang="en-US" kern="0" dirty="0"/>
              <a:t>E.g. Analysis focused on a class of compounds </a:t>
            </a:r>
          </a:p>
          <a:p>
            <a:pPr marL="1543050" lvl="2" indent="-287338" fontAlgn="base">
              <a:lnSpc>
                <a:spcPct val="80000"/>
              </a:lnSpc>
              <a:spcBef>
                <a:spcPct val="0"/>
              </a:spcBef>
              <a:spcAft>
                <a:spcPct val="20000"/>
              </a:spcAft>
              <a:buClr>
                <a:srgbClr val="003399"/>
              </a:buClr>
              <a:defRPr/>
            </a:pPr>
            <a:r>
              <a:rPr lang="en-US" kern="0" dirty="0"/>
              <a:t>	associated with a particular pathway</a:t>
            </a:r>
          </a:p>
          <a:p>
            <a:pPr marL="1141413" lvl="1" indent="-285750" fontAlgn="base">
              <a:lnSpc>
                <a:spcPct val="80000"/>
              </a:lnSpc>
              <a:spcBef>
                <a:spcPct val="0"/>
              </a:spcBef>
              <a:spcAft>
                <a:spcPct val="20000"/>
              </a:spcAft>
              <a:buClr>
                <a:srgbClr val="003399"/>
              </a:buClr>
              <a:buFont typeface="Wingdings" pitchFamily="2" charset="2"/>
              <a:buChar char="§"/>
              <a:defRPr/>
            </a:pPr>
            <a:r>
              <a:rPr lang="en-US" sz="2000" kern="0" dirty="0"/>
              <a:t>Only find what you are looking for</a:t>
            </a:r>
          </a:p>
          <a:p>
            <a:pPr marL="1141413" lvl="1" indent="-285750" fontAlgn="base">
              <a:lnSpc>
                <a:spcPct val="80000"/>
              </a:lnSpc>
              <a:spcBef>
                <a:spcPct val="0"/>
              </a:spcBef>
              <a:spcAft>
                <a:spcPct val="20000"/>
              </a:spcAft>
              <a:buClr>
                <a:srgbClr val="003399"/>
              </a:buClr>
              <a:buFont typeface="Wingdings" pitchFamily="2" charset="2"/>
              <a:buChar char="§"/>
              <a:defRPr/>
            </a:pPr>
            <a:endParaRPr lang="en-US" sz="2000" kern="0" dirty="0"/>
          </a:p>
        </p:txBody>
      </p:sp>
      <p:sp>
        <p:nvSpPr>
          <p:cNvPr id="6" name="Line 4"/>
          <p:cNvSpPr>
            <a:spLocks noChangeShapeType="1"/>
          </p:cNvSpPr>
          <p:nvPr/>
        </p:nvSpPr>
        <p:spPr bwMode="auto">
          <a:xfrm>
            <a:off x="1524000" y="762000"/>
            <a:ext cx="9144000" cy="0"/>
          </a:xfrm>
          <a:prstGeom prst="line">
            <a:avLst/>
          </a:prstGeom>
          <a:noFill/>
          <a:ln w="28575">
            <a:solidFill>
              <a:srgbClr val="003399"/>
            </a:solidFill>
            <a:round/>
            <a:headEnd/>
            <a:tailEnd/>
          </a:ln>
          <a:effectLst/>
        </p:spPr>
        <p:txBody>
          <a:bodyPr wrap="none" anchor="ctr"/>
          <a:lstStyle/>
          <a:p>
            <a:endParaRPr lang="en-US"/>
          </a:p>
        </p:txBody>
      </p:sp>
      <p:pic>
        <p:nvPicPr>
          <p:cNvPr id="7" name="Picture 5" descr="MCj03126540000[1]"/>
          <p:cNvPicPr>
            <a:picLocks noChangeAspect="1" noChangeArrowheads="1"/>
          </p:cNvPicPr>
          <p:nvPr/>
        </p:nvPicPr>
        <p:blipFill>
          <a:blip r:embed="rId3" cstate="print"/>
          <a:srcRect/>
          <a:stretch>
            <a:fillRect/>
          </a:stretch>
        </p:blipFill>
        <p:spPr bwMode="auto">
          <a:xfrm>
            <a:off x="1676400" y="4572001"/>
            <a:ext cx="1792288" cy="1704975"/>
          </a:xfrm>
          <a:prstGeom prst="rect">
            <a:avLst/>
          </a:prstGeom>
          <a:noFill/>
        </p:spPr>
      </p:pic>
      <p:graphicFrame>
        <p:nvGraphicFramePr>
          <p:cNvPr id="8" name="Object 6"/>
          <p:cNvGraphicFramePr>
            <a:graphicFrameLocks noChangeAspect="1"/>
          </p:cNvGraphicFramePr>
          <p:nvPr/>
        </p:nvGraphicFramePr>
        <p:xfrm>
          <a:off x="1524000" y="762000"/>
          <a:ext cx="1830388" cy="2959100"/>
        </p:xfrm>
        <a:graphic>
          <a:graphicData uri="http://schemas.openxmlformats.org/presentationml/2006/ole">
            <mc:AlternateContent xmlns:mc="http://schemas.openxmlformats.org/markup-compatibility/2006">
              <mc:Choice xmlns:v="urn:schemas-microsoft-com:vml" Requires="v">
                <p:oleObj spid="_x0000_s3093" name="Clip" r:id="rId4" imgW="1830240" imgH="2958840" progId="">
                  <p:embed/>
                </p:oleObj>
              </mc:Choice>
              <mc:Fallback>
                <p:oleObj name="Clip" r:id="rId4" imgW="1830240" imgH="29588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762000"/>
                        <a:ext cx="1830388" cy="295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2"/>
          <p:cNvSpPr txBox="1">
            <a:spLocks noChangeArrowheads="1"/>
          </p:cNvSpPr>
          <p:nvPr/>
        </p:nvSpPr>
        <p:spPr bwMode="black">
          <a:xfrm>
            <a:off x="1905000" y="-152400"/>
            <a:ext cx="8610600" cy="1066800"/>
          </a:xfrm>
          <a:prstGeom prst="rect">
            <a:avLst/>
          </a:prstGeom>
          <a:noFill/>
          <a:ln w="9525">
            <a:noFill/>
            <a:miter lim="800000"/>
            <a:headEnd/>
            <a:tailEnd/>
          </a:ln>
          <a:effectLst/>
        </p:spPr>
        <p:txBody>
          <a:bodyPr vert="horz" wrap="square" lIns="45720" tIns="45716" rIns="45720" bIns="45716" numCol="1" anchor="ctr" anchorCtr="0" compatLnSpc="1">
            <a:prstTxWarp prst="textNoShape">
              <a:avLst/>
            </a:prstTxWarp>
          </a:bodyPr>
          <a:lstStyle/>
          <a:p>
            <a:pPr fontAlgn="base">
              <a:lnSpc>
                <a:spcPct val="95000"/>
              </a:lnSpc>
              <a:spcBef>
                <a:spcPct val="0"/>
              </a:spcBef>
              <a:spcAft>
                <a:spcPct val="0"/>
              </a:spcAft>
              <a:defRPr/>
            </a:pPr>
            <a:r>
              <a:rPr lang="en-US" sz="3200" kern="0" dirty="0" err="1">
                <a:latin typeface="+mj-lt"/>
                <a:ea typeface="+mj-ea"/>
                <a:cs typeface="+mj-cs"/>
              </a:rPr>
              <a:t>Metabolomics</a:t>
            </a:r>
            <a:r>
              <a:rPr lang="en-US" sz="3200" kern="0" dirty="0">
                <a:latin typeface="+mj-lt"/>
                <a:ea typeface="+mj-ea"/>
                <a:cs typeface="+mj-cs"/>
              </a:rPr>
              <a:t> analyses possibilities</a:t>
            </a: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46565" y="5756302"/>
            <a:ext cx="1962150" cy="897854"/>
          </a:xfrm>
          <a:prstGeom prst="rect">
            <a:avLst/>
          </a:prstGeom>
        </p:spPr>
      </p:pic>
    </p:spTree>
    <p:extLst>
      <p:ext uri="{BB962C8B-B14F-4D97-AF65-F5344CB8AC3E}">
        <p14:creationId xmlns:p14="http://schemas.microsoft.com/office/powerpoint/2010/main" val="3827894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13" descr="TLX-1 600 angle"/>
          <p:cNvPicPr>
            <a:picLocks noGrp="1" noChangeAspect="1" noChangeArrowheads="1"/>
          </p:cNvPicPr>
          <p:nvPr>
            <p:ph idx="1"/>
          </p:nvPr>
        </p:nvPicPr>
        <p:blipFill>
          <a:blip r:embed="rId2" cstate="print"/>
          <a:srcRect/>
          <a:stretch>
            <a:fillRect/>
          </a:stretch>
        </p:blipFill>
        <p:spPr bwMode="auto">
          <a:xfrm>
            <a:off x="3886201" y="1447801"/>
            <a:ext cx="5691447" cy="4141913"/>
          </a:xfrm>
          <a:prstGeom prst="rect">
            <a:avLst/>
          </a:prstGeom>
          <a:noFill/>
          <a:ln w="9525">
            <a:noFill/>
            <a:miter lim="800000"/>
            <a:headEnd/>
            <a:tailEnd/>
          </a:ln>
        </p:spPr>
      </p:pic>
      <p:sp>
        <p:nvSpPr>
          <p:cNvPr id="5" name="TextBox 4"/>
          <p:cNvSpPr txBox="1"/>
          <p:nvPr/>
        </p:nvSpPr>
        <p:spPr>
          <a:xfrm>
            <a:off x="1981200" y="1447801"/>
            <a:ext cx="4191000" cy="3139321"/>
          </a:xfrm>
          <a:prstGeom prst="rect">
            <a:avLst/>
          </a:prstGeom>
          <a:noFill/>
        </p:spPr>
        <p:txBody>
          <a:bodyPr wrap="square" rtlCol="0">
            <a:spAutoFit/>
          </a:bodyPr>
          <a:lstStyle/>
          <a:p>
            <a:r>
              <a:rPr lang="en-US" dirty="0" err="1"/>
              <a:t>TurboFlow</a:t>
            </a:r>
            <a:r>
              <a:rPr lang="en-US" dirty="0"/>
              <a:t> technology</a:t>
            </a:r>
          </a:p>
          <a:p>
            <a:pPr>
              <a:buFontTx/>
              <a:buChar char="-"/>
            </a:pPr>
            <a:r>
              <a:rPr lang="en-US" dirty="0"/>
              <a:t> Special columns</a:t>
            </a:r>
          </a:p>
          <a:p>
            <a:pPr>
              <a:buFontTx/>
              <a:buChar char="-"/>
            </a:pPr>
            <a:r>
              <a:rPr lang="en-US" dirty="0"/>
              <a:t> Complex </a:t>
            </a:r>
            <a:r>
              <a:rPr lang="en-US" dirty="0" err="1"/>
              <a:t>valving</a:t>
            </a:r>
            <a:endParaRPr lang="en-US" dirty="0"/>
          </a:p>
          <a:p>
            <a:pPr>
              <a:buFontTx/>
              <a:buChar char="-"/>
            </a:pPr>
            <a:r>
              <a:rPr lang="en-US" dirty="0"/>
              <a:t> Extra pump</a:t>
            </a:r>
          </a:p>
          <a:p>
            <a:pPr>
              <a:buFontTx/>
              <a:buChar char="-"/>
            </a:pPr>
            <a:endParaRPr lang="en-US" dirty="0"/>
          </a:p>
          <a:p>
            <a:pPr>
              <a:buFontTx/>
              <a:buChar char="-"/>
            </a:pPr>
            <a:endParaRPr lang="en-US" dirty="0"/>
          </a:p>
          <a:p>
            <a:pPr>
              <a:buFontTx/>
              <a:buChar char="-"/>
            </a:pPr>
            <a:endParaRPr lang="en-US" dirty="0"/>
          </a:p>
          <a:p>
            <a:pPr>
              <a:buFontTx/>
              <a:buChar char="-"/>
            </a:pPr>
            <a:endParaRPr lang="en-US" dirty="0"/>
          </a:p>
          <a:p>
            <a:r>
              <a:rPr lang="en-US" dirty="0"/>
              <a:t>UHPLC</a:t>
            </a:r>
          </a:p>
          <a:p>
            <a:pPr>
              <a:buFontTx/>
              <a:buChar char="-"/>
            </a:pPr>
            <a:r>
              <a:rPr lang="en-US" dirty="0"/>
              <a:t>Fast separation</a:t>
            </a:r>
          </a:p>
          <a:p>
            <a:pPr>
              <a:buFontTx/>
              <a:buChar char="-"/>
            </a:pPr>
            <a:r>
              <a:rPr lang="en-US" dirty="0"/>
              <a:t>Best separation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46565" y="5756302"/>
            <a:ext cx="1962150" cy="897854"/>
          </a:xfrm>
          <a:prstGeom prst="rect">
            <a:avLst/>
          </a:prstGeom>
        </p:spPr>
      </p:pic>
    </p:spTree>
    <p:extLst>
      <p:ext uri="{BB962C8B-B14F-4D97-AF65-F5344CB8AC3E}">
        <p14:creationId xmlns:p14="http://schemas.microsoft.com/office/powerpoint/2010/main" val="1616091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Line 5"/>
          <p:cNvSpPr>
            <a:spLocks noChangeShapeType="1"/>
          </p:cNvSpPr>
          <p:nvPr/>
        </p:nvSpPr>
        <p:spPr bwMode="auto">
          <a:xfrm>
            <a:off x="5253039" y="6273801"/>
            <a:ext cx="1587" cy="9525"/>
          </a:xfrm>
          <a:prstGeom prst="line">
            <a:avLst/>
          </a:prstGeom>
          <a:noFill/>
          <a:ln w="0">
            <a:noFill/>
            <a:round/>
            <a:headEnd/>
            <a:tailEnd/>
          </a:ln>
        </p:spPr>
        <p:txBody>
          <a:bodyPr/>
          <a:lstStyle/>
          <a:p>
            <a:endParaRPr lang="en-US"/>
          </a:p>
        </p:txBody>
      </p:sp>
      <p:sp>
        <p:nvSpPr>
          <p:cNvPr id="5126" name="Line 6"/>
          <p:cNvSpPr>
            <a:spLocks noChangeShapeType="1"/>
          </p:cNvSpPr>
          <p:nvPr/>
        </p:nvSpPr>
        <p:spPr bwMode="auto">
          <a:xfrm>
            <a:off x="5295900" y="6273801"/>
            <a:ext cx="1588" cy="9525"/>
          </a:xfrm>
          <a:prstGeom prst="line">
            <a:avLst/>
          </a:prstGeom>
          <a:noFill/>
          <a:ln w="0">
            <a:noFill/>
            <a:round/>
            <a:headEnd/>
            <a:tailEnd/>
          </a:ln>
        </p:spPr>
        <p:txBody>
          <a:bodyPr/>
          <a:lstStyle/>
          <a:p>
            <a:endParaRPr lang="en-US"/>
          </a:p>
        </p:txBody>
      </p:sp>
      <p:sp>
        <p:nvSpPr>
          <p:cNvPr id="5127" name="Line 7"/>
          <p:cNvSpPr>
            <a:spLocks noChangeShapeType="1"/>
          </p:cNvSpPr>
          <p:nvPr/>
        </p:nvSpPr>
        <p:spPr bwMode="auto">
          <a:xfrm flipV="1">
            <a:off x="5238750" y="4662489"/>
            <a:ext cx="1588" cy="1608137"/>
          </a:xfrm>
          <a:prstGeom prst="line">
            <a:avLst/>
          </a:prstGeom>
          <a:noFill/>
          <a:ln w="0">
            <a:noFill/>
            <a:round/>
            <a:headEnd/>
            <a:tailEnd/>
          </a:ln>
        </p:spPr>
        <p:txBody>
          <a:bodyPr/>
          <a:lstStyle/>
          <a:p>
            <a:endParaRPr lang="en-US"/>
          </a:p>
        </p:txBody>
      </p:sp>
      <p:sp>
        <p:nvSpPr>
          <p:cNvPr id="5128" name="Line 8"/>
          <p:cNvSpPr>
            <a:spLocks noChangeShapeType="1"/>
          </p:cNvSpPr>
          <p:nvPr/>
        </p:nvSpPr>
        <p:spPr bwMode="auto">
          <a:xfrm flipH="1">
            <a:off x="5218114" y="6256339"/>
            <a:ext cx="20637" cy="1587"/>
          </a:xfrm>
          <a:prstGeom prst="line">
            <a:avLst/>
          </a:prstGeom>
          <a:noFill/>
          <a:ln w="0">
            <a:noFill/>
            <a:round/>
            <a:headEnd/>
            <a:tailEnd/>
          </a:ln>
        </p:spPr>
        <p:txBody>
          <a:bodyPr/>
          <a:lstStyle/>
          <a:p>
            <a:endParaRPr lang="en-US"/>
          </a:p>
        </p:txBody>
      </p:sp>
      <p:sp>
        <p:nvSpPr>
          <p:cNvPr id="5129" name="Line 9"/>
          <p:cNvSpPr>
            <a:spLocks noChangeShapeType="1"/>
          </p:cNvSpPr>
          <p:nvPr/>
        </p:nvSpPr>
        <p:spPr bwMode="auto">
          <a:xfrm flipH="1">
            <a:off x="5218114" y="6238875"/>
            <a:ext cx="20637" cy="1588"/>
          </a:xfrm>
          <a:prstGeom prst="line">
            <a:avLst/>
          </a:prstGeom>
          <a:noFill/>
          <a:ln w="0">
            <a:noFill/>
            <a:round/>
            <a:headEnd/>
            <a:tailEnd/>
          </a:ln>
        </p:spPr>
        <p:txBody>
          <a:bodyPr/>
          <a:lstStyle/>
          <a:p>
            <a:endParaRPr lang="en-US"/>
          </a:p>
        </p:txBody>
      </p:sp>
      <p:sp>
        <p:nvSpPr>
          <p:cNvPr id="5130" name="Line 10"/>
          <p:cNvSpPr>
            <a:spLocks noChangeShapeType="1"/>
          </p:cNvSpPr>
          <p:nvPr/>
        </p:nvSpPr>
        <p:spPr bwMode="auto">
          <a:xfrm flipH="1">
            <a:off x="5218114" y="6224589"/>
            <a:ext cx="20637" cy="1587"/>
          </a:xfrm>
          <a:prstGeom prst="line">
            <a:avLst/>
          </a:prstGeom>
          <a:noFill/>
          <a:ln w="0">
            <a:noFill/>
            <a:round/>
            <a:headEnd/>
            <a:tailEnd/>
          </a:ln>
        </p:spPr>
        <p:txBody>
          <a:bodyPr/>
          <a:lstStyle/>
          <a:p>
            <a:endParaRPr lang="en-US"/>
          </a:p>
        </p:txBody>
      </p:sp>
      <p:sp>
        <p:nvSpPr>
          <p:cNvPr id="5131" name="Line 11"/>
          <p:cNvSpPr>
            <a:spLocks noChangeShapeType="1"/>
          </p:cNvSpPr>
          <p:nvPr/>
        </p:nvSpPr>
        <p:spPr bwMode="auto">
          <a:xfrm flipH="1">
            <a:off x="5218114" y="6175375"/>
            <a:ext cx="20637" cy="1588"/>
          </a:xfrm>
          <a:prstGeom prst="line">
            <a:avLst/>
          </a:prstGeom>
          <a:noFill/>
          <a:ln w="0">
            <a:noFill/>
            <a:round/>
            <a:headEnd/>
            <a:tailEnd/>
          </a:ln>
        </p:spPr>
        <p:txBody>
          <a:bodyPr/>
          <a:lstStyle/>
          <a:p>
            <a:endParaRPr lang="en-US"/>
          </a:p>
        </p:txBody>
      </p:sp>
      <p:sp>
        <p:nvSpPr>
          <p:cNvPr id="5132" name="Line 12"/>
          <p:cNvSpPr>
            <a:spLocks noChangeShapeType="1"/>
          </p:cNvSpPr>
          <p:nvPr/>
        </p:nvSpPr>
        <p:spPr bwMode="auto">
          <a:xfrm flipH="1">
            <a:off x="5218114" y="6161089"/>
            <a:ext cx="20637" cy="1587"/>
          </a:xfrm>
          <a:prstGeom prst="line">
            <a:avLst/>
          </a:prstGeom>
          <a:noFill/>
          <a:ln w="0">
            <a:noFill/>
            <a:round/>
            <a:headEnd/>
            <a:tailEnd/>
          </a:ln>
        </p:spPr>
        <p:txBody>
          <a:bodyPr/>
          <a:lstStyle/>
          <a:p>
            <a:endParaRPr lang="en-US"/>
          </a:p>
        </p:txBody>
      </p:sp>
      <p:sp>
        <p:nvSpPr>
          <p:cNvPr id="5133" name="Line 13"/>
          <p:cNvSpPr>
            <a:spLocks noChangeShapeType="1"/>
          </p:cNvSpPr>
          <p:nvPr/>
        </p:nvSpPr>
        <p:spPr bwMode="auto">
          <a:xfrm flipH="1">
            <a:off x="5218114" y="6143625"/>
            <a:ext cx="20637" cy="1588"/>
          </a:xfrm>
          <a:prstGeom prst="line">
            <a:avLst/>
          </a:prstGeom>
          <a:noFill/>
          <a:ln w="0">
            <a:noFill/>
            <a:round/>
            <a:headEnd/>
            <a:tailEnd/>
          </a:ln>
        </p:spPr>
        <p:txBody>
          <a:bodyPr/>
          <a:lstStyle/>
          <a:p>
            <a:endParaRPr lang="en-US"/>
          </a:p>
        </p:txBody>
      </p:sp>
      <p:sp>
        <p:nvSpPr>
          <p:cNvPr id="5134" name="Line 14"/>
          <p:cNvSpPr>
            <a:spLocks noChangeShapeType="1"/>
          </p:cNvSpPr>
          <p:nvPr/>
        </p:nvSpPr>
        <p:spPr bwMode="auto">
          <a:xfrm flipH="1">
            <a:off x="5218114" y="6127750"/>
            <a:ext cx="20637" cy="1588"/>
          </a:xfrm>
          <a:prstGeom prst="line">
            <a:avLst/>
          </a:prstGeom>
          <a:noFill/>
          <a:ln w="0">
            <a:noFill/>
            <a:round/>
            <a:headEnd/>
            <a:tailEnd/>
          </a:ln>
        </p:spPr>
        <p:txBody>
          <a:bodyPr/>
          <a:lstStyle/>
          <a:p>
            <a:endParaRPr lang="en-US"/>
          </a:p>
        </p:txBody>
      </p:sp>
      <p:sp>
        <p:nvSpPr>
          <p:cNvPr id="5135" name="Line 15"/>
          <p:cNvSpPr>
            <a:spLocks noChangeShapeType="1"/>
          </p:cNvSpPr>
          <p:nvPr/>
        </p:nvSpPr>
        <p:spPr bwMode="auto">
          <a:xfrm flipH="1">
            <a:off x="5218114" y="6096000"/>
            <a:ext cx="20637" cy="1588"/>
          </a:xfrm>
          <a:prstGeom prst="line">
            <a:avLst/>
          </a:prstGeom>
          <a:noFill/>
          <a:ln w="0">
            <a:noFill/>
            <a:round/>
            <a:headEnd/>
            <a:tailEnd/>
          </a:ln>
        </p:spPr>
        <p:txBody>
          <a:bodyPr/>
          <a:lstStyle/>
          <a:p>
            <a:endParaRPr lang="en-US"/>
          </a:p>
        </p:txBody>
      </p:sp>
      <p:sp>
        <p:nvSpPr>
          <p:cNvPr id="5136" name="Line 16"/>
          <p:cNvSpPr>
            <a:spLocks noChangeShapeType="1"/>
          </p:cNvSpPr>
          <p:nvPr/>
        </p:nvSpPr>
        <p:spPr bwMode="auto">
          <a:xfrm flipH="1">
            <a:off x="5218114" y="6046789"/>
            <a:ext cx="20637" cy="1587"/>
          </a:xfrm>
          <a:prstGeom prst="line">
            <a:avLst/>
          </a:prstGeom>
          <a:noFill/>
          <a:ln w="0">
            <a:noFill/>
            <a:round/>
            <a:headEnd/>
            <a:tailEnd/>
          </a:ln>
        </p:spPr>
        <p:txBody>
          <a:bodyPr/>
          <a:lstStyle/>
          <a:p>
            <a:endParaRPr lang="en-US"/>
          </a:p>
        </p:txBody>
      </p:sp>
      <p:sp>
        <p:nvSpPr>
          <p:cNvPr id="5137" name="Line 17"/>
          <p:cNvSpPr>
            <a:spLocks noChangeShapeType="1"/>
          </p:cNvSpPr>
          <p:nvPr/>
        </p:nvSpPr>
        <p:spPr bwMode="auto">
          <a:xfrm flipH="1">
            <a:off x="5218114" y="6015039"/>
            <a:ext cx="20637" cy="1587"/>
          </a:xfrm>
          <a:prstGeom prst="line">
            <a:avLst/>
          </a:prstGeom>
          <a:noFill/>
          <a:ln w="0">
            <a:noFill/>
            <a:round/>
            <a:headEnd/>
            <a:tailEnd/>
          </a:ln>
        </p:spPr>
        <p:txBody>
          <a:bodyPr/>
          <a:lstStyle/>
          <a:p>
            <a:endParaRPr lang="en-US"/>
          </a:p>
        </p:txBody>
      </p:sp>
      <p:sp>
        <p:nvSpPr>
          <p:cNvPr id="5179" name="Line 59"/>
          <p:cNvSpPr>
            <a:spLocks noChangeShapeType="1"/>
          </p:cNvSpPr>
          <p:nvPr/>
        </p:nvSpPr>
        <p:spPr bwMode="auto">
          <a:xfrm flipH="1">
            <a:off x="5208588" y="6270625"/>
            <a:ext cx="30162" cy="1588"/>
          </a:xfrm>
          <a:prstGeom prst="line">
            <a:avLst/>
          </a:prstGeom>
          <a:noFill/>
          <a:ln w="0">
            <a:noFill/>
            <a:round/>
            <a:headEnd/>
            <a:tailEnd/>
          </a:ln>
        </p:spPr>
        <p:txBody>
          <a:bodyPr/>
          <a:lstStyle/>
          <a:p>
            <a:endParaRPr lang="en-US"/>
          </a:p>
        </p:txBody>
      </p:sp>
      <p:sp>
        <p:nvSpPr>
          <p:cNvPr id="5180" name="Line 60"/>
          <p:cNvSpPr>
            <a:spLocks noChangeShapeType="1"/>
          </p:cNvSpPr>
          <p:nvPr/>
        </p:nvSpPr>
        <p:spPr bwMode="auto">
          <a:xfrm flipH="1">
            <a:off x="5208588" y="6110289"/>
            <a:ext cx="30162" cy="1587"/>
          </a:xfrm>
          <a:prstGeom prst="line">
            <a:avLst/>
          </a:prstGeom>
          <a:noFill/>
          <a:ln w="0">
            <a:noFill/>
            <a:round/>
            <a:headEnd/>
            <a:tailEnd/>
          </a:ln>
        </p:spPr>
        <p:txBody>
          <a:bodyPr/>
          <a:lstStyle/>
          <a:p>
            <a:endParaRPr lang="en-US"/>
          </a:p>
        </p:txBody>
      </p:sp>
      <p:sp>
        <p:nvSpPr>
          <p:cNvPr id="5181" name="Line 61"/>
          <p:cNvSpPr>
            <a:spLocks noChangeShapeType="1"/>
          </p:cNvSpPr>
          <p:nvPr/>
        </p:nvSpPr>
        <p:spPr bwMode="auto">
          <a:xfrm flipH="1">
            <a:off x="5208588" y="6032500"/>
            <a:ext cx="30162" cy="1588"/>
          </a:xfrm>
          <a:prstGeom prst="line">
            <a:avLst/>
          </a:prstGeom>
          <a:noFill/>
          <a:ln w="0">
            <a:noFill/>
            <a:round/>
            <a:headEnd/>
            <a:tailEnd/>
          </a:ln>
        </p:spPr>
        <p:txBody>
          <a:bodyPr/>
          <a:lstStyle/>
          <a:p>
            <a:endParaRPr lang="en-US"/>
          </a:p>
        </p:txBody>
      </p:sp>
      <p:grpSp>
        <p:nvGrpSpPr>
          <p:cNvPr id="2" name="Group 539"/>
          <p:cNvGrpSpPr>
            <a:grpSpLocks/>
          </p:cNvGrpSpPr>
          <p:nvPr/>
        </p:nvGrpSpPr>
        <p:grpSpPr bwMode="auto">
          <a:xfrm>
            <a:off x="1828800" y="685801"/>
            <a:ext cx="3709988" cy="1981199"/>
            <a:chOff x="432" y="517"/>
            <a:chExt cx="2337" cy="1248"/>
          </a:xfrm>
        </p:grpSpPr>
        <p:sp>
          <p:nvSpPr>
            <p:cNvPr id="5138" name="Line 18"/>
            <p:cNvSpPr>
              <a:spLocks noChangeShapeType="1"/>
            </p:cNvSpPr>
            <p:nvPr/>
          </p:nvSpPr>
          <p:spPr bwMode="auto">
            <a:xfrm flipH="1">
              <a:off x="2327" y="1764"/>
              <a:ext cx="13" cy="1"/>
            </a:xfrm>
            <a:prstGeom prst="line">
              <a:avLst/>
            </a:prstGeom>
            <a:noFill/>
            <a:ln w="0">
              <a:solidFill>
                <a:schemeClr val="accent1"/>
              </a:solidFill>
              <a:round/>
              <a:headEnd/>
              <a:tailEnd/>
            </a:ln>
          </p:spPr>
          <p:txBody>
            <a:bodyPr/>
            <a:lstStyle/>
            <a:p>
              <a:endParaRPr lang="en-US"/>
            </a:p>
          </p:txBody>
        </p:sp>
        <p:sp>
          <p:nvSpPr>
            <p:cNvPr id="5139" name="Line 19"/>
            <p:cNvSpPr>
              <a:spLocks noChangeShapeType="1"/>
            </p:cNvSpPr>
            <p:nvPr/>
          </p:nvSpPr>
          <p:spPr bwMode="auto">
            <a:xfrm flipH="1">
              <a:off x="2327" y="1743"/>
              <a:ext cx="13" cy="1"/>
            </a:xfrm>
            <a:prstGeom prst="line">
              <a:avLst/>
            </a:prstGeom>
            <a:noFill/>
            <a:ln w="0">
              <a:solidFill>
                <a:schemeClr val="accent1"/>
              </a:solidFill>
              <a:round/>
              <a:headEnd/>
              <a:tailEnd/>
            </a:ln>
          </p:spPr>
          <p:txBody>
            <a:bodyPr/>
            <a:lstStyle/>
            <a:p>
              <a:endParaRPr lang="en-US"/>
            </a:p>
          </p:txBody>
        </p:sp>
        <p:sp>
          <p:nvSpPr>
            <p:cNvPr id="5140" name="Line 20"/>
            <p:cNvSpPr>
              <a:spLocks noChangeShapeType="1"/>
            </p:cNvSpPr>
            <p:nvPr/>
          </p:nvSpPr>
          <p:spPr bwMode="auto">
            <a:xfrm flipH="1">
              <a:off x="2327" y="1712"/>
              <a:ext cx="13" cy="1"/>
            </a:xfrm>
            <a:prstGeom prst="line">
              <a:avLst/>
            </a:prstGeom>
            <a:noFill/>
            <a:ln w="0">
              <a:solidFill>
                <a:schemeClr val="accent1"/>
              </a:solidFill>
              <a:round/>
              <a:headEnd/>
              <a:tailEnd/>
            </a:ln>
          </p:spPr>
          <p:txBody>
            <a:bodyPr/>
            <a:lstStyle/>
            <a:p>
              <a:endParaRPr lang="en-US"/>
            </a:p>
          </p:txBody>
        </p:sp>
        <p:sp>
          <p:nvSpPr>
            <p:cNvPr id="5141" name="Line 21"/>
            <p:cNvSpPr>
              <a:spLocks noChangeShapeType="1"/>
            </p:cNvSpPr>
            <p:nvPr/>
          </p:nvSpPr>
          <p:spPr bwMode="auto">
            <a:xfrm flipH="1">
              <a:off x="2327" y="1703"/>
              <a:ext cx="13" cy="1"/>
            </a:xfrm>
            <a:prstGeom prst="line">
              <a:avLst/>
            </a:prstGeom>
            <a:noFill/>
            <a:ln w="0">
              <a:solidFill>
                <a:schemeClr val="accent1"/>
              </a:solidFill>
              <a:round/>
              <a:headEnd/>
              <a:tailEnd/>
            </a:ln>
          </p:spPr>
          <p:txBody>
            <a:bodyPr/>
            <a:lstStyle/>
            <a:p>
              <a:endParaRPr lang="en-US"/>
            </a:p>
          </p:txBody>
        </p:sp>
        <p:sp>
          <p:nvSpPr>
            <p:cNvPr id="5142" name="Line 22"/>
            <p:cNvSpPr>
              <a:spLocks noChangeShapeType="1"/>
            </p:cNvSpPr>
            <p:nvPr/>
          </p:nvSpPr>
          <p:spPr bwMode="auto">
            <a:xfrm flipH="1">
              <a:off x="2327" y="1692"/>
              <a:ext cx="13" cy="1"/>
            </a:xfrm>
            <a:prstGeom prst="line">
              <a:avLst/>
            </a:prstGeom>
            <a:noFill/>
            <a:ln w="0">
              <a:solidFill>
                <a:schemeClr val="accent1"/>
              </a:solidFill>
              <a:round/>
              <a:headEnd/>
              <a:tailEnd/>
            </a:ln>
          </p:spPr>
          <p:txBody>
            <a:bodyPr/>
            <a:lstStyle/>
            <a:p>
              <a:endParaRPr lang="en-US"/>
            </a:p>
          </p:txBody>
        </p:sp>
        <p:sp>
          <p:nvSpPr>
            <p:cNvPr id="5143" name="Line 23"/>
            <p:cNvSpPr>
              <a:spLocks noChangeShapeType="1"/>
            </p:cNvSpPr>
            <p:nvPr/>
          </p:nvSpPr>
          <p:spPr bwMode="auto">
            <a:xfrm flipH="1">
              <a:off x="2327" y="1661"/>
              <a:ext cx="13" cy="1"/>
            </a:xfrm>
            <a:prstGeom prst="line">
              <a:avLst/>
            </a:prstGeom>
            <a:noFill/>
            <a:ln w="0">
              <a:solidFill>
                <a:schemeClr val="accent1"/>
              </a:solidFill>
              <a:round/>
              <a:headEnd/>
              <a:tailEnd/>
            </a:ln>
          </p:spPr>
          <p:txBody>
            <a:bodyPr/>
            <a:lstStyle/>
            <a:p>
              <a:endParaRPr lang="en-US"/>
            </a:p>
          </p:txBody>
        </p:sp>
        <p:sp>
          <p:nvSpPr>
            <p:cNvPr id="5144" name="Line 24"/>
            <p:cNvSpPr>
              <a:spLocks noChangeShapeType="1"/>
            </p:cNvSpPr>
            <p:nvPr/>
          </p:nvSpPr>
          <p:spPr bwMode="auto">
            <a:xfrm flipH="1">
              <a:off x="2327" y="1652"/>
              <a:ext cx="13" cy="1"/>
            </a:xfrm>
            <a:prstGeom prst="line">
              <a:avLst/>
            </a:prstGeom>
            <a:noFill/>
            <a:ln w="0">
              <a:solidFill>
                <a:schemeClr val="accent1"/>
              </a:solidFill>
              <a:round/>
              <a:headEnd/>
              <a:tailEnd/>
            </a:ln>
          </p:spPr>
          <p:txBody>
            <a:bodyPr/>
            <a:lstStyle/>
            <a:p>
              <a:endParaRPr lang="en-US"/>
            </a:p>
          </p:txBody>
        </p:sp>
        <p:sp>
          <p:nvSpPr>
            <p:cNvPr id="5145" name="Line 25"/>
            <p:cNvSpPr>
              <a:spLocks noChangeShapeType="1"/>
            </p:cNvSpPr>
            <p:nvPr/>
          </p:nvSpPr>
          <p:spPr bwMode="auto">
            <a:xfrm flipH="1">
              <a:off x="2327" y="1641"/>
              <a:ext cx="13" cy="1"/>
            </a:xfrm>
            <a:prstGeom prst="line">
              <a:avLst/>
            </a:prstGeom>
            <a:noFill/>
            <a:ln w="0">
              <a:solidFill>
                <a:schemeClr val="accent1"/>
              </a:solidFill>
              <a:round/>
              <a:headEnd/>
              <a:tailEnd/>
            </a:ln>
          </p:spPr>
          <p:txBody>
            <a:bodyPr/>
            <a:lstStyle/>
            <a:p>
              <a:endParaRPr lang="en-US"/>
            </a:p>
          </p:txBody>
        </p:sp>
        <p:sp>
          <p:nvSpPr>
            <p:cNvPr id="5146" name="Line 26"/>
            <p:cNvSpPr>
              <a:spLocks noChangeShapeType="1"/>
            </p:cNvSpPr>
            <p:nvPr/>
          </p:nvSpPr>
          <p:spPr bwMode="auto">
            <a:xfrm flipH="1">
              <a:off x="2327" y="1620"/>
              <a:ext cx="13" cy="1"/>
            </a:xfrm>
            <a:prstGeom prst="line">
              <a:avLst/>
            </a:prstGeom>
            <a:noFill/>
            <a:ln w="0">
              <a:solidFill>
                <a:schemeClr val="accent1"/>
              </a:solidFill>
              <a:round/>
              <a:headEnd/>
              <a:tailEnd/>
            </a:ln>
          </p:spPr>
          <p:txBody>
            <a:bodyPr/>
            <a:lstStyle/>
            <a:p>
              <a:endParaRPr lang="en-US"/>
            </a:p>
          </p:txBody>
        </p:sp>
        <p:sp>
          <p:nvSpPr>
            <p:cNvPr id="5147" name="Line 27"/>
            <p:cNvSpPr>
              <a:spLocks noChangeShapeType="1"/>
            </p:cNvSpPr>
            <p:nvPr/>
          </p:nvSpPr>
          <p:spPr bwMode="auto">
            <a:xfrm flipH="1">
              <a:off x="2327" y="1611"/>
              <a:ext cx="13" cy="1"/>
            </a:xfrm>
            <a:prstGeom prst="line">
              <a:avLst/>
            </a:prstGeom>
            <a:noFill/>
            <a:ln w="0">
              <a:solidFill>
                <a:schemeClr val="accent1"/>
              </a:solidFill>
              <a:round/>
              <a:headEnd/>
              <a:tailEnd/>
            </a:ln>
          </p:spPr>
          <p:txBody>
            <a:bodyPr/>
            <a:lstStyle/>
            <a:p>
              <a:endParaRPr lang="en-US"/>
            </a:p>
          </p:txBody>
        </p:sp>
        <p:sp>
          <p:nvSpPr>
            <p:cNvPr id="5148" name="Line 28"/>
            <p:cNvSpPr>
              <a:spLocks noChangeShapeType="1"/>
            </p:cNvSpPr>
            <p:nvPr/>
          </p:nvSpPr>
          <p:spPr bwMode="auto">
            <a:xfrm flipH="1">
              <a:off x="2327" y="1571"/>
              <a:ext cx="13" cy="1"/>
            </a:xfrm>
            <a:prstGeom prst="line">
              <a:avLst/>
            </a:prstGeom>
            <a:noFill/>
            <a:ln w="0">
              <a:solidFill>
                <a:schemeClr val="accent1"/>
              </a:solidFill>
              <a:round/>
              <a:headEnd/>
              <a:tailEnd/>
            </a:ln>
          </p:spPr>
          <p:txBody>
            <a:bodyPr/>
            <a:lstStyle/>
            <a:p>
              <a:endParaRPr lang="en-US"/>
            </a:p>
          </p:txBody>
        </p:sp>
        <p:sp>
          <p:nvSpPr>
            <p:cNvPr id="5149" name="Line 29"/>
            <p:cNvSpPr>
              <a:spLocks noChangeShapeType="1"/>
            </p:cNvSpPr>
            <p:nvPr/>
          </p:nvSpPr>
          <p:spPr bwMode="auto">
            <a:xfrm flipH="1">
              <a:off x="2327" y="1560"/>
              <a:ext cx="13" cy="1"/>
            </a:xfrm>
            <a:prstGeom prst="line">
              <a:avLst/>
            </a:prstGeom>
            <a:noFill/>
            <a:ln w="0">
              <a:solidFill>
                <a:schemeClr val="accent1"/>
              </a:solidFill>
              <a:round/>
              <a:headEnd/>
              <a:tailEnd/>
            </a:ln>
          </p:spPr>
          <p:txBody>
            <a:bodyPr/>
            <a:lstStyle/>
            <a:p>
              <a:endParaRPr lang="en-US"/>
            </a:p>
          </p:txBody>
        </p:sp>
        <p:sp>
          <p:nvSpPr>
            <p:cNvPr id="5150" name="Line 30"/>
            <p:cNvSpPr>
              <a:spLocks noChangeShapeType="1"/>
            </p:cNvSpPr>
            <p:nvPr/>
          </p:nvSpPr>
          <p:spPr bwMode="auto">
            <a:xfrm flipH="1">
              <a:off x="2327" y="1551"/>
              <a:ext cx="13" cy="1"/>
            </a:xfrm>
            <a:prstGeom prst="line">
              <a:avLst/>
            </a:prstGeom>
            <a:noFill/>
            <a:ln w="0">
              <a:solidFill>
                <a:schemeClr val="accent1"/>
              </a:solidFill>
              <a:round/>
              <a:headEnd/>
              <a:tailEnd/>
            </a:ln>
          </p:spPr>
          <p:txBody>
            <a:bodyPr/>
            <a:lstStyle/>
            <a:p>
              <a:endParaRPr lang="en-US"/>
            </a:p>
          </p:txBody>
        </p:sp>
        <p:sp>
          <p:nvSpPr>
            <p:cNvPr id="5151" name="Line 31"/>
            <p:cNvSpPr>
              <a:spLocks noChangeShapeType="1"/>
            </p:cNvSpPr>
            <p:nvPr/>
          </p:nvSpPr>
          <p:spPr bwMode="auto">
            <a:xfrm flipH="1">
              <a:off x="2327" y="1499"/>
              <a:ext cx="13" cy="1"/>
            </a:xfrm>
            <a:prstGeom prst="line">
              <a:avLst/>
            </a:prstGeom>
            <a:noFill/>
            <a:ln w="0">
              <a:solidFill>
                <a:schemeClr val="accent1"/>
              </a:solidFill>
              <a:round/>
              <a:headEnd/>
              <a:tailEnd/>
            </a:ln>
          </p:spPr>
          <p:txBody>
            <a:bodyPr/>
            <a:lstStyle/>
            <a:p>
              <a:endParaRPr lang="en-US"/>
            </a:p>
          </p:txBody>
        </p:sp>
        <p:sp>
          <p:nvSpPr>
            <p:cNvPr id="5152" name="Line 32"/>
            <p:cNvSpPr>
              <a:spLocks noChangeShapeType="1"/>
            </p:cNvSpPr>
            <p:nvPr/>
          </p:nvSpPr>
          <p:spPr bwMode="auto">
            <a:xfrm flipH="1">
              <a:off x="2327" y="1490"/>
              <a:ext cx="13" cy="1"/>
            </a:xfrm>
            <a:prstGeom prst="line">
              <a:avLst/>
            </a:prstGeom>
            <a:noFill/>
            <a:ln w="0">
              <a:solidFill>
                <a:schemeClr val="accent1"/>
              </a:solidFill>
              <a:round/>
              <a:headEnd/>
              <a:tailEnd/>
            </a:ln>
          </p:spPr>
          <p:txBody>
            <a:bodyPr/>
            <a:lstStyle/>
            <a:p>
              <a:endParaRPr lang="en-US"/>
            </a:p>
          </p:txBody>
        </p:sp>
        <p:sp>
          <p:nvSpPr>
            <p:cNvPr id="5153" name="Line 33"/>
            <p:cNvSpPr>
              <a:spLocks noChangeShapeType="1"/>
            </p:cNvSpPr>
            <p:nvPr/>
          </p:nvSpPr>
          <p:spPr bwMode="auto">
            <a:xfrm flipH="1">
              <a:off x="2327" y="1470"/>
              <a:ext cx="13" cy="1"/>
            </a:xfrm>
            <a:prstGeom prst="line">
              <a:avLst/>
            </a:prstGeom>
            <a:noFill/>
            <a:ln w="0">
              <a:solidFill>
                <a:schemeClr val="accent1"/>
              </a:solidFill>
              <a:round/>
              <a:headEnd/>
              <a:tailEnd/>
            </a:ln>
          </p:spPr>
          <p:txBody>
            <a:bodyPr/>
            <a:lstStyle/>
            <a:p>
              <a:endParaRPr lang="en-US"/>
            </a:p>
          </p:txBody>
        </p:sp>
        <p:sp>
          <p:nvSpPr>
            <p:cNvPr id="5154" name="Line 34"/>
            <p:cNvSpPr>
              <a:spLocks noChangeShapeType="1"/>
            </p:cNvSpPr>
            <p:nvPr/>
          </p:nvSpPr>
          <p:spPr bwMode="auto">
            <a:xfrm flipH="1">
              <a:off x="2327" y="1439"/>
              <a:ext cx="13" cy="1"/>
            </a:xfrm>
            <a:prstGeom prst="line">
              <a:avLst/>
            </a:prstGeom>
            <a:noFill/>
            <a:ln w="0">
              <a:solidFill>
                <a:schemeClr val="accent1"/>
              </a:solidFill>
              <a:round/>
              <a:headEnd/>
              <a:tailEnd/>
            </a:ln>
          </p:spPr>
          <p:txBody>
            <a:bodyPr/>
            <a:lstStyle/>
            <a:p>
              <a:endParaRPr lang="en-US"/>
            </a:p>
          </p:txBody>
        </p:sp>
        <p:sp>
          <p:nvSpPr>
            <p:cNvPr id="5155" name="Line 35"/>
            <p:cNvSpPr>
              <a:spLocks noChangeShapeType="1"/>
            </p:cNvSpPr>
            <p:nvPr/>
          </p:nvSpPr>
          <p:spPr bwMode="auto">
            <a:xfrm flipH="1">
              <a:off x="2327" y="1418"/>
              <a:ext cx="13" cy="1"/>
            </a:xfrm>
            <a:prstGeom prst="line">
              <a:avLst/>
            </a:prstGeom>
            <a:noFill/>
            <a:ln w="0">
              <a:solidFill>
                <a:schemeClr val="accent1"/>
              </a:solidFill>
              <a:round/>
              <a:headEnd/>
              <a:tailEnd/>
            </a:ln>
          </p:spPr>
          <p:txBody>
            <a:bodyPr/>
            <a:lstStyle/>
            <a:p>
              <a:endParaRPr lang="en-US"/>
            </a:p>
          </p:txBody>
        </p:sp>
        <p:sp>
          <p:nvSpPr>
            <p:cNvPr id="5156" name="Line 36"/>
            <p:cNvSpPr>
              <a:spLocks noChangeShapeType="1"/>
            </p:cNvSpPr>
            <p:nvPr/>
          </p:nvSpPr>
          <p:spPr bwMode="auto">
            <a:xfrm flipH="1">
              <a:off x="2327" y="1407"/>
              <a:ext cx="13" cy="1"/>
            </a:xfrm>
            <a:prstGeom prst="line">
              <a:avLst/>
            </a:prstGeom>
            <a:noFill/>
            <a:ln w="0">
              <a:solidFill>
                <a:schemeClr val="accent1"/>
              </a:solidFill>
              <a:round/>
              <a:headEnd/>
              <a:tailEnd/>
            </a:ln>
          </p:spPr>
          <p:txBody>
            <a:bodyPr/>
            <a:lstStyle/>
            <a:p>
              <a:endParaRPr lang="en-US"/>
            </a:p>
          </p:txBody>
        </p:sp>
        <p:sp>
          <p:nvSpPr>
            <p:cNvPr id="5157" name="Line 37"/>
            <p:cNvSpPr>
              <a:spLocks noChangeShapeType="1"/>
            </p:cNvSpPr>
            <p:nvPr/>
          </p:nvSpPr>
          <p:spPr bwMode="auto">
            <a:xfrm flipH="1">
              <a:off x="2327" y="1398"/>
              <a:ext cx="13" cy="1"/>
            </a:xfrm>
            <a:prstGeom prst="line">
              <a:avLst/>
            </a:prstGeom>
            <a:noFill/>
            <a:ln w="0">
              <a:solidFill>
                <a:schemeClr val="accent1"/>
              </a:solidFill>
              <a:round/>
              <a:headEnd/>
              <a:tailEnd/>
            </a:ln>
          </p:spPr>
          <p:txBody>
            <a:bodyPr/>
            <a:lstStyle/>
            <a:p>
              <a:endParaRPr lang="en-US"/>
            </a:p>
          </p:txBody>
        </p:sp>
        <p:sp>
          <p:nvSpPr>
            <p:cNvPr id="5158" name="Line 38"/>
            <p:cNvSpPr>
              <a:spLocks noChangeShapeType="1"/>
            </p:cNvSpPr>
            <p:nvPr/>
          </p:nvSpPr>
          <p:spPr bwMode="auto">
            <a:xfrm flipH="1">
              <a:off x="2327" y="1367"/>
              <a:ext cx="13" cy="1"/>
            </a:xfrm>
            <a:prstGeom prst="line">
              <a:avLst/>
            </a:prstGeom>
            <a:noFill/>
            <a:ln w="0">
              <a:solidFill>
                <a:schemeClr val="accent1"/>
              </a:solidFill>
              <a:round/>
              <a:headEnd/>
              <a:tailEnd/>
            </a:ln>
          </p:spPr>
          <p:txBody>
            <a:bodyPr/>
            <a:lstStyle/>
            <a:p>
              <a:endParaRPr lang="en-US"/>
            </a:p>
          </p:txBody>
        </p:sp>
        <p:sp>
          <p:nvSpPr>
            <p:cNvPr id="5159" name="Line 39"/>
            <p:cNvSpPr>
              <a:spLocks noChangeShapeType="1"/>
            </p:cNvSpPr>
            <p:nvPr/>
          </p:nvSpPr>
          <p:spPr bwMode="auto">
            <a:xfrm flipH="1">
              <a:off x="2327" y="1358"/>
              <a:ext cx="13" cy="1"/>
            </a:xfrm>
            <a:prstGeom prst="line">
              <a:avLst/>
            </a:prstGeom>
            <a:noFill/>
            <a:ln w="0">
              <a:solidFill>
                <a:schemeClr val="accent1"/>
              </a:solidFill>
              <a:round/>
              <a:headEnd/>
              <a:tailEnd/>
            </a:ln>
          </p:spPr>
          <p:txBody>
            <a:bodyPr/>
            <a:lstStyle/>
            <a:p>
              <a:endParaRPr lang="en-US"/>
            </a:p>
          </p:txBody>
        </p:sp>
        <p:sp>
          <p:nvSpPr>
            <p:cNvPr id="5160" name="Line 40"/>
            <p:cNvSpPr>
              <a:spLocks noChangeShapeType="1"/>
            </p:cNvSpPr>
            <p:nvPr/>
          </p:nvSpPr>
          <p:spPr bwMode="auto">
            <a:xfrm flipH="1">
              <a:off x="2327" y="1347"/>
              <a:ext cx="13" cy="1"/>
            </a:xfrm>
            <a:prstGeom prst="line">
              <a:avLst/>
            </a:prstGeom>
            <a:noFill/>
            <a:ln w="0">
              <a:solidFill>
                <a:schemeClr val="accent1"/>
              </a:solidFill>
              <a:round/>
              <a:headEnd/>
              <a:tailEnd/>
            </a:ln>
          </p:spPr>
          <p:txBody>
            <a:bodyPr/>
            <a:lstStyle/>
            <a:p>
              <a:endParaRPr lang="en-US"/>
            </a:p>
          </p:txBody>
        </p:sp>
        <p:sp>
          <p:nvSpPr>
            <p:cNvPr id="5161" name="Line 41"/>
            <p:cNvSpPr>
              <a:spLocks noChangeShapeType="1"/>
            </p:cNvSpPr>
            <p:nvPr/>
          </p:nvSpPr>
          <p:spPr bwMode="auto">
            <a:xfrm flipH="1">
              <a:off x="2327" y="1338"/>
              <a:ext cx="13" cy="1"/>
            </a:xfrm>
            <a:prstGeom prst="line">
              <a:avLst/>
            </a:prstGeom>
            <a:noFill/>
            <a:ln w="0">
              <a:solidFill>
                <a:schemeClr val="accent1"/>
              </a:solidFill>
              <a:round/>
              <a:headEnd/>
              <a:tailEnd/>
            </a:ln>
          </p:spPr>
          <p:txBody>
            <a:bodyPr/>
            <a:lstStyle/>
            <a:p>
              <a:endParaRPr lang="en-US"/>
            </a:p>
          </p:txBody>
        </p:sp>
        <p:sp>
          <p:nvSpPr>
            <p:cNvPr id="5162" name="Line 42"/>
            <p:cNvSpPr>
              <a:spLocks noChangeShapeType="1"/>
            </p:cNvSpPr>
            <p:nvPr/>
          </p:nvSpPr>
          <p:spPr bwMode="auto">
            <a:xfrm flipH="1">
              <a:off x="2327" y="1317"/>
              <a:ext cx="13" cy="1"/>
            </a:xfrm>
            <a:prstGeom prst="line">
              <a:avLst/>
            </a:prstGeom>
            <a:noFill/>
            <a:ln w="0">
              <a:solidFill>
                <a:schemeClr val="accent1"/>
              </a:solidFill>
              <a:round/>
              <a:headEnd/>
              <a:tailEnd/>
            </a:ln>
          </p:spPr>
          <p:txBody>
            <a:bodyPr/>
            <a:lstStyle/>
            <a:p>
              <a:endParaRPr lang="en-US"/>
            </a:p>
          </p:txBody>
        </p:sp>
        <p:sp>
          <p:nvSpPr>
            <p:cNvPr id="5163" name="Line 43"/>
            <p:cNvSpPr>
              <a:spLocks noChangeShapeType="1"/>
            </p:cNvSpPr>
            <p:nvPr/>
          </p:nvSpPr>
          <p:spPr bwMode="auto">
            <a:xfrm flipH="1">
              <a:off x="2327" y="1286"/>
              <a:ext cx="13" cy="1"/>
            </a:xfrm>
            <a:prstGeom prst="line">
              <a:avLst/>
            </a:prstGeom>
            <a:noFill/>
            <a:ln w="0">
              <a:solidFill>
                <a:schemeClr val="accent1"/>
              </a:solidFill>
              <a:round/>
              <a:headEnd/>
              <a:tailEnd/>
            </a:ln>
          </p:spPr>
          <p:txBody>
            <a:bodyPr/>
            <a:lstStyle/>
            <a:p>
              <a:endParaRPr lang="en-US"/>
            </a:p>
          </p:txBody>
        </p:sp>
        <p:sp>
          <p:nvSpPr>
            <p:cNvPr id="5164" name="Line 44"/>
            <p:cNvSpPr>
              <a:spLocks noChangeShapeType="1"/>
            </p:cNvSpPr>
            <p:nvPr/>
          </p:nvSpPr>
          <p:spPr bwMode="auto">
            <a:xfrm flipH="1">
              <a:off x="2327" y="1266"/>
              <a:ext cx="13" cy="1"/>
            </a:xfrm>
            <a:prstGeom prst="line">
              <a:avLst/>
            </a:prstGeom>
            <a:noFill/>
            <a:ln w="0">
              <a:solidFill>
                <a:schemeClr val="accent1"/>
              </a:solidFill>
              <a:round/>
              <a:headEnd/>
              <a:tailEnd/>
            </a:ln>
          </p:spPr>
          <p:txBody>
            <a:bodyPr/>
            <a:lstStyle/>
            <a:p>
              <a:endParaRPr lang="en-US"/>
            </a:p>
          </p:txBody>
        </p:sp>
        <p:sp>
          <p:nvSpPr>
            <p:cNvPr id="5165" name="Line 45"/>
            <p:cNvSpPr>
              <a:spLocks noChangeShapeType="1"/>
            </p:cNvSpPr>
            <p:nvPr/>
          </p:nvSpPr>
          <p:spPr bwMode="auto">
            <a:xfrm flipH="1">
              <a:off x="2327" y="1257"/>
              <a:ext cx="13" cy="1"/>
            </a:xfrm>
            <a:prstGeom prst="line">
              <a:avLst/>
            </a:prstGeom>
            <a:noFill/>
            <a:ln w="0">
              <a:solidFill>
                <a:schemeClr val="accent1"/>
              </a:solidFill>
              <a:round/>
              <a:headEnd/>
              <a:tailEnd/>
            </a:ln>
          </p:spPr>
          <p:txBody>
            <a:bodyPr/>
            <a:lstStyle/>
            <a:p>
              <a:endParaRPr lang="en-US"/>
            </a:p>
          </p:txBody>
        </p:sp>
        <p:sp>
          <p:nvSpPr>
            <p:cNvPr id="5166" name="Line 46"/>
            <p:cNvSpPr>
              <a:spLocks noChangeShapeType="1"/>
            </p:cNvSpPr>
            <p:nvPr/>
          </p:nvSpPr>
          <p:spPr bwMode="auto">
            <a:xfrm flipH="1">
              <a:off x="2327" y="1205"/>
              <a:ext cx="13" cy="1"/>
            </a:xfrm>
            <a:prstGeom prst="line">
              <a:avLst/>
            </a:prstGeom>
            <a:noFill/>
            <a:ln w="0">
              <a:solidFill>
                <a:schemeClr val="accent1"/>
              </a:solidFill>
              <a:round/>
              <a:headEnd/>
              <a:tailEnd/>
            </a:ln>
          </p:spPr>
          <p:txBody>
            <a:bodyPr/>
            <a:lstStyle/>
            <a:p>
              <a:endParaRPr lang="en-US"/>
            </a:p>
          </p:txBody>
        </p:sp>
        <p:sp>
          <p:nvSpPr>
            <p:cNvPr id="5167" name="Line 47"/>
            <p:cNvSpPr>
              <a:spLocks noChangeShapeType="1"/>
            </p:cNvSpPr>
            <p:nvPr/>
          </p:nvSpPr>
          <p:spPr bwMode="auto">
            <a:xfrm flipH="1">
              <a:off x="2327" y="1196"/>
              <a:ext cx="13" cy="1"/>
            </a:xfrm>
            <a:prstGeom prst="line">
              <a:avLst/>
            </a:prstGeom>
            <a:noFill/>
            <a:ln w="0">
              <a:solidFill>
                <a:schemeClr val="accent1"/>
              </a:solidFill>
              <a:round/>
              <a:headEnd/>
              <a:tailEnd/>
            </a:ln>
          </p:spPr>
          <p:txBody>
            <a:bodyPr/>
            <a:lstStyle/>
            <a:p>
              <a:endParaRPr lang="en-US"/>
            </a:p>
          </p:txBody>
        </p:sp>
        <p:sp>
          <p:nvSpPr>
            <p:cNvPr id="5168" name="Line 48"/>
            <p:cNvSpPr>
              <a:spLocks noChangeShapeType="1"/>
            </p:cNvSpPr>
            <p:nvPr/>
          </p:nvSpPr>
          <p:spPr bwMode="auto">
            <a:xfrm flipH="1">
              <a:off x="2327" y="1185"/>
              <a:ext cx="13" cy="1"/>
            </a:xfrm>
            <a:prstGeom prst="line">
              <a:avLst/>
            </a:prstGeom>
            <a:noFill/>
            <a:ln w="0">
              <a:solidFill>
                <a:schemeClr val="accent1"/>
              </a:solidFill>
              <a:round/>
              <a:headEnd/>
              <a:tailEnd/>
            </a:ln>
          </p:spPr>
          <p:txBody>
            <a:bodyPr/>
            <a:lstStyle/>
            <a:p>
              <a:endParaRPr lang="en-US"/>
            </a:p>
          </p:txBody>
        </p:sp>
        <p:sp>
          <p:nvSpPr>
            <p:cNvPr id="5169" name="Line 49"/>
            <p:cNvSpPr>
              <a:spLocks noChangeShapeType="1"/>
            </p:cNvSpPr>
            <p:nvPr/>
          </p:nvSpPr>
          <p:spPr bwMode="auto">
            <a:xfrm flipH="1">
              <a:off x="2327" y="1154"/>
              <a:ext cx="13" cy="1"/>
            </a:xfrm>
            <a:prstGeom prst="line">
              <a:avLst/>
            </a:prstGeom>
            <a:noFill/>
            <a:ln w="0">
              <a:solidFill>
                <a:schemeClr val="accent1"/>
              </a:solidFill>
              <a:round/>
              <a:headEnd/>
              <a:tailEnd/>
            </a:ln>
          </p:spPr>
          <p:txBody>
            <a:bodyPr/>
            <a:lstStyle/>
            <a:p>
              <a:endParaRPr lang="en-US"/>
            </a:p>
          </p:txBody>
        </p:sp>
        <p:sp>
          <p:nvSpPr>
            <p:cNvPr id="5170" name="Line 50"/>
            <p:cNvSpPr>
              <a:spLocks noChangeShapeType="1"/>
            </p:cNvSpPr>
            <p:nvPr/>
          </p:nvSpPr>
          <p:spPr bwMode="auto">
            <a:xfrm flipH="1">
              <a:off x="2327" y="1145"/>
              <a:ext cx="13" cy="1"/>
            </a:xfrm>
            <a:prstGeom prst="line">
              <a:avLst/>
            </a:prstGeom>
            <a:noFill/>
            <a:ln w="0">
              <a:solidFill>
                <a:schemeClr val="accent1"/>
              </a:solidFill>
              <a:round/>
              <a:headEnd/>
              <a:tailEnd/>
            </a:ln>
          </p:spPr>
          <p:txBody>
            <a:bodyPr/>
            <a:lstStyle/>
            <a:p>
              <a:endParaRPr lang="en-US"/>
            </a:p>
          </p:txBody>
        </p:sp>
        <p:sp>
          <p:nvSpPr>
            <p:cNvPr id="5171" name="Line 51"/>
            <p:cNvSpPr>
              <a:spLocks noChangeShapeType="1"/>
            </p:cNvSpPr>
            <p:nvPr/>
          </p:nvSpPr>
          <p:spPr bwMode="auto">
            <a:xfrm flipH="1">
              <a:off x="2327" y="1134"/>
              <a:ext cx="13" cy="1"/>
            </a:xfrm>
            <a:prstGeom prst="line">
              <a:avLst/>
            </a:prstGeom>
            <a:noFill/>
            <a:ln w="0">
              <a:solidFill>
                <a:schemeClr val="accent1"/>
              </a:solidFill>
              <a:round/>
              <a:headEnd/>
              <a:tailEnd/>
            </a:ln>
          </p:spPr>
          <p:txBody>
            <a:bodyPr/>
            <a:lstStyle/>
            <a:p>
              <a:endParaRPr lang="en-US"/>
            </a:p>
          </p:txBody>
        </p:sp>
        <p:sp>
          <p:nvSpPr>
            <p:cNvPr id="5172" name="Line 52"/>
            <p:cNvSpPr>
              <a:spLocks noChangeShapeType="1"/>
            </p:cNvSpPr>
            <p:nvPr/>
          </p:nvSpPr>
          <p:spPr bwMode="auto">
            <a:xfrm flipH="1">
              <a:off x="2327" y="1113"/>
              <a:ext cx="13" cy="1"/>
            </a:xfrm>
            <a:prstGeom prst="line">
              <a:avLst/>
            </a:prstGeom>
            <a:noFill/>
            <a:ln w="0">
              <a:solidFill>
                <a:schemeClr val="accent1"/>
              </a:solidFill>
              <a:round/>
              <a:headEnd/>
              <a:tailEnd/>
            </a:ln>
          </p:spPr>
          <p:txBody>
            <a:bodyPr/>
            <a:lstStyle/>
            <a:p>
              <a:endParaRPr lang="en-US"/>
            </a:p>
          </p:txBody>
        </p:sp>
        <p:sp>
          <p:nvSpPr>
            <p:cNvPr id="5173" name="Line 53"/>
            <p:cNvSpPr>
              <a:spLocks noChangeShapeType="1"/>
            </p:cNvSpPr>
            <p:nvPr/>
          </p:nvSpPr>
          <p:spPr bwMode="auto">
            <a:xfrm flipH="1">
              <a:off x="2327" y="1104"/>
              <a:ext cx="13" cy="1"/>
            </a:xfrm>
            <a:prstGeom prst="line">
              <a:avLst/>
            </a:prstGeom>
            <a:noFill/>
            <a:ln w="0">
              <a:solidFill>
                <a:schemeClr val="accent1"/>
              </a:solidFill>
              <a:round/>
              <a:headEnd/>
              <a:tailEnd/>
            </a:ln>
          </p:spPr>
          <p:txBody>
            <a:bodyPr/>
            <a:lstStyle/>
            <a:p>
              <a:endParaRPr lang="en-US"/>
            </a:p>
          </p:txBody>
        </p:sp>
        <p:sp>
          <p:nvSpPr>
            <p:cNvPr id="5174" name="Line 54"/>
            <p:cNvSpPr>
              <a:spLocks noChangeShapeType="1"/>
            </p:cNvSpPr>
            <p:nvPr/>
          </p:nvSpPr>
          <p:spPr bwMode="auto">
            <a:xfrm flipH="1">
              <a:off x="2327" y="1064"/>
              <a:ext cx="13" cy="1"/>
            </a:xfrm>
            <a:prstGeom prst="line">
              <a:avLst/>
            </a:prstGeom>
            <a:noFill/>
            <a:ln w="0">
              <a:solidFill>
                <a:schemeClr val="accent1"/>
              </a:solidFill>
              <a:round/>
              <a:headEnd/>
              <a:tailEnd/>
            </a:ln>
          </p:spPr>
          <p:txBody>
            <a:bodyPr/>
            <a:lstStyle/>
            <a:p>
              <a:endParaRPr lang="en-US"/>
            </a:p>
          </p:txBody>
        </p:sp>
        <p:sp>
          <p:nvSpPr>
            <p:cNvPr id="5175" name="Line 55"/>
            <p:cNvSpPr>
              <a:spLocks noChangeShapeType="1"/>
            </p:cNvSpPr>
            <p:nvPr/>
          </p:nvSpPr>
          <p:spPr bwMode="auto">
            <a:xfrm flipH="1">
              <a:off x="2327" y="1053"/>
              <a:ext cx="13" cy="1"/>
            </a:xfrm>
            <a:prstGeom prst="line">
              <a:avLst/>
            </a:prstGeom>
            <a:noFill/>
            <a:ln w="0">
              <a:solidFill>
                <a:schemeClr val="accent1"/>
              </a:solidFill>
              <a:round/>
              <a:headEnd/>
              <a:tailEnd/>
            </a:ln>
          </p:spPr>
          <p:txBody>
            <a:bodyPr/>
            <a:lstStyle/>
            <a:p>
              <a:endParaRPr lang="en-US"/>
            </a:p>
          </p:txBody>
        </p:sp>
        <p:sp>
          <p:nvSpPr>
            <p:cNvPr id="5176" name="Line 56"/>
            <p:cNvSpPr>
              <a:spLocks noChangeShapeType="1"/>
            </p:cNvSpPr>
            <p:nvPr/>
          </p:nvSpPr>
          <p:spPr bwMode="auto">
            <a:xfrm flipH="1">
              <a:off x="2327" y="1044"/>
              <a:ext cx="13" cy="1"/>
            </a:xfrm>
            <a:prstGeom prst="line">
              <a:avLst/>
            </a:prstGeom>
            <a:noFill/>
            <a:ln w="0">
              <a:solidFill>
                <a:schemeClr val="accent1"/>
              </a:solidFill>
              <a:round/>
              <a:headEnd/>
              <a:tailEnd/>
            </a:ln>
          </p:spPr>
          <p:txBody>
            <a:bodyPr/>
            <a:lstStyle/>
            <a:p>
              <a:endParaRPr lang="en-US"/>
            </a:p>
          </p:txBody>
        </p:sp>
        <p:sp>
          <p:nvSpPr>
            <p:cNvPr id="5177" name="Line 57"/>
            <p:cNvSpPr>
              <a:spLocks noChangeShapeType="1"/>
            </p:cNvSpPr>
            <p:nvPr/>
          </p:nvSpPr>
          <p:spPr bwMode="auto">
            <a:xfrm flipH="1">
              <a:off x="2327" y="992"/>
              <a:ext cx="13" cy="1"/>
            </a:xfrm>
            <a:prstGeom prst="line">
              <a:avLst/>
            </a:prstGeom>
            <a:noFill/>
            <a:ln w="0">
              <a:solidFill>
                <a:schemeClr val="accent1"/>
              </a:solidFill>
              <a:round/>
              <a:headEnd/>
              <a:tailEnd/>
            </a:ln>
          </p:spPr>
          <p:txBody>
            <a:bodyPr/>
            <a:lstStyle/>
            <a:p>
              <a:endParaRPr lang="en-US"/>
            </a:p>
          </p:txBody>
        </p:sp>
        <p:sp>
          <p:nvSpPr>
            <p:cNvPr id="5178" name="Line 58"/>
            <p:cNvSpPr>
              <a:spLocks noChangeShapeType="1"/>
            </p:cNvSpPr>
            <p:nvPr/>
          </p:nvSpPr>
          <p:spPr bwMode="auto">
            <a:xfrm flipH="1">
              <a:off x="2327" y="983"/>
              <a:ext cx="13" cy="1"/>
            </a:xfrm>
            <a:prstGeom prst="line">
              <a:avLst/>
            </a:prstGeom>
            <a:noFill/>
            <a:ln w="0">
              <a:solidFill>
                <a:schemeClr val="accent1"/>
              </a:solidFill>
              <a:round/>
              <a:headEnd/>
              <a:tailEnd/>
            </a:ln>
          </p:spPr>
          <p:txBody>
            <a:bodyPr/>
            <a:lstStyle/>
            <a:p>
              <a:endParaRPr lang="en-US"/>
            </a:p>
          </p:txBody>
        </p:sp>
        <p:sp>
          <p:nvSpPr>
            <p:cNvPr id="5182" name="Line 62"/>
            <p:cNvSpPr>
              <a:spLocks noChangeShapeType="1"/>
            </p:cNvSpPr>
            <p:nvPr/>
          </p:nvSpPr>
          <p:spPr bwMode="auto">
            <a:xfrm flipH="1">
              <a:off x="2321" y="1631"/>
              <a:ext cx="19" cy="1"/>
            </a:xfrm>
            <a:prstGeom prst="line">
              <a:avLst/>
            </a:prstGeom>
            <a:noFill/>
            <a:ln w="0">
              <a:solidFill>
                <a:schemeClr val="accent1"/>
              </a:solidFill>
              <a:round/>
              <a:headEnd/>
              <a:tailEnd/>
            </a:ln>
          </p:spPr>
          <p:txBody>
            <a:bodyPr/>
            <a:lstStyle/>
            <a:p>
              <a:endParaRPr lang="en-US"/>
            </a:p>
          </p:txBody>
        </p:sp>
        <p:sp>
          <p:nvSpPr>
            <p:cNvPr id="5183" name="Line 63"/>
            <p:cNvSpPr>
              <a:spLocks noChangeShapeType="1"/>
            </p:cNvSpPr>
            <p:nvPr/>
          </p:nvSpPr>
          <p:spPr bwMode="auto">
            <a:xfrm flipH="1">
              <a:off x="2321" y="1580"/>
              <a:ext cx="19" cy="1"/>
            </a:xfrm>
            <a:prstGeom prst="line">
              <a:avLst/>
            </a:prstGeom>
            <a:noFill/>
            <a:ln w="0">
              <a:solidFill>
                <a:schemeClr val="accent1"/>
              </a:solidFill>
              <a:round/>
              <a:headEnd/>
              <a:tailEnd/>
            </a:ln>
          </p:spPr>
          <p:txBody>
            <a:bodyPr/>
            <a:lstStyle/>
            <a:p>
              <a:endParaRPr lang="en-US"/>
            </a:p>
          </p:txBody>
        </p:sp>
        <p:sp>
          <p:nvSpPr>
            <p:cNvPr id="5184" name="Line 64"/>
            <p:cNvSpPr>
              <a:spLocks noChangeShapeType="1"/>
            </p:cNvSpPr>
            <p:nvPr/>
          </p:nvSpPr>
          <p:spPr bwMode="auto">
            <a:xfrm flipH="1">
              <a:off x="2321" y="1530"/>
              <a:ext cx="19" cy="1"/>
            </a:xfrm>
            <a:prstGeom prst="line">
              <a:avLst/>
            </a:prstGeom>
            <a:noFill/>
            <a:ln w="0">
              <a:solidFill>
                <a:schemeClr val="accent1"/>
              </a:solidFill>
              <a:round/>
              <a:headEnd/>
              <a:tailEnd/>
            </a:ln>
          </p:spPr>
          <p:txBody>
            <a:bodyPr/>
            <a:lstStyle/>
            <a:p>
              <a:endParaRPr lang="en-US"/>
            </a:p>
          </p:txBody>
        </p:sp>
        <p:sp>
          <p:nvSpPr>
            <p:cNvPr id="5185" name="Line 65"/>
            <p:cNvSpPr>
              <a:spLocks noChangeShapeType="1"/>
            </p:cNvSpPr>
            <p:nvPr/>
          </p:nvSpPr>
          <p:spPr bwMode="auto">
            <a:xfrm flipH="1">
              <a:off x="2321" y="1479"/>
              <a:ext cx="19" cy="1"/>
            </a:xfrm>
            <a:prstGeom prst="line">
              <a:avLst/>
            </a:prstGeom>
            <a:noFill/>
            <a:ln w="0">
              <a:solidFill>
                <a:schemeClr val="accent1"/>
              </a:solidFill>
              <a:round/>
              <a:headEnd/>
              <a:tailEnd/>
            </a:ln>
          </p:spPr>
          <p:txBody>
            <a:bodyPr/>
            <a:lstStyle/>
            <a:p>
              <a:endParaRPr lang="en-US"/>
            </a:p>
          </p:txBody>
        </p:sp>
        <p:sp>
          <p:nvSpPr>
            <p:cNvPr id="5186" name="Line 66"/>
            <p:cNvSpPr>
              <a:spLocks noChangeShapeType="1"/>
            </p:cNvSpPr>
            <p:nvPr/>
          </p:nvSpPr>
          <p:spPr bwMode="auto">
            <a:xfrm flipH="1">
              <a:off x="2321" y="1428"/>
              <a:ext cx="19" cy="1"/>
            </a:xfrm>
            <a:prstGeom prst="line">
              <a:avLst/>
            </a:prstGeom>
            <a:noFill/>
            <a:ln w="0">
              <a:solidFill>
                <a:schemeClr val="accent1"/>
              </a:solidFill>
              <a:round/>
              <a:headEnd/>
              <a:tailEnd/>
            </a:ln>
          </p:spPr>
          <p:txBody>
            <a:bodyPr/>
            <a:lstStyle/>
            <a:p>
              <a:endParaRPr lang="en-US"/>
            </a:p>
          </p:txBody>
        </p:sp>
        <p:sp>
          <p:nvSpPr>
            <p:cNvPr id="5187" name="Line 67"/>
            <p:cNvSpPr>
              <a:spLocks noChangeShapeType="1"/>
            </p:cNvSpPr>
            <p:nvPr/>
          </p:nvSpPr>
          <p:spPr bwMode="auto">
            <a:xfrm flipH="1">
              <a:off x="2321" y="1277"/>
              <a:ext cx="19" cy="1"/>
            </a:xfrm>
            <a:prstGeom prst="line">
              <a:avLst/>
            </a:prstGeom>
            <a:noFill/>
            <a:ln w="0">
              <a:solidFill>
                <a:schemeClr val="accent1"/>
              </a:solidFill>
              <a:round/>
              <a:headEnd/>
              <a:tailEnd/>
            </a:ln>
          </p:spPr>
          <p:txBody>
            <a:bodyPr/>
            <a:lstStyle/>
            <a:p>
              <a:endParaRPr lang="en-US"/>
            </a:p>
          </p:txBody>
        </p:sp>
        <p:sp>
          <p:nvSpPr>
            <p:cNvPr id="5188" name="Line 68"/>
            <p:cNvSpPr>
              <a:spLocks noChangeShapeType="1"/>
            </p:cNvSpPr>
            <p:nvPr/>
          </p:nvSpPr>
          <p:spPr bwMode="auto">
            <a:xfrm flipH="1">
              <a:off x="2321" y="1226"/>
              <a:ext cx="19" cy="1"/>
            </a:xfrm>
            <a:prstGeom prst="line">
              <a:avLst/>
            </a:prstGeom>
            <a:noFill/>
            <a:ln w="0">
              <a:solidFill>
                <a:schemeClr val="accent1"/>
              </a:solidFill>
              <a:round/>
              <a:headEnd/>
              <a:tailEnd/>
            </a:ln>
          </p:spPr>
          <p:txBody>
            <a:bodyPr/>
            <a:lstStyle/>
            <a:p>
              <a:endParaRPr lang="en-US"/>
            </a:p>
          </p:txBody>
        </p:sp>
        <p:sp>
          <p:nvSpPr>
            <p:cNvPr id="5189" name="Line 69"/>
            <p:cNvSpPr>
              <a:spLocks noChangeShapeType="1"/>
            </p:cNvSpPr>
            <p:nvPr/>
          </p:nvSpPr>
          <p:spPr bwMode="auto">
            <a:xfrm flipH="1">
              <a:off x="2321" y="1125"/>
              <a:ext cx="19" cy="1"/>
            </a:xfrm>
            <a:prstGeom prst="line">
              <a:avLst/>
            </a:prstGeom>
            <a:noFill/>
            <a:ln w="0">
              <a:solidFill>
                <a:schemeClr val="accent1"/>
              </a:solidFill>
              <a:round/>
              <a:headEnd/>
              <a:tailEnd/>
            </a:ln>
          </p:spPr>
          <p:txBody>
            <a:bodyPr/>
            <a:lstStyle/>
            <a:p>
              <a:endParaRPr lang="en-US"/>
            </a:p>
          </p:txBody>
        </p:sp>
        <p:sp>
          <p:nvSpPr>
            <p:cNvPr id="5190" name="Line 70"/>
            <p:cNvSpPr>
              <a:spLocks noChangeShapeType="1"/>
            </p:cNvSpPr>
            <p:nvPr/>
          </p:nvSpPr>
          <p:spPr bwMode="auto">
            <a:xfrm flipH="1">
              <a:off x="2321" y="1073"/>
              <a:ext cx="19" cy="1"/>
            </a:xfrm>
            <a:prstGeom prst="line">
              <a:avLst/>
            </a:prstGeom>
            <a:noFill/>
            <a:ln w="0">
              <a:solidFill>
                <a:schemeClr val="accent1"/>
              </a:solidFill>
              <a:round/>
              <a:headEnd/>
              <a:tailEnd/>
            </a:ln>
          </p:spPr>
          <p:txBody>
            <a:bodyPr/>
            <a:lstStyle/>
            <a:p>
              <a:endParaRPr lang="en-US"/>
            </a:p>
          </p:txBody>
        </p:sp>
        <p:grpSp>
          <p:nvGrpSpPr>
            <p:cNvPr id="3" name="Group 533"/>
            <p:cNvGrpSpPr>
              <a:grpSpLocks/>
            </p:cNvGrpSpPr>
            <p:nvPr/>
          </p:nvGrpSpPr>
          <p:grpSpPr bwMode="auto">
            <a:xfrm>
              <a:off x="432" y="517"/>
              <a:ext cx="2337" cy="1244"/>
              <a:chOff x="3312" y="517"/>
              <a:chExt cx="2337" cy="1244"/>
            </a:xfrm>
          </p:grpSpPr>
          <p:sp>
            <p:nvSpPr>
              <p:cNvPr id="5191" name="Text Box 71"/>
              <p:cNvSpPr txBox="1">
                <a:spLocks noChangeArrowheads="1"/>
              </p:cNvSpPr>
              <p:nvPr/>
            </p:nvSpPr>
            <p:spPr bwMode="auto">
              <a:xfrm>
                <a:off x="4560" y="517"/>
                <a:ext cx="1089" cy="155"/>
              </a:xfrm>
              <a:prstGeom prst="rect">
                <a:avLst/>
              </a:prstGeom>
              <a:noFill/>
              <a:ln w="9525">
                <a:solidFill>
                  <a:schemeClr val="accent1"/>
                </a:solidFill>
                <a:miter lim="800000"/>
                <a:headEnd/>
                <a:tailEnd/>
              </a:ln>
              <a:effectLst/>
            </p:spPr>
            <p:txBody>
              <a:bodyPr wrap="none">
                <a:spAutoFit/>
              </a:bodyPr>
              <a:lstStyle/>
              <a:p>
                <a:pPr eaLnBrk="1" hangingPunct="1"/>
                <a:r>
                  <a:rPr lang="en-US" sz="1000" b="1" i="1" dirty="0">
                    <a:solidFill>
                      <a:srgbClr val="FF0000"/>
                    </a:solidFill>
                  </a:rPr>
                  <a:t>m/z </a:t>
                </a:r>
                <a:r>
                  <a:rPr lang="en-US" sz="1000" b="1" dirty="0">
                    <a:solidFill>
                      <a:srgbClr val="FF0000"/>
                    </a:solidFill>
                  </a:rPr>
                  <a:t>window = </a:t>
                </a:r>
                <a:r>
                  <a:rPr lang="en-US" sz="1000" b="1" dirty="0">
                    <a:solidFill>
                      <a:srgbClr val="FF0000"/>
                    </a:solidFill>
                    <a:cs typeface="Arial" charset="0"/>
                  </a:rPr>
                  <a:t>±</a:t>
                </a:r>
                <a:r>
                  <a:rPr lang="en-US" sz="1000" b="1" dirty="0">
                    <a:solidFill>
                      <a:srgbClr val="FF0000"/>
                    </a:solidFill>
                  </a:rPr>
                  <a:t> 1 </a:t>
                </a:r>
                <a:r>
                  <a:rPr lang="en-US" sz="1000" b="1" dirty="0" err="1">
                    <a:solidFill>
                      <a:srgbClr val="FF0000"/>
                    </a:solidFill>
                  </a:rPr>
                  <a:t>Da</a:t>
                </a:r>
                <a:endParaRPr lang="en-US" sz="1000" b="1" dirty="0">
                  <a:solidFill>
                    <a:srgbClr val="FF0000"/>
                  </a:solidFill>
                </a:endParaRPr>
              </a:p>
            </p:txBody>
          </p:sp>
          <p:sp>
            <p:nvSpPr>
              <p:cNvPr id="5193" name="Line 73"/>
              <p:cNvSpPr>
                <a:spLocks noChangeShapeType="1"/>
              </p:cNvSpPr>
              <p:nvPr/>
            </p:nvSpPr>
            <p:spPr bwMode="auto">
              <a:xfrm>
                <a:off x="3532" y="1632"/>
                <a:ext cx="1838" cy="0"/>
              </a:xfrm>
              <a:prstGeom prst="line">
                <a:avLst/>
              </a:prstGeom>
              <a:noFill/>
              <a:ln w="0">
                <a:solidFill>
                  <a:schemeClr val="accent1"/>
                </a:solidFill>
                <a:round/>
                <a:headEnd/>
                <a:tailEnd/>
              </a:ln>
            </p:spPr>
            <p:txBody>
              <a:bodyPr/>
              <a:lstStyle/>
              <a:p>
                <a:endParaRPr lang="en-US"/>
              </a:p>
            </p:txBody>
          </p:sp>
          <p:sp>
            <p:nvSpPr>
              <p:cNvPr id="5194" name="Line 74"/>
              <p:cNvSpPr>
                <a:spLocks noChangeShapeType="1"/>
              </p:cNvSpPr>
              <p:nvPr/>
            </p:nvSpPr>
            <p:spPr bwMode="auto">
              <a:xfrm>
                <a:off x="3599" y="1632"/>
                <a:ext cx="1" cy="8"/>
              </a:xfrm>
              <a:prstGeom prst="line">
                <a:avLst/>
              </a:prstGeom>
              <a:noFill/>
              <a:ln w="0">
                <a:solidFill>
                  <a:schemeClr val="accent1"/>
                </a:solidFill>
                <a:round/>
                <a:headEnd/>
                <a:tailEnd/>
              </a:ln>
            </p:spPr>
            <p:txBody>
              <a:bodyPr/>
              <a:lstStyle/>
              <a:p>
                <a:endParaRPr lang="en-US"/>
              </a:p>
            </p:txBody>
          </p:sp>
          <p:sp>
            <p:nvSpPr>
              <p:cNvPr id="5195" name="Line 75"/>
              <p:cNvSpPr>
                <a:spLocks noChangeShapeType="1"/>
              </p:cNvSpPr>
              <p:nvPr/>
            </p:nvSpPr>
            <p:spPr bwMode="auto">
              <a:xfrm>
                <a:off x="3641" y="1632"/>
                <a:ext cx="1" cy="8"/>
              </a:xfrm>
              <a:prstGeom prst="line">
                <a:avLst/>
              </a:prstGeom>
              <a:noFill/>
              <a:ln w="0">
                <a:solidFill>
                  <a:schemeClr val="accent1"/>
                </a:solidFill>
                <a:round/>
                <a:headEnd/>
                <a:tailEnd/>
              </a:ln>
            </p:spPr>
            <p:txBody>
              <a:bodyPr/>
              <a:lstStyle/>
              <a:p>
                <a:endParaRPr lang="en-US"/>
              </a:p>
            </p:txBody>
          </p:sp>
          <p:sp>
            <p:nvSpPr>
              <p:cNvPr id="5196" name="Line 76"/>
              <p:cNvSpPr>
                <a:spLocks noChangeShapeType="1"/>
              </p:cNvSpPr>
              <p:nvPr/>
            </p:nvSpPr>
            <p:spPr bwMode="auto">
              <a:xfrm>
                <a:off x="3680" y="1632"/>
                <a:ext cx="1" cy="8"/>
              </a:xfrm>
              <a:prstGeom prst="line">
                <a:avLst/>
              </a:prstGeom>
              <a:noFill/>
              <a:ln w="0">
                <a:solidFill>
                  <a:schemeClr val="accent1"/>
                </a:solidFill>
                <a:round/>
                <a:headEnd/>
                <a:tailEnd/>
              </a:ln>
            </p:spPr>
            <p:txBody>
              <a:bodyPr/>
              <a:lstStyle/>
              <a:p>
                <a:endParaRPr lang="en-US"/>
              </a:p>
            </p:txBody>
          </p:sp>
          <p:sp>
            <p:nvSpPr>
              <p:cNvPr id="5197" name="Line 77"/>
              <p:cNvSpPr>
                <a:spLocks noChangeShapeType="1"/>
              </p:cNvSpPr>
              <p:nvPr/>
            </p:nvSpPr>
            <p:spPr bwMode="auto">
              <a:xfrm>
                <a:off x="3722" y="1632"/>
                <a:ext cx="1" cy="8"/>
              </a:xfrm>
              <a:prstGeom prst="line">
                <a:avLst/>
              </a:prstGeom>
              <a:noFill/>
              <a:ln w="0">
                <a:solidFill>
                  <a:schemeClr val="accent1"/>
                </a:solidFill>
                <a:round/>
                <a:headEnd/>
                <a:tailEnd/>
              </a:ln>
            </p:spPr>
            <p:txBody>
              <a:bodyPr/>
              <a:lstStyle/>
              <a:p>
                <a:endParaRPr lang="en-US"/>
              </a:p>
            </p:txBody>
          </p:sp>
          <p:sp>
            <p:nvSpPr>
              <p:cNvPr id="5198" name="Line 78"/>
              <p:cNvSpPr>
                <a:spLocks noChangeShapeType="1"/>
              </p:cNvSpPr>
              <p:nvPr/>
            </p:nvSpPr>
            <p:spPr bwMode="auto">
              <a:xfrm>
                <a:off x="3803" y="1632"/>
                <a:ext cx="0" cy="8"/>
              </a:xfrm>
              <a:prstGeom prst="line">
                <a:avLst/>
              </a:prstGeom>
              <a:noFill/>
              <a:ln w="0">
                <a:solidFill>
                  <a:schemeClr val="accent1"/>
                </a:solidFill>
                <a:round/>
                <a:headEnd/>
                <a:tailEnd/>
              </a:ln>
            </p:spPr>
            <p:txBody>
              <a:bodyPr/>
              <a:lstStyle/>
              <a:p>
                <a:endParaRPr lang="en-US"/>
              </a:p>
            </p:txBody>
          </p:sp>
          <p:sp>
            <p:nvSpPr>
              <p:cNvPr id="5199" name="Line 79"/>
              <p:cNvSpPr>
                <a:spLocks noChangeShapeType="1"/>
              </p:cNvSpPr>
              <p:nvPr/>
            </p:nvSpPr>
            <p:spPr bwMode="auto">
              <a:xfrm>
                <a:off x="3842" y="1632"/>
                <a:ext cx="0" cy="8"/>
              </a:xfrm>
              <a:prstGeom prst="line">
                <a:avLst/>
              </a:prstGeom>
              <a:noFill/>
              <a:ln w="0">
                <a:solidFill>
                  <a:schemeClr val="accent1"/>
                </a:solidFill>
                <a:round/>
                <a:headEnd/>
                <a:tailEnd/>
              </a:ln>
            </p:spPr>
            <p:txBody>
              <a:bodyPr/>
              <a:lstStyle/>
              <a:p>
                <a:endParaRPr lang="en-US"/>
              </a:p>
            </p:txBody>
          </p:sp>
          <p:sp>
            <p:nvSpPr>
              <p:cNvPr id="5200" name="Line 80"/>
              <p:cNvSpPr>
                <a:spLocks noChangeShapeType="1"/>
              </p:cNvSpPr>
              <p:nvPr/>
            </p:nvSpPr>
            <p:spPr bwMode="auto">
              <a:xfrm>
                <a:off x="3881" y="1632"/>
                <a:ext cx="0" cy="8"/>
              </a:xfrm>
              <a:prstGeom prst="line">
                <a:avLst/>
              </a:prstGeom>
              <a:noFill/>
              <a:ln w="0">
                <a:solidFill>
                  <a:schemeClr val="accent1"/>
                </a:solidFill>
                <a:round/>
                <a:headEnd/>
                <a:tailEnd/>
              </a:ln>
            </p:spPr>
            <p:txBody>
              <a:bodyPr/>
              <a:lstStyle/>
              <a:p>
                <a:endParaRPr lang="en-US"/>
              </a:p>
            </p:txBody>
          </p:sp>
          <p:sp>
            <p:nvSpPr>
              <p:cNvPr id="5201" name="Line 81"/>
              <p:cNvSpPr>
                <a:spLocks noChangeShapeType="1"/>
              </p:cNvSpPr>
              <p:nvPr/>
            </p:nvSpPr>
            <p:spPr bwMode="auto">
              <a:xfrm>
                <a:off x="3923" y="1632"/>
                <a:ext cx="0" cy="8"/>
              </a:xfrm>
              <a:prstGeom prst="line">
                <a:avLst/>
              </a:prstGeom>
              <a:noFill/>
              <a:ln w="0">
                <a:solidFill>
                  <a:schemeClr val="accent1"/>
                </a:solidFill>
                <a:round/>
                <a:headEnd/>
                <a:tailEnd/>
              </a:ln>
            </p:spPr>
            <p:txBody>
              <a:bodyPr/>
              <a:lstStyle/>
              <a:p>
                <a:endParaRPr lang="en-US"/>
              </a:p>
            </p:txBody>
          </p:sp>
          <p:sp>
            <p:nvSpPr>
              <p:cNvPr id="5202" name="Line 82"/>
              <p:cNvSpPr>
                <a:spLocks noChangeShapeType="1"/>
              </p:cNvSpPr>
              <p:nvPr/>
            </p:nvSpPr>
            <p:spPr bwMode="auto">
              <a:xfrm>
                <a:off x="4004" y="1632"/>
                <a:ext cx="1" cy="8"/>
              </a:xfrm>
              <a:prstGeom prst="line">
                <a:avLst/>
              </a:prstGeom>
              <a:noFill/>
              <a:ln w="0">
                <a:solidFill>
                  <a:schemeClr val="accent1"/>
                </a:solidFill>
                <a:round/>
                <a:headEnd/>
                <a:tailEnd/>
              </a:ln>
            </p:spPr>
            <p:txBody>
              <a:bodyPr/>
              <a:lstStyle/>
              <a:p>
                <a:endParaRPr lang="en-US"/>
              </a:p>
            </p:txBody>
          </p:sp>
          <p:sp>
            <p:nvSpPr>
              <p:cNvPr id="5203" name="Line 83"/>
              <p:cNvSpPr>
                <a:spLocks noChangeShapeType="1"/>
              </p:cNvSpPr>
              <p:nvPr/>
            </p:nvSpPr>
            <p:spPr bwMode="auto">
              <a:xfrm>
                <a:off x="4042" y="1632"/>
                <a:ext cx="1" cy="8"/>
              </a:xfrm>
              <a:prstGeom prst="line">
                <a:avLst/>
              </a:prstGeom>
              <a:noFill/>
              <a:ln w="0">
                <a:solidFill>
                  <a:schemeClr val="accent1"/>
                </a:solidFill>
                <a:round/>
                <a:headEnd/>
                <a:tailEnd/>
              </a:ln>
            </p:spPr>
            <p:txBody>
              <a:bodyPr/>
              <a:lstStyle/>
              <a:p>
                <a:endParaRPr lang="en-US"/>
              </a:p>
            </p:txBody>
          </p:sp>
          <p:sp>
            <p:nvSpPr>
              <p:cNvPr id="5204" name="Line 84"/>
              <p:cNvSpPr>
                <a:spLocks noChangeShapeType="1"/>
              </p:cNvSpPr>
              <p:nvPr/>
            </p:nvSpPr>
            <p:spPr bwMode="auto">
              <a:xfrm>
                <a:off x="4081" y="1632"/>
                <a:ext cx="1" cy="8"/>
              </a:xfrm>
              <a:prstGeom prst="line">
                <a:avLst/>
              </a:prstGeom>
              <a:noFill/>
              <a:ln w="0">
                <a:solidFill>
                  <a:schemeClr val="accent1"/>
                </a:solidFill>
                <a:round/>
                <a:headEnd/>
                <a:tailEnd/>
              </a:ln>
            </p:spPr>
            <p:txBody>
              <a:bodyPr/>
              <a:lstStyle/>
              <a:p>
                <a:endParaRPr lang="en-US"/>
              </a:p>
            </p:txBody>
          </p:sp>
          <p:sp>
            <p:nvSpPr>
              <p:cNvPr id="5205" name="Line 85"/>
              <p:cNvSpPr>
                <a:spLocks noChangeShapeType="1"/>
              </p:cNvSpPr>
              <p:nvPr/>
            </p:nvSpPr>
            <p:spPr bwMode="auto">
              <a:xfrm>
                <a:off x="4123" y="1632"/>
                <a:ext cx="1" cy="8"/>
              </a:xfrm>
              <a:prstGeom prst="line">
                <a:avLst/>
              </a:prstGeom>
              <a:noFill/>
              <a:ln w="0">
                <a:solidFill>
                  <a:schemeClr val="accent1"/>
                </a:solidFill>
                <a:round/>
                <a:headEnd/>
                <a:tailEnd/>
              </a:ln>
            </p:spPr>
            <p:txBody>
              <a:bodyPr/>
              <a:lstStyle/>
              <a:p>
                <a:endParaRPr lang="en-US"/>
              </a:p>
            </p:txBody>
          </p:sp>
          <p:sp>
            <p:nvSpPr>
              <p:cNvPr id="5206" name="Line 86"/>
              <p:cNvSpPr>
                <a:spLocks noChangeShapeType="1"/>
              </p:cNvSpPr>
              <p:nvPr/>
            </p:nvSpPr>
            <p:spPr bwMode="auto">
              <a:xfrm>
                <a:off x="4205" y="1632"/>
                <a:ext cx="0" cy="8"/>
              </a:xfrm>
              <a:prstGeom prst="line">
                <a:avLst/>
              </a:prstGeom>
              <a:noFill/>
              <a:ln w="0">
                <a:solidFill>
                  <a:schemeClr val="accent1"/>
                </a:solidFill>
                <a:round/>
                <a:headEnd/>
                <a:tailEnd/>
              </a:ln>
            </p:spPr>
            <p:txBody>
              <a:bodyPr/>
              <a:lstStyle/>
              <a:p>
                <a:endParaRPr lang="en-US"/>
              </a:p>
            </p:txBody>
          </p:sp>
          <p:sp>
            <p:nvSpPr>
              <p:cNvPr id="5207" name="Line 87"/>
              <p:cNvSpPr>
                <a:spLocks noChangeShapeType="1"/>
              </p:cNvSpPr>
              <p:nvPr/>
            </p:nvSpPr>
            <p:spPr bwMode="auto">
              <a:xfrm>
                <a:off x="4243" y="1632"/>
                <a:ext cx="1" cy="8"/>
              </a:xfrm>
              <a:prstGeom prst="line">
                <a:avLst/>
              </a:prstGeom>
              <a:noFill/>
              <a:ln w="0">
                <a:solidFill>
                  <a:schemeClr val="accent1"/>
                </a:solidFill>
                <a:round/>
                <a:headEnd/>
                <a:tailEnd/>
              </a:ln>
            </p:spPr>
            <p:txBody>
              <a:bodyPr/>
              <a:lstStyle/>
              <a:p>
                <a:endParaRPr lang="en-US"/>
              </a:p>
            </p:txBody>
          </p:sp>
          <p:sp>
            <p:nvSpPr>
              <p:cNvPr id="5208" name="Line 88"/>
              <p:cNvSpPr>
                <a:spLocks noChangeShapeType="1"/>
              </p:cNvSpPr>
              <p:nvPr/>
            </p:nvSpPr>
            <p:spPr bwMode="auto">
              <a:xfrm>
                <a:off x="4282" y="1632"/>
                <a:ext cx="1" cy="8"/>
              </a:xfrm>
              <a:prstGeom prst="line">
                <a:avLst/>
              </a:prstGeom>
              <a:noFill/>
              <a:ln w="0">
                <a:solidFill>
                  <a:schemeClr val="accent1"/>
                </a:solidFill>
                <a:round/>
                <a:headEnd/>
                <a:tailEnd/>
              </a:ln>
            </p:spPr>
            <p:txBody>
              <a:bodyPr/>
              <a:lstStyle/>
              <a:p>
                <a:endParaRPr lang="en-US"/>
              </a:p>
            </p:txBody>
          </p:sp>
          <p:sp>
            <p:nvSpPr>
              <p:cNvPr id="5209" name="Line 89"/>
              <p:cNvSpPr>
                <a:spLocks noChangeShapeType="1"/>
              </p:cNvSpPr>
              <p:nvPr/>
            </p:nvSpPr>
            <p:spPr bwMode="auto">
              <a:xfrm>
                <a:off x="4324" y="1632"/>
                <a:ext cx="1" cy="8"/>
              </a:xfrm>
              <a:prstGeom prst="line">
                <a:avLst/>
              </a:prstGeom>
              <a:noFill/>
              <a:ln w="0">
                <a:solidFill>
                  <a:schemeClr val="accent1"/>
                </a:solidFill>
                <a:round/>
                <a:headEnd/>
                <a:tailEnd/>
              </a:ln>
            </p:spPr>
            <p:txBody>
              <a:bodyPr/>
              <a:lstStyle/>
              <a:p>
                <a:endParaRPr lang="en-US"/>
              </a:p>
            </p:txBody>
          </p:sp>
          <p:sp>
            <p:nvSpPr>
              <p:cNvPr id="5210" name="Line 90"/>
              <p:cNvSpPr>
                <a:spLocks noChangeShapeType="1"/>
              </p:cNvSpPr>
              <p:nvPr/>
            </p:nvSpPr>
            <p:spPr bwMode="auto">
              <a:xfrm>
                <a:off x="4405" y="1632"/>
                <a:ext cx="1" cy="8"/>
              </a:xfrm>
              <a:prstGeom prst="line">
                <a:avLst/>
              </a:prstGeom>
              <a:noFill/>
              <a:ln w="0">
                <a:solidFill>
                  <a:schemeClr val="accent1"/>
                </a:solidFill>
                <a:round/>
                <a:headEnd/>
                <a:tailEnd/>
              </a:ln>
            </p:spPr>
            <p:txBody>
              <a:bodyPr/>
              <a:lstStyle/>
              <a:p>
                <a:endParaRPr lang="en-US"/>
              </a:p>
            </p:txBody>
          </p:sp>
          <p:sp>
            <p:nvSpPr>
              <p:cNvPr id="5211" name="Line 91"/>
              <p:cNvSpPr>
                <a:spLocks noChangeShapeType="1"/>
              </p:cNvSpPr>
              <p:nvPr/>
            </p:nvSpPr>
            <p:spPr bwMode="auto">
              <a:xfrm>
                <a:off x="4444" y="1632"/>
                <a:ext cx="1" cy="8"/>
              </a:xfrm>
              <a:prstGeom prst="line">
                <a:avLst/>
              </a:prstGeom>
              <a:noFill/>
              <a:ln w="0">
                <a:solidFill>
                  <a:schemeClr val="accent1"/>
                </a:solidFill>
                <a:round/>
                <a:headEnd/>
                <a:tailEnd/>
              </a:ln>
            </p:spPr>
            <p:txBody>
              <a:bodyPr/>
              <a:lstStyle/>
              <a:p>
                <a:endParaRPr lang="en-US"/>
              </a:p>
            </p:txBody>
          </p:sp>
          <p:sp>
            <p:nvSpPr>
              <p:cNvPr id="5212" name="Line 92"/>
              <p:cNvSpPr>
                <a:spLocks noChangeShapeType="1"/>
              </p:cNvSpPr>
              <p:nvPr/>
            </p:nvSpPr>
            <p:spPr bwMode="auto">
              <a:xfrm>
                <a:off x="4483" y="1632"/>
                <a:ext cx="0" cy="8"/>
              </a:xfrm>
              <a:prstGeom prst="line">
                <a:avLst/>
              </a:prstGeom>
              <a:noFill/>
              <a:ln w="0">
                <a:solidFill>
                  <a:schemeClr val="accent1"/>
                </a:solidFill>
                <a:round/>
                <a:headEnd/>
                <a:tailEnd/>
              </a:ln>
            </p:spPr>
            <p:txBody>
              <a:bodyPr/>
              <a:lstStyle/>
              <a:p>
                <a:endParaRPr lang="en-US"/>
              </a:p>
            </p:txBody>
          </p:sp>
          <p:sp>
            <p:nvSpPr>
              <p:cNvPr id="5213" name="Line 93"/>
              <p:cNvSpPr>
                <a:spLocks noChangeShapeType="1"/>
              </p:cNvSpPr>
              <p:nvPr/>
            </p:nvSpPr>
            <p:spPr bwMode="auto">
              <a:xfrm>
                <a:off x="4525" y="1632"/>
                <a:ext cx="1" cy="8"/>
              </a:xfrm>
              <a:prstGeom prst="line">
                <a:avLst/>
              </a:prstGeom>
              <a:noFill/>
              <a:ln w="0">
                <a:solidFill>
                  <a:schemeClr val="accent1"/>
                </a:solidFill>
                <a:round/>
                <a:headEnd/>
                <a:tailEnd/>
              </a:ln>
            </p:spPr>
            <p:txBody>
              <a:bodyPr/>
              <a:lstStyle/>
              <a:p>
                <a:endParaRPr lang="en-US"/>
              </a:p>
            </p:txBody>
          </p:sp>
          <p:sp>
            <p:nvSpPr>
              <p:cNvPr id="5214" name="Line 94"/>
              <p:cNvSpPr>
                <a:spLocks noChangeShapeType="1"/>
              </p:cNvSpPr>
              <p:nvPr/>
            </p:nvSpPr>
            <p:spPr bwMode="auto">
              <a:xfrm>
                <a:off x="4606" y="1632"/>
                <a:ext cx="1" cy="8"/>
              </a:xfrm>
              <a:prstGeom prst="line">
                <a:avLst/>
              </a:prstGeom>
              <a:noFill/>
              <a:ln w="0">
                <a:solidFill>
                  <a:schemeClr val="accent1"/>
                </a:solidFill>
                <a:round/>
                <a:headEnd/>
                <a:tailEnd/>
              </a:ln>
            </p:spPr>
            <p:txBody>
              <a:bodyPr/>
              <a:lstStyle/>
              <a:p>
                <a:endParaRPr lang="en-US"/>
              </a:p>
            </p:txBody>
          </p:sp>
          <p:sp>
            <p:nvSpPr>
              <p:cNvPr id="5215" name="Line 95"/>
              <p:cNvSpPr>
                <a:spLocks noChangeShapeType="1"/>
              </p:cNvSpPr>
              <p:nvPr/>
            </p:nvSpPr>
            <p:spPr bwMode="auto">
              <a:xfrm>
                <a:off x="4645" y="1632"/>
                <a:ext cx="1" cy="8"/>
              </a:xfrm>
              <a:prstGeom prst="line">
                <a:avLst/>
              </a:prstGeom>
              <a:noFill/>
              <a:ln w="0">
                <a:solidFill>
                  <a:schemeClr val="accent1"/>
                </a:solidFill>
                <a:round/>
                <a:headEnd/>
                <a:tailEnd/>
              </a:ln>
            </p:spPr>
            <p:txBody>
              <a:bodyPr/>
              <a:lstStyle/>
              <a:p>
                <a:endParaRPr lang="en-US"/>
              </a:p>
            </p:txBody>
          </p:sp>
          <p:sp>
            <p:nvSpPr>
              <p:cNvPr id="5216" name="Line 96"/>
              <p:cNvSpPr>
                <a:spLocks noChangeShapeType="1"/>
              </p:cNvSpPr>
              <p:nvPr/>
            </p:nvSpPr>
            <p:spPr bwMode="auto">
              <a:xfrm>
                <a:off x="4687" y="1632"/>
                <a:ext cx="0" cy="8"/>
              </a:xfrm>
              <a:prstGeom prst="line">
                <a:avLst/>
              </a:prstGeom>
              <a:noFill/>
              <a:ln w="0">
                <a:solidFill>
                  <a:schemeClr val="accent1"/>
                </a:solidFill>
                <a:round/>
                <a:headEnd/>
                <a:tailEnd/>
              </a:ln>
            </p:spPr>
            <p:txBody>
              <a:bodyPr/>
              <a:lstStyle/>
              <a:p>
                <a:endParaRPr lang="en-US"/>
              </a:p>
            </p:txBody>
          </p:sp>
          <p:sp>
            <p:nvSpPr>
              <p:cNvPr id="5217" name="Line 97"/>
              <p:cNvSpPr>
                <a:spLocks noChangeShapeType="1"/>
              </p:cNvSpPr>
              <p:nvPr/>
            </p:nvSpPr>
            <p:spPr bwMode="auto">
              <a:xfrm>
                <a:off x="4726" y="1632"/>
                <a:ext cx="0" cy="8"/>
              </a:xfrm>
              <a:prstGeom prst="line">
                <a:avLst/>
              </a:prstGeom>
              <a:noFill/>
              <a:ln w="0">
                <a:solidFill>
                  <a:schemeClr val="accent1"/>
                </a:solidFill>
                <a:round/>
                <a:headEnd/>
                <a:tailEnd/>
              </a:ln>
            </p:spPr>
            <p:txBody>
              <a:bodyPr/>
              <a:lstStyle/>
              <a:p>
                <a:endParaRPr lang="en-US"/>
              </a:p>
            </p:txBody>
          </p:sp>
          <p:sp>
            <p:nvSpPr>
              <p:cNvPr id="5218" name="Line 98"/>
              <p:cNvSpPr>
                <a:spLocks noChangeShapeType="1"/>
              </p:cNvSpPr>
              <p:nvPr/>
            </p:nvSpPr>
            <p:spPr bwMode="auto">
              <a:xfrm>
                <a:off x="4807" y="1632"/>
                <a:ext cx="0" cy="8"/>
              </a:xfrm>
              <a:prstGeom prst="line">
                <a:avLst/>
              </a:prstGeom>
              <a:noFill/>
              <a:ln w="0">
                <a:solidFill>
                  <a:schemeClr val="accent1"/>
                </a:solidFill>
                <a:round/>
                <a:headEnd/>
                <a:tailEnd/>
              </a:ln>
            </p:spPr>
            <p:txBody>
              <a:bodyPr/>
              <a:lstStyle/>
              <a:p>
                <a:endParaRPr lang="en-US"/>
              </a:p>
            </p:txBody>
          </p:sp>
          <p:sp>
            <p:nvSpPr>
              <p:cNvPr id="5219" name="Line 99"/>
              <p:cNvSpPr>
                <a:spLocks noChangeShapeType="1"/>
              </p:cNvSpPr>
              <p:nvPr/>
            </p:nvSpPr>
            <p:spPr bwMode="auto">
              <a:xfrm>
                <a:off x="4846" y="1632"/>
                <a:ext cx="0" cy="8"/>
              </a:xfrm>
              <a:prstGeom prst="line">
                <a:avLst/>
              </a:prstGeom>
              <a:noFill/>
              <a:ln w="0">
                <a:solidFill>
                  <a:schemeClr val="accent1"/>
                </a:solidFill>
                <a:round/>
                <a:headEnd/>
                <a:tailEnd/>
              </a:ln>
            </p:spPr>
            <p:txBody>
              <a:bodyPr/>
              <a:lstStyle/>
              <a:p>
                <a:endParaRPr lang="en-US"/>
              </a:p>
            </p:txBody>
          </p:sp>
          <p:sp>
            <p:nvSpPr>
              <p:cNvPr id="5220" name="Line 100"/>
              <p:cNvSpPr>
                <a:spLocks noChangeShapeType="1"/>
              </p:cNvSpPr>
              <p:nvPr/>
            </p:nvSpPr>
            <p:spPr bwMode="auto">
              <a:xfrm>
                <a:off x="4888" y="1632"/>
                <a:ext cx="0" cy="8"/>
              </a:xfrm>
              <a:prstGeom prst="line">
                <a:avLst/>
              </a:prstGeom>
              <a:noFill/>
              <a:ln w="0">
                <a:solidFill>
                  <a:schemeClr val="accent1"/>
                </a:solidFill>
                <a:round/>
                <a:headEnd/>
                <a:tailEnd/>
              </a:ln>
            </p:spPr>
            <p:txBody>
              <a:bodyPr/>
              <a:lstStyle/>
              <a:p>
                <a:endParaRPr lang="en-US"/>
              </a:p>
            </p:txBody>
          </p:sp>
          <p:sp>
            <p:nvSpPr>
              <p:cNvPr id="5221" name="Line 101"/>
              <p:cNvSpPr>
                <a:spLocks noChangeShapeType="1"/>
              </p:cNvSpPr>
              <p:nvPr/>
            </p:nvSpPr>
            <p:spPr bwMode="auto">
              <a:xfrm>
                <a:off x="4926" y="1632"/>
                <a:ext cx="1" cy="8"/>
              </a:xfrm>
              <a:prstGeom prst="line">
                <a:avLst/>
              </a:prstGeom>
              <a:noFill/>
              <a:ln w="0">
                <a:solidFill>
                  <a:schemeClr val="accent1"/>
                </a:solidFill>
                <a:round/>
                <a:headEnd/>
                <a:tailEnd/>
              </a:ln>
            </p:spPr>
            <p:txBody>
              <a:bodyPr/>
              <a:lstStyle/>
              <a:p>
                <a:endParaRPr lang="en-US"/>
              </a:p>
            </p:txBody>
          </p:sp>
          <p:sp>
            <p:nvSpPr>
              <p:cNvPr id="5222" name="Line 102"/>
              <p:cNvSpPr>
                <a:spLocks noChangeShapeType="1"/>
              </p:cNvSpPr>
              <p:nvPr/>
            </p:nvSpPr>
            <p:spPr bwMode="auto">
              <a:xfrm>
                <a:off x="5007" y="1632"/>
                <a:ext cx="1" cy="8"/>
              </a:xfrm>
              <a:prstGeom prst="line">
                <a:avLst/>
              </a:prstGeom>
              <a:noFill/>
              <a:ln w="0">
                <a:solidFill>
                  <a:schemeClr val="accent1"/>
                </a:solidFill>
                <a:round/>
                <a:headEnd/>
                <a:tailEnd/>
              </a:ln>
            </p:spPr>
            <p:txBody>
              <a:bodyPr/>
              <a:lstStyle/>
              <a:p>
                <a:endParaRPr lang="en-US"/>
              </a:p>
            </p:txBody>
          </p:sp>
          <p:sp>
            <p:nvSpPr>
              <p:cNvPr id="5223" name="Line 103"/>
              <p:cNvSpPr>
                <a:spLocks noChangeShapeType="1"/>
              </p:cNvSpPr>
              <p:nvPr/>
            </p:nvSpPr>
            <p:spPr bwMode="auto">
              <a:xfrm>
                <a:off x="5046" y="1632"/>
                <a:ext cx="1" cy="8"/>
              </a:xfrm>
              <a:prstGeom prst="line">
                <a:avLst/>
              </a:prstGeom>
              <a:noFill/>
              <a:ln w="0">
                <a:solidFill>
                  <a:schemeClr val="accent1"/>
                </a:solidFill>
                <a:round/>
                <a:headEnd/>
                <a:tailEnd/>
              </a:ln>
            </p:spPr>
            <p:txBody>
              <a:bodyPr/>
              <a:lstStyle/>
              <a:p>
                <a:endParaRPr lang="en-US"/>
              </a:p>
            </p:txBody>
          </p:sp>
          <p:sp>
            <p:nvSpPr>
              <p:cNvPr id="5224" name="Line 104"/>
              <p:cNvSpPr>
                <a:spLocks noChangeShapeType="1"/>
              </p:cNvSpPr>
              <p:nvPr/>
            </p:nvSpPr>
            <p:spPr bwMode="auto">
              <a:xfrm>
                <a:off x="5089" y="1632"/>
                <a:ext cx="0" cy="8"/>
              </a:xfrm>
              <a:prstGeom prst="line">
                <a:avLst/>
              </a:prstGeom>
              <a:noFill/>
              <a:ln w="0">
                <a:solidFill>
                  <a:schemeClr val="accent1"/>
                </a:solidFill>
                <a:round/>
                <a:headEnd/>
                <a:tailEnd/>
              </a:ln>
            </p:spPr>
            <p:txBody>
              <a:bodyPr/>
              <a:lstStyle/>
              <a:p>
                <a:endParaRPr lang="en-US"/>
              </a:p>
            </p:txBody>
          </p:sp>
          <p:sp>
            <p:nvSpPr>
              <p:cNvPr id="5225" name="Line 105"/>
              <p:cNvSpPr>
                <a:spLocks noChangeShapeType="1"/>
              </p:cNvSpPr>
              <p:nvPr/>
            </p:nvSpPr>
            <p:spPr bwMode="auto">
              <a:xfrm>
                <a:off x="5127" y="1632"/>
                <a:ext cx="1" cy="8"/>
              </a:xfrm>
              <a:prstGeom prst="line">
                <a:avLst/>
              </a:prstGeom>
              <a:noFill/>
              <a:ln w="0">
                <a:solidFill>
                  <a:schemeClr val="accent1"/>
                </a:solidFill>
                <a:round/>
                <a:headEnd/>
                <a:tailEnd/>
              </a:ln>
            </p:spPr>
            <p:txBody>
              <a:bodyPr/>
              <a:lstStyle/>
              <a:p>
                <a:endParaRPr lang="en-US"/>
              </a:p>
            </p:txBody>
          </p:sp>
          <p:sp>
            <p:nvSpPr>
              <p:cNvPr id="5226" name="Line 106"/>
              <p:cNvSpPr>
                <a:spLocks noChangeShapeType="1"/>
              </p:cNvSpPr>
              <p:nvPr/>
            </p:nvSpPr>
            <p:spPr bwMode="auto">
              <a:xfrm>
                <a:off x="5208" y="1632"/>
                <a:ext cx="1" cy="8"/>
              </a:xfrm>
              <a:prstGeom prst="line">
                <a:avLst/>
              </a:prstGeom>
              <a:noFill/>
              <a:ln w="0">
                <a:solidFill>
                  <a:schemeClr val="accent1"/>
                </a:solidFill>
                <a:round/>
                <a:headEnd/>
                <a:tailEnd/>
              </a:ln>
            </p:spPr>
            <p:txBody>
              <a:bodyPr/>
              <a:lstStyle/>
              <a:p>
                <a:endParaRPr lang="en-US"/>
              </a:p>
            </p:txBody>
          </p:sp>
          <p:sp>
            <p:nvSpPr>
              <p:cNvPr id="5227" name="Line 107"/>
              <p:cNvSpPr>
                <a:spLocks noChangeShapeType="1"/>
              </p:cNvSpPr>
              <p:nvPr/>
            </p:nvSpPr>
            <p:spPr bwMode="auto">
              <a:xfrm>
                <a:off x="5247" y="1632"/>
                <a:ext cx="0" cy="8"/>
              </a:xfrm>
              <a:prstGeom prst="line">
                <a:avLst/>
              </a:prstGeom>
              <a:noFill/>
              <a:ln w="0">
                <a:solidFill>
                  <a:schemeClr val="accent1"/>
                </a:solidFill>
                <a:round/>
                <a:headEnd/>
                <a:tailEnd/>
              </a:ln>
            </p:spPr>
            <p:txBody>
              <a:bodyPr/>
              <a:lstStyle/>
              <a:p>
                <a:endParaRPr lang="en-US"/>
              </a:p>
            </p:txBody>
          </p:sp>
          <p:sp>
            <p:nvSpPr>
              <p:cNvPr id="5228" name="Line 108"/>
              <p:cNvSpPr>
                <a:spLocks noChangeShapeType="1"/>
              </p:cNvSpPr>
              <p:nvPr/>
            </p:nvSpPr>
            <p:spPr bwMode="auto">
              <a:xfrm>
                <a:off x="5289" y="1632"/>
                <a:ext cx="1" cy="8"/>
              </a:xfrm>
              <a:prstGeom prst="line">
                <a:avLst/>
              </a:prstGeom>
              <a:noFill/>
              <a:ln w="0">
                <a:solidFill>
                  <a:schemeClr val="accent1"/>
                </a:solidFill>
                <a:round/>
                <a:headEnd/>
                <a:tailEnd/>
              </a:ln>
            </p:spPr>
            <p:txBody>
              <a:bodyPr/>
              <a:lstStyle/>
              <a:p>
                <a:endParaRPr lang="en-US"/>
              </a:p>
            </p:txBody>
          </p:sp>
          <p:sp>
            <p:nvSpPr>
              <p:cNvPr id="5229" name="Line 109"/>
              <p:cNvSpPr>
                <a:spLocks noChangeShapeType="1"/>
              </p:cNvSpPr>
              <p:nvPr/>
            </p:nvSpPr>
            <p:spPr bwMode="auto">
              <a:xfrm>
                <a:off x="5328" y="1632"/>
                <a:ext cx="0" cy="8"/>
              </a:xfrm>
              <a:prstGeom prst="line">
                <a:avLst/>
              </a:prstGeom>
              <a:noFill/>
              <a:ln w="0">
                <a:solidFill>
                  <a:schemeClr val="accent1"/>
                </a:solidFill>
                <a:round/>
                <a:headEnd/>
                <a:tailEnd/>
              </a:ln>
            </p:spPr>
            <p:txBody>
              <a:bodyPr/>
              <a:lstStyle/>
              <a:p>
                <a:endParaRPr lang="en-US"/>
              </a:p>
            </p:txBody>
          </p:sp>
          <p:sp>
            <p:nvSpPr>
              <p:cNvPr id="5230" name="Line 110"/>
              <p:cNvSpPr>
                <a:spLocks noChangeShapeType="1"/>
              </p:cNvSpPr>
              <p:nvPr/>
            </p:nvSpPr>
            <p:spPr bwMode="auto">
              <a:xfrm>
                <a:off x="3560" y="1632"/>
                <a:ext cx="1" cy="13"/>
              </a:xfrm>
              <a:prstGeom prst="line">
                <a:avLst/>
              </a:prstGeom>
              <a:noFill/>
              <a:ln w="0">
                <a:solidFill>
                  <a:schemeClr val="accent1"/>
                </a:solidFill>
                <a:round/>
                <a:headEnd/>
                <a:tailEnd/>
              </a:ln>
            </p:spPr>
            <p:txBody>
              <a:bodyPr/>
              <a:lstStyle/>
              <a:p>
                <a:endParaRPr lang="en-US"/>
              </a:p>
            </p:txBody>
          </p:sp>
          <p:sp>
            <p:nvSpPr>
              <p:cNvPr id="5231" name="Rectangle 111"/>
              <p:cNvSpPr>
                <a:spLocks noChangeArrowheads="1"/>
              </p:cNvSpPr>
              <p:nvPr/>
            </p:nvSpPr>
            <p:spPr bwMode="auto">
              <a:xfrm>
                <a:off x="3515" y="1645"/>
                <a:ext cx="185" cy="116"/>
              </a:xfrm>
              <a:prstGeom prst="rect">
                <a:avLst/>
              </a:prstGeom>
              <a:noFill/>
              <a:ln w="9525">
                <a:solidFill>
                  <a:schemeClr val="accent1"/>
                </a:solidFill>
                <a:miter lim="800000"/>
                <a:headEnd/>
                <a:tailEnd/>
              </a:ln>
            </p:spPr>
            <p:txBody>
              <a:bodyPr wrap="none" lIns="0" tIns="0" rIns="0" bIns="0">
                <a:spAutoFit/>
              </a:bodyPr>
              <a:lstStyle/>
              <a:p>
                <a:pPr eaLnBrk="1" hangingPunct="1"/>
                <a:r>
                  <a:rPr lang="en-US" sz="1200" dirty="0"/>
                  <a:t>100</a:t>
                </a:r>
                <a:endParaRPr lang="en-US" sz="1200" dirty="0">
                  <a:latin typeface="Times New Roman" pitchFamily="18" charset="0"/>
                </a:endParaRPr>
              </a:p>
            </p:txBody>
          </p:sp>
          <p:sp>
            <p:nvSpPr>
              <p:cNvPr id="5232" name="Line 112"/>
              <p:cNvSpPr>
                <a:spLocks noChangeShapeType="1"/>
              </p:cNvSpPr>
              <p:nvPr/>
            </p:nvSpPr>
            <p:spPr bwMode="auto">
              <a:xfrm>
                <a:off x="3761" y="1632"/>
                <a:ext cx="0" cy="13"/>
              </a:xfrm>
              <a:prstGeom prst="line">
                <a:avLst/>
              </a:prstGeom>
              <a:noFill/>
              <a:ln w="0">
                <a:solidFill>
                  <a:schemeClr val="accent1"/>
                </a:solidFill>
                <a:round/>
                <a:headEnd/>
                <a:tailEnd/>
              </a:ln>
            </p:spPr>
            <p:txBody>
              <a:bodyPr/>
              <a:lstStyle/>
              <a:p>
                <a:endParaRPr lang="en-US"/>
              </a:p>
            </p:txBody>
          </p:sp>
          <p:sp>
            <p:nvSpPr>
              <p:cNvPr id="5233" name="Rectangle 113"/>
              <p:cNvSpPr>
                <a:spLocks noChangeArrowheads="1"/>
              </p:cNvSpPr>
              <p:nvPr/>
            </p:nvSpPr>
            <p:spPr bwMode="auto">
              <a:xfrm>
                <a:off x="3715" y="1645"/>
                <a:ext cx="185" cy="116"/>
              </a:xfrm>
              <a:prstGeom prst="rect">
                <a:avLst/>
              </a:prstGeom>
              <a:noFill/>
              <a:ln w="9525">
                <a:solidFill>
                  <a:schemeClr val="accent1"/>
                </a:solidFill>
                <a:miter lim="800000"/>
                <a:headEnd/>
                <a:tailEnd/>
              </a:ln>
            </p:spPr>
            <p:txBody>
              <a:bodyPr wrap="none" lIns="0" tIns="0" rIns="0" bIns="0">
                <a:spAutoFit/>
              </a:bodyPr>
              <a:lstStyle/>
              <a:p>
                <a:pPr eaLnBrk="1" hangingPunct="1"/>
                <a:r>
                  <a:rPr lang="en-US" sz="1200" dirty="0"/>
                  <a:t>200</a:t>
                </a:r>
                <a:endParaRPr lang="en-US" sz="1200" dirty="0">
                  <a:latin typeface="Times New Roman" pitchFamily="18" charset="0"/>
                </a:endParaRPr>
              </a:p>
            </p:txBody>
          </p:sp>
          <p:sp>
            <p:nvSpPr>
              <p:cNvPr id="5234" name="Line 114"/>
              <p:cNvSpPr>
                <a:spLocks noChangeShapeType="1"/>
              </p:cNvSpPr>
              <p:nvPr/>
            </p:nvSpPr>
            <p:spPr bwMode="auto">
              <a:xfrm>
                <a:off x="3961" y="1632"/>
                <a:ext cx="1" cy="13"/>
              </a:xfrm>
              <a:prstGeom prst="line">
                <a:avLst/>
              </a:prstGeom>
              <a:noFill/>
              <a:ln w="0">
                <a:solidFill>
                  <a:schemeClr val="accent1"/>
                </a:solidFill>
                <a:round/>
                <a:headEnd/>
                <a:tailEnd/>
              </a:ln>
            </p:spPr>
            <p:txBody>
              <a:bodyPr/>
              <a:lstStyle/>
              <a:p>
                <a:endParaRPr lang="en-US"/>
              </a:p>
            </p:txBody>
          </p:sp>
          <p:sp>
            <p:nvSpPr>
              <p:cNvPr id="5235" name="Rectangle 115"/>
              <p:cNvSpPr>
                <a:spLocks noChangeArrowheads="1"/>
              </p:cNvSpPr>
              <p:nvPr/>
            </p:nvSpPr>
            <p:spPr bwMode="auto">
              <a:xfrm>
                <a:off x="3916" y="1645"/>
                <a:ext cx="185" cy="116"/>
              </a:xfrm>
              <a:prstGeom prst="rect">
                <a:avLst/>
              </a:prstGeom>
              <a:noFill/>
              <a:ln w="9525">
                <a:solidFill>
                  <a:schemeClr val="accent1"/>
                </a:solidFill>
                <a:miter lim="800000"/>
                <a:headEnd/>
                <a:tailEnd/>
              </a:ln>
            </p:spPr>
            <p:txBody>
              <a:bodyPr wrap="none" lIns="0" tIns="0" rIns="0" bIns="0">
                <a:spAutoFit/>
              </a:bodyPr>
              <a:lstStyle/>
              <a:p>
                <a:pPr eaLnBrk="1" hangingPunct="1"/>
                <a:r>
                  <a:rPr lang="en-US" sz="1200" dirty="0"/>
                  <a:t>300</a:t>
                </a:r>
                <a:endParaRPr lang="en-US" sz="1200" dirty="0">
                  <a:latin typeface="Times New Roman" pitchFamily="18" charset="0"/>
                </a:endParaRPr>
              </a:p>
            </p:txBody>
          </p:sp>
          <p:sp>
            <p:nvSpPr>
              <p:cNvPr id="5236" name="Line 116"/>
              <p:cNvSpPr>
                <a:spLocks noChangeShapeType="1"/>
              </p:cNvSpPr>
              <p:nvPr/>
            </p:nvSpPr>
            <p:spPr bwMode="auto">
              <a:xfrm>
                <a:off x="4162" y="1632"/>
                <a:ext cx="1" cy="13"/>
              </a:xfrm>
              <a:prstGeom prst="line">
                <a:avLst/>
              </a:prstGeom>
              <a:noFill/>
              <a:ln w="0">
                <a:solidFill>
                  <a:schemeClr val="accent1"/>
                </a:solidFill>
                <a:round/>
                <a:headEnd/>
                <a:tailEnd/>
              </a:ln>
            </p:spPr>
            <p:txBody>
              <a:bodyPr/>
              <a:lstStyle/>
              <a:p>
                <a:endParaRPr lang="en-US"/>
              </a:p>
            </p:txBody>
          </p:sp>
          <p:sp>
            <p:nvSpPr>
              <p:cNvPr id="5237" name="Rectangle 117"/>
              <p:cNvSpPr>
                <a:spLocks noChangeArrowheads="1"/>
              </p:cNvSpPr>
              <p:nvPr/>
            </p:nvSpPr>
            <p:spPr bwMode="auto">
              <a:xfrm>
                <a:off x="4116" y="1645"/>
                <a:ext cx="185" cy="116"/>
              </a:xfrm>
              <a:prstGeom prst="rect">
                <a:avLst/>
              </a:prstGeom>
              <a:noFill/>
              <a:ln w="9525">
                <a:solidFill>
                  <a:schemeClr val="accent1"/>
                </a:solidFill>
                <a:miter lim="800000"/>
                <a:headEnd/>
                <a:tailEnd/>
              </a:ln>
            </p:spPr>
            <p:txBody>
              <a:bodyPr wrap="none" lIns="0" tIns="0" rIns="0" bIns="0">
                <a:spAutoFit/>
              </a:bodyPr>
              <a:lstStyle/>
              <a:p>
                <a:pPr eaLnBrk="1" hangingPunct="1"/>
                <a:r>
                  <a:rPr lang="en-US" sz="1200" dirty="0"/>
                  <a:t>400</a:t>
                </a:r>
                <a:endParaRPr lang="en-US" sz="1200" dirty="0">
                  <a:latin typeface="Times New Roman" pitchFamily="18" charset="0"/>
                </a:endParaRPr>
              </a:p>
            </p:txBody>
          </p:sp>
          <p:sp>
            <p:nvSpPr>
              <p:cNvPr id="5238" name="Line 118"/>
              <p:cNvSpPr>
                <a:spLocks noChangeShapeType="1"/>
              </p:cNvSpPr>
              <p:nvPr/>
            </p:nvSpPr>
            <p:spPr bwMode="auto">
              <a:xfrm>
                <a:off x="4363" y="1632"/>
                <a:ext cx="0" cy="13"/>
              </a:xfrm>
              <a:prstGeom prst="line">
                <a:avLst/>
              </a:prstGeom>
              <a:noFill/>
              <a:ln w="0">
                <a:solidFill>
                  <a:schemeClr val="accent1"/>
                </a:solidFill>
                <a:round/>
                <a:headEnd/>
                <a:tailEnd/>
              </a:ln>
            </p:spPr>
            <p:txBody>
              <a:bodyPr/>
              <a:lstStyle/>
              <a:p>
                <a:endParaRPr lang="en-US"/>
              </a:p>
            </p:txBody>
          </p:sp>
          <p:sp>
            <p:nvSpPr>
              <p:cNvPr id="5239" name="Rectangle 119"/>
              <p:cNvSpPr>
                <a:spLocks noChangeArrowheads="1"/>
              </p:cNvSpPr>
              <p:nvPr/>
            </p:nvSpPr>
            <p:spPr bwMode="auto">
              <a:xfrm>
                <a:off x="4317" y="1645"/>
                <a:ext cx="185" cy="116"/>
              </a:xfrm>
              <a:prstGeom prst="rect">
                <a:avLst/>
              </a:prstGeom>
              <a:noFill/>
              <a:ln w="9525">
                <a:solidFill>
                  <a:schemeClr val="accent1"/>
                </a:solidFill>
                <a:miter lim="800000"/>
                <a:headEnd/>
                <a:tailEnd/>
              </a:ln>
            </p:spPr>
            <p:txBody>
              <a:bodyPr wrap="none" lIns="0" tIns="0" rIns="0" bIns="0">
                <a:spAutoFit/>
              </a:bodyPr>
              <a:lstStyle/>
              <a:p>
                <a:pPr eaLnBrk="1" hangingPunct="1"/>
                <a:r>
                  <a:rPr lang="en-US" sz="1200" dirty="0"/>
                  <a:t>500</a:t>
                </a:r>
                <a:endParaRPr lang="en-US" sz="1200" dirty="0">
                  <a:latin typeface="Times New Roman" pitchFamily="18" charset="0"/>
                </a:endParaRPr>
              </a:p>
            </p:txBody>
          </p:sp>
          <p:sp>
            <p:nvSpPr>
              <p:cNvPr id="5240" name="Line 120"/>
              <p:cNvSpPr>
                <a:spLocks noChangeShapeType="1"/>
              </p:cNvSpPr>
              <p:nvPr/>
            </p:nvSpPr>
            <p:spPr bwMode="auto">
              <a:xfrm>
                <a:off x="4564" y="1632"/>
                <a:ext cx="1" cy="13"/>
              </a:xfrm>
              <a:prstGeom prst="line">
                <a:avLst/>
              </a:prstGeom>
              <a:noFill/>
              <a:ln w="0">
                <a:solidFill>
                  <a:schemeClr val="accent1"/>
                </a:solidFill>
                <a:round/>
                <a:headEnd/>
                <a:tailEnd/>
              </a:ln>
            </p:spPr>
            <p:txBody>
              <a:bodyPr/>
              <a:lstStyle/>
              <a:p>
                <a:endParaRPr lang="en-US"/>
              </a:p>
            </p:txBody>
          </p:sp>
          <p:sp>
            <p:nvSpPr>
              <p:cNvPr id="5241" name="Rectangle 121"/>
              <p:cNvSpPr>
                <a:spLocks noChangeArrowheads="1"/>
              </p:cNvSpPr>
              <p:nvPr/>
            </p:nvSpPr>
            <p:spPr bwMode="auto">
              <a:xfrm>
                <a:off x="4518" y="1645"/>
                <a:ext cx="185" cy="116"/>
              </a:xfrm>
              <a:prstGeom prst="rect">
                <a:avLst/>
              </a:prstGeom>
              <a:noFill/>
              <a:ln w="9525">
                <a:solidFill>
                  <a:schemeClr val="accent1"/>
                </a:solidFill>
                <a:miter lim="800000"/>
                <a:headEnd/>
                <a:tailEnd/>
              </a:ln>
            </p:spPr>
            <p:txBody>
              <a:bodyPr wrap="none" lIns="0" tIns="0" rIns="0" bIns="0">
                <a:spAutoFit/>
              </a:bodyPr>
              <a:lstStyle/>
              <a:p>
                <a:pPr eaLnBrk="1" hangingPunct="1"/>
                <a:r>
                  <a:rPr lang="en-US" sz="1200" dirty="0"/>
                  <a:t>600</a:t>
                </a:r>
                <a:endParaRPr lang="en-US" sz="1200" dirty="0">
                  <a:latin typeface="Times New Roman" pitchFamily="18" charset="0"/>
                </a:endParaRPr>
              </a:p>
            </p:txBody>
          </p:sp>
          <p:sp>
            <p:nvSpPr>
              <p:cNvPr id="5242" name="Line 122"/>
              <p:cNvSpPr>
                <a:spLocks noChangeShapeType="1"/>
              </p:cNvSpPr>
              <p:nvPr/>
            </p:nvSpPr>
            <p:spPr bwMode="auto">
              <a:xfrm>
                <a:off x="4765" y="1632"/>
                <a:ext cx="0" cy="13"/>
              </a:xfrm>
              <a:prstGeom prst="line">
                <a:avLst/>
              </a:prstGeom>
              <a:noFill/>
              <a:ln w="0">
                <a:solidFill>
                  <a:schemeClr val="accent1"/>
                </a:solidFill>
                <a:round/>
                <a:headEnd/>
                <a:tailEnd/>
              </a:ln>
            </p:spPr>
            <p:txBody>
              <a:bodyPr/>
              <a:lstStyle/>
              <a:p>
                <a:endParaRPr lang="en-US"/>
              </a:p>
            </p:txBody>
          </p:sp>
          <p:sp>
            <p:nvSpPr>
              <p:cNvPr id="5243" name="Rectangle 123"/>
              <p:cNvSpPr>
                <a:spLocks noChangeArrowheads="1"/>
              </p:cNvSpPr>
              <p:nvPr/>
            </p:nvSpPr>
            <p:spPr bwMode="auto">
              <a:xfrm>
                <a:off x="4719" y="1645"/>
                <a:ext cx="185" cy="116"/>
              </a:xfrm>
              <a:prstGeom prst="rect">
                <a:avLst/>
              </a:prstGeom>
              <a:noFill/>
              <a:ln w="9525">
                <a:solidFill>
                  <a:schemeClr val="accent1"/>
                </a:solidFill>
                <a:miter lim="800000"/>
                <a:headEnd/>
                <a:tailEnd/>
              </a:ln>
            </p:spPr>
            <p:txBody>
              <a:bodyPr wrap="none" lIns="0" tIns="0" rIns="0" bIns="0">
                <a:spAutoFit/>
              </a:bodyPr>
              <a:lstStyle/>
              <a:p>
                <a:pPr eaLnBrk="1" hangingPunct="1"/>
                <a:r>
                  <a:rPr lang="en-US" sz="1200" dirty="0"/>
                  <a:t>700</a:t>
                </a:r>
                <a:endParaRPr lang="en-US" sz="1200" dirty="0">
                  <a:latin typeface="Times New Roman" pitchFamily="18" charset="0"/>
                </a:endParaRPr>
              </a:p>
            </p:txBody>
          </p:sp>
          <p:sp>
            <p:nvSpPr>
              <p:cNvPr id="5244" name="Line 124"/>
              <p:cNvSpPr>
                <a:spLocks noChangeShapeType="1"/>
              </p:cNvSpPr>
              <p:nvPr/>
            </p:nvSpPr>
            <p:spPr bwMode="auto">
              <a:xfrm>
                <a:off x="4965" y="1632"/>
                <a:ext cx="1" cy="13"/>
              </a:xfrm>
              <a:prstGeom prst="line">
                <a:avLst/>
              </a:prstGeom>
              <a:noFill/>
              <a:ln w="0">
                <a:solidFill>
                  <a:schemeClr val="accent1"/>
                </a:solidFill>
                <a:round/>
                <a:headEnd/>
                <a:tailEnd/>
              </a:ln>
            </p:spPr>
            <p:txBody>
              <a:bodyPr/>
              <a:lstStyle/>
              <a:p>
                <a:endParaRPr lang="en-US"/>
              </a:p>
            </p:txBody>
          </p:sp>
          <p:sp>
            <p:nvSpPr>
              <p:cNvPr id="5245" name="Rectangle 125"/>
              <p:cNvSpPr>
                <a:spLocks noChangeArrowheads="1"/>
              </p:cNvSpPr>
              <p:nvPr/>
            </p:nvSpPr>
            <p:spPr bwMode="auto">
              <a:xfrm>
                <a:off x="4920" y="1645"/>
                <a:ext cx="185" cy="116"/>
              </a:xfrm>
              <a:prstGeom prst="rect">
                <a:avLst/>
              </a:prstGeom>
              <a:noFill/>
              <a:ln w="9525">
                <a:solidFill>
                  <a:schemeClr val="accent1"/>
                </a:solidFill>
                <a:miter lim="800000"/>
                <a:headEnd/>
                <a:tailEnd/>
              </a:ln>
            </p:spPr>
            <p:txBody>
              <a:bodyPr wrap="none" lIns="0" tIns="0" rIns="0" bIns="0">
                <a:spAutoFit/>
              </a:bodyPr>
              <a:lstStyle/>
              <a:p>
                <a:pPr eaLnBrk="1" hangingPunct="1"/>
                <a:r>
                  <a:rPr lang="en-US" sz="1200" dirty="0"/>
                  <a:t>800</a:t>
                </a:r>
                <a:endParaRPr lang="en-US" sz="1200" dirty="0">
                  <a:latin typeface="Times New Roman" pitchFamily="18" charset="0"/>
                </a:endParaRPr>
              </a:p>
            </p:txBody>
          </p:sp>
          <p:sp>
            <p:nvSpPr>
              <p:cNvPr id="5246" name="Line 126"/>
              <p:cNvSpPr>
                <a:spLocks noChangeShapeType="1"/>
              </p:cNvSpPr>
              <p:nvPr/>
            </p:nvSpPr>
            <p:spPr bwMode="auto">
              <a:xfrm>
                <a:off x="5166" y="1632"/>
                <a:ext cx="1" cy="13"/>
              </a:xfrm>
              <a:prstGeom prst="line">
                <a:avLst/>
              </a:prstGeom>
              <a:noFill/>
              <a:ln w="0">
                <a:solidFill>
                  <a:schemeClr val="accent1"/>
                </a:solidFill>
                <a:round/>
                <a:headEnd/>
                <a:tailEnd/>
              </a:ln>
            </p:spPr>
            <p:txBody>
              <a:bodyPr/>
              <a:lstStyle/>
              <a:p>
                <a:endParaRPr lang="en-US"/>
              </a:p>
            </p:txBody>
          </p:sp>
          <p:sp>
            <p:nvSpPr>
              <p:cNvPr id="5247" name="Rectangle 127"/>
              <p:cNvSpPr>
                <a:spLocks noChangeArrowheads="1"/>
              </p:cNvSpPr>
              <p:nvPr/>
            </p:nvSpPr>
            <p:spPr bwMode="auto">
              <a:xfrm>
                <a:off x="5120" y="1645"/>
                <a:ext cx="185" cy="116"/>
              </a:xfrm>
              <a:prstGeom prst="rect">
                <a:avLst/>
              </a:prstGeom>
              <a:noFill/>
              <a:ln w="9525">
                <a:solidFill>
                  <a:schemeClr val="accent1"/>
                </a:solidFill>
                <a:miter lim="800000"/>
                <a:headEnd/>
                <a:tailEnd/>
              </a:ln>
            </p:spPr>
            <p:txBody>
              <a:bodyPr wrap="none" lIns="0" tIns="0" rIns="0" bIns="0">
                <a:spAutoFit/>
              </a:bodyPr>
              <a:lstStyle/>
              <a:p>
                <a:pPr eaLnBrk="1" hangingPunct="1"/>
                <a:r>
                  <a:rPr lang="en-US" sz="1200" dirty="0"/>
                  <a:t>900</a:t>
                </a:r>
                <a:endParaRPr lang="en-US" sz="1200" dirty="0">
                  <a:latin typeface="Times New Roman" pitchFamily="18" charset="0"/>
                </a:endParaRPr>
              </a:p>
            </p:txBody>
          </p:sp>
          <p:sp>
            <p:nvSpPr>
              <p:cNvPr id="5248" name="Line 128"/>
              <p:cNvSpPr>
                <a:spLocks noChangeShapeType="1"/>
              </p:cNvSpPr>
              <p:nvPr/>
            </p:nvSpPr>
            <p:spPr bwMode="auto">
              <a:xfrm>
                <a:off x="5370" y="1632"/>
                <a:ext cx="1" cy="13"/>
              </a:xfrm>
              <a:prstGeom prst="line">
                <a:avLst/>
              </a:prstGeom>
              <a:noFill/>
              <a:ln w="0">
                <a:solidFill>
                  <a:schemeClr val="accent1"/>
                </a:solidFill>
                <a:round/>
                <a:headEnd/>
                <a:tailEnd/>
              </a:ln>
            </p:spPr>
            <p:txBody>
              <a:bodyPr/>
              <a:lstStyle/>
              <a:p>
                <a:endParaRPr lang="en-US"/>
              </a:p>
            </p:txBody>
          </p:sp>
          <p:sp>
            <p:nvSpPr>
              <p:cNvPr id="5249" name="Rectangle 129"/>
              <p:cNvSpPr>
                <a:spLocks noChangeArrowheads="1"/>
              </p:cNvSpPr>
              <p:nvPr/>
            </p:nvSpPr>
            <p:spPr bwMode="auto">
              <a:xfrm>
                <a:off x="5312" y="1645"/>
                <a:ext cx="246" cy="116"/>
              </a:xfrm>
              <a:prstGeom prst="rect">
                <a:avLst/>
              </a:prstGeom>
              <a:noFill/>
              <a:ln w="9525">
                <a:solidFill>
                  <a:schemeClr val="accent1"/>
                </a:solidFill>
                <a:miter lim="800000"/>
                <a:headEnd/>
                <a:tailEnd/>
              </a:ln>
            </p:spPr>
            <p:txBody>
              <a:bodyPr wrap="none" lIns="0" tIns="0" rIns="0" bIns="0">
                <a:spAutoFit/>
              </a:bodyPr>
              <a:lstStyle/>
              <a:p>
                <a:pPr eaLnBrk="1" hangingPunct="1"/>
                <a:r>
                  <a:rPr lang="en-US" sz="1200" dirty="0"/>
                  <a:t>1000</a:t>
                </a:r>
                <a:endParaRPr lang="en-US" sz="1200" dirty="0">
                  <a:latin typeface="Times New Roman" pitchFamily="18" charset="0"/>
                </a:endParaRPr>
              </a:p>
            </p:txBody>
          </p:sp>
          <p:sp>
            <p:nvSpPr>
              <p:cNvPr id="5250" name="Line 130"/>
              <p:cNvSpPr>
                <a:spLocks noChangeShapeType="1"/>
              </p:cNvSpPr>
              <p:nvPr/>
            </p:nvSpPr>
            <p:spPr bwMode="auto">
              <a:xfrm flipV="1">
                <a:off x="3532" y="809"/>
                <a:ext cx="0" cy="821"/>
              </a:xfrm>
              <a:prstGeom prst="line">
                <a:avLst/>
              </a:prstGeom>
              <a:noFill/>
              <a:ln w="0">
                <a:solidFill>
                  <a:schemeClr val="accent1"/>
                </a:solidFill>
                <a:round/>
                <a:headEnd/>
                <a:tailEnd/>
              </a:ln>
            </p:spPr>
            <p:txBody>
              <a:bodyPr/>
              <a:lstStyle/>
              <a:p>
                <a:endParaRPr lang="en-US"/>
              </a:p>
            </p:txBody>
          </p:sp>
          <p:sp>
            <p:nvSpPr>
              <p:cNvPr id="5251" name="Line 131"/>
              <p:cNvSpPr>
                <a:spLocks noChangeShapeType="1"/>
              </p:cNvSpPr>
              <p:nvPr/>
            </p:nvSpPr>
            <p:spPr bwMode="auto">
              <a:xfrm flipH="1">
                <a:off x="3511" y="1623"/>
                <a:ext cx="21" cy="1"/>
              </a:xfrm>
              <a:prstGeom prst="line">
                <a:avLst/>
              </a:prstGeom>
              <a:noFill/>
              <a:ln w="0">
                <a:solidFill>
                  <a:schemeClr val="accent1"/>
                </a:solidFill>
                <a:round/>
                <a:headEnd/>
                <a:tailEnd/>
              </a:ln>
            </p:spPr>
            <p:txBody>
              <a:bodyPr/>
              <a:lstStyle/>
              <a:p>
                <a:endParaRPr lang="en-US"/>
              </a:p>
            </p:txBody>
          </p:sp>
          <p:sp>
            <p:nvSpPr>
              <p:cNvPr id="5252" name="Line 132"/>
              <p:cNvSpPr>
                <a:spLocks noChangeShapeType="1"/>
              </p:cNvSpPr>
              <p:nvPr/>
            </p:nvSpPr>
            <p:spPr bwMode="auto">
              <a:xfrm flipH="1">
                <a:off x="3511" y="1614"/>
                <a:ext cx="21" cy="1"/>
              </a:xfrm>
              <a:prstGeom prst="line">
                <a:avLst/>
              </a:prstGeom>
              <a:noFill/>
              <a:ln w="0">
                <a:solidFill>
                  <a:schemeClr val="accent1"/>
                </a:solidFill>
                <a:round/>
                <a:headEnd/>
                <a:tailEnd/>
              </a:ln>
            </p:spPr>
            <p:txBody>
              <a:bodyPr/>
              <a:lstStyle/>
              <a:p>
                <a:endParaRPr lang="en-US"/>
              </a:p>
            </p:txBody>
          </p:sp>
          <p:sp>
            <p:nvSpPr>
              <p:cNvPr id="5253" name="Line 133"/>
              <p:cNvSpPr>
                <a:spLocks noChangeShapeType="1"/>
              </p:cNvSpPr>
              <p:nvPr/>
            </p:nvSpPr>
            <p:spPr bwMode="auto">
              <a:xfrm flipH="1">
                <a:off x="3511" y="1606"/>
                <a:ext cx="21" cy="0"/>
              </a:xfrm>
              <a:prstGeom prst="line">
                <a:avLst/>
              </a:prstGeom>
              <a:noFill/>
              <a:ln w="0">
                <a:solidFill>
                  <a:schemeClr val="accent1"/>
                </a:solidFill>
                <a:round/>
                <a:headEnd/>
                <a:tailEnd/>
              </a:ln>
            </p:spPr>
            <p:txBody>
              <a:bodyPr/>
              <a:lstStyle/>
              <a:p>
                <a:endParaRPr lang="en-US"/>
              </a:p>
            </p:txBody>
          </p:sp>
          <p:sp>
            <p:nvSpPr>
              <p:cNvPr id="5254" name="Line 134"/>
              <p:cNvSpPr>
                <a:spLocks noChangeShapeType="1"/>
              </p:cNvSpPr>
              <p:nvPr/>
            </p:nvSpPr>
            <p:spPr bwMode="auto">
              <a:xfrm flipH="1">
                <a:off x="3511" y="1598"/>
                <a:ext cx="21" cy="1"/>
              </a:xfrm>
              <a:prstGeom prst="line">
                <a:avLst/>
              </a:prstGeom>
              <a:noFill/>
              <a:ln w="0">
                <a:solidFill>
                  <a:schemeClr val="accent1"/>
                </a:solidFill>
                <a:round/>
                <a:headEnd/>
                <a:tailEnd/>
              </a:ln>
            </p:spPr>
            <p:txBody>
              <a:bodyPr/>
              <a:lstStyle/>
              <a:p>
                <a:endParaRPr lang="en-US"/>
              </a:p>
            </p:txBody>
          </p:sp>
          <p:sp>
            <p:nvSpPr>
              <p:cNvPr id="5255" name="Line 135"/>
              <p:cNvSpPr>
                <a:spLocks noChangeShapeType="1"/>
              </p:cNvSpPr>
              <p:nvPr/>
            </p:nvSpPr>
            <p:spPr bwMode="auto">
              <a:xfrm flipH="1">
                <a:off x="3511" y="1581"/>
                <a:ext cx="21" cy="0"/>
              </a:xfrm>
              <a:prstGeom prst="line">
                <a:avLst/>
              </a:prstGeom>
              <a:noFill/>
              <a:ln w="0">
                <a:solidFill>
                  <a:schemeClr val="accent1"/>
                </a:solidFill>
                <a:round/>
                <a:headEnd/>
                <a:tailEnd/>
              </a:ln>
            </p:spPr>
            <p:txBody>
              <a:bodyPr/>
              <a:lstStyle/>
              <a:p>
                <a:endParaRPr lang="en-US"/>
              </a:p>
            </p:txBody>
          </p:sp>
          <p:sp>
            <p:nvSpPr>
              <p:cNvPr id="5256" name="Line 136"/>
              <p:cNvSpPr>
                <a:spLocks noChangeShapeType="1"/>
              </p:cNvSpPr>
              <p:nvPr/>
            </p:nvSpPr>
            <p:spPr bwMode="auto">
              <a:xfrm flipH="1">
                <a:off x="3511" y="1574"/>
                <a:ext cx="21" cy="0"/>
              </a:xfrm>
              <a:prstGeom prst="line">
                <a:avLst/>
              </a:prstGeom>
              <a:noFill/>
              <a:ln w="0">
                <a:solidFill>
                  <a:schemeClr val="accent1"/>
                </a:solidFill>
                <a:round/>
                <a:headEnd/>
                <a:tailEnd/>
              </a:ln>
            </p:spPr>
            <p:txBody>
              <a:bodyPr/>
              <a:lstStyle/>
              <a:p>
                <a:endParaRPr lang="en-US"/>
              </a:p>
            </p:txBody>
          </p:sp>
          <p:sp>
            <p:nvSpPr>
              <p:cNvPr id="5257" name="Line 137"/>
              <p:cNvSpPr>
                <a:spLocks noChangeShapeType="1"/>
              </p:cNvSpPr>
              <p:nvPr/>
            </p:nvSpPr>
            <p:spPr bwMode="auto">
              <a:xfrm flipH="1">
                <a:off x="3511" y="1565"/>
                <a:ext cx="21" cy="1"/>
              </a:xfrm>
              <a:prstGeom prst="line">
                <a:avLst/>
              </a:prstGeom>
              <a:noFill/>
              <a:ln w="0">
                <a:solidFill>
                  <a:schemeClr val="accent1"/>
                </a:solidFill>
                <a:round/>
                <a:headEnd/>
                <a:tailEnd/>
              </a:ln>
            </p:spPr>
            <p:txBody>
              <a:bodyPr/>
              <a:lstStyle/>
              <a:p>
                <a:endParaRPr lang="en-US"/>
              </a:p>
            </p:txBody>
          </p:sp>
          <p:sp>
            <p:nvSpPr>
              <p:cNvPr id="5258" name="Line 138"/>
              <p:cNvSpPr>
                <a:spLocks noChangeShapeType="1"/>
              </p:cNvSpPr>
              <p:nvPr/>
            </p:nvSpPr>
            <p:spPr bwMode="auto">
              <a:xfrm flipH="1">
                <a:off x="3511" y="1557"/>
                <a:ext cx="21" cy="0"/>
              </a:xfrm>
              <a:prstGeom prst="line">
                <a:avLst/>
              </a:prstGeom>
              <a:noFill/>
              <a:ln w="0">
                <a:solidFill>
                  <a:schemeClr val="accent1"/>
                </a:solidFill>
                <a:round/>
                <a:headEnd/>
                <a:tailEnd/>
              </a:ln>
            </p:spPr>
            <p:txBody>
              <a:bodyPr/>
              <a:lstStyle/>
              <a:p>
                <a:endParaRPr lang="en-US"/>
              </a:p>
            </p:txBody>
          </p:sp>
          <p:sp>
            <p:nvSpPr>
              <p:cNvPr id="5259" name="Line 139"/>
              <p:cNvSpPr>
                <a:spLocks noChangeShapeType="1"/>
              </p:cNvSpPr>
              <p:nvPr/>
            </p:nvSpPr>
            <p:spPr bwMode="auto">
              <a:xfrm flipH="1">
                <a:off x="3511" y="1541"/>
                <a:ext cx="21" cy="0"/>
              </a:xfrm>
              <a:prstGeom prst="line">
                <a:avLst/>
              </a:prstGeom>
              <a:noFill/>
              <a:ln w="0">
                <a:solidFill>
                  <a:schemeClr val="accent1"/>
                </a:solidFill>
                <a:round/>
                <a:headEnd/>
                <a:tailEnd/>
              </a:ln>
            </p:spPr>
            <p:txBody>
              <a:bodyPr/>
              <a:lstStyle/>
              <a:p>
                <a:endParaRPr lang="en-US"/>
              </a:p>
            </p:txBody>
          </p:sp>
          <p:sp>
            <p:nvSpPr>
              <p:cNvPr id="5260" name="Line 140"/>
              <p:cNvSpPr>
                <a:spLocks noChangeShapeType="1"/>
              </p:cNvSpPr>
              <p:nvPr/>
            </p:nvSpPr>
            <p:spPr bwMode="auto">
              <a:xfrm flipH="1">
                <a:off x="3511" y="1532"/>
                <a:ext cx="21" cy="1"/>
              </a:xfrm>
              <a:prstGeom prst="line">
                <a:avLst/>
              </a:prstGeom>
              <a:noFill/>
              <a:ln w="0">
                <a:solidFill>
                  <a:schemeClr val="accent1"/>
                </a:solidFill>
                <a:round/>
                <a:headEnd/>
                <a:tailEnd/>
              </a:ln>
            </p:spPr>
            <p:txBody>
              <a:bodyPr/>
              <a:lstStyle/>
              <a:p>
                <a:endParaRPr lang="en-US"/>
              </a:p>
            </p:txBody>
          </p:sp>
          <p:sp>
            <p:nvSpPr>
              <p:cNvPr id="5261" name="Line 141"/>
              <p:cNvSpPr>
                <a:spLocks noChangeShapeType="1"/>
              </p:cNvSpPr>
              <p:nvPr/>
            </p:nvSpPr>
            <p:spPr bwMode="auto">
              <a:xfrm flipH="1">
                <a:off x="3511" y="1524"/>
                <a:ext cx="21" cy="0"/>
              </a:xfrm>
              <a:prstGeom prst="line">
                <a:avLst/>
              </a:prstGeom>
              <a:noFill/>
              <a:ln w="0">
                <a:solidFill>
                  <a:schemeClr val="accent1"/>
                </a:solidFill>
                <a:round/>
                <a:headEnd/>
                <a:tailEnd/>
              </a:ln>
            </p:spPr>
            <p:txBody>
              <a:bodyPr/>
              <a:lstStyle/>
              <a:p>
                <a:endParaRPr lang="en-US"/>
              </a:p>
            </p:txBody>
          </p:sp>
          <p:sp>
            <p:nvSpPr>
              <p:cNvPr id="5262" name="Line 142"/>
              <p:cNvSpPr>
                <a:spLocks noChangeShapeType="1"/>
              </p:cNvSpPr>
              <p:nvPr/>
            </p:nvSpPr>
            <p:spPr bwMode="auto">
              <a:xfrm flipH="1">
                <a:off x="3511" y="1516"/>
                <a:ext cx="21" cy="1"/>
              </a:xfrm>
              <a:prstGeom prst="line">
                <a:avLst/>
              </a:prstGeom>
              <a:noFill/>
              <a:ln w="0">
                <a:solidFill>
                  <a:schemeClr val="accent1"/>
                </a:solidFill>
                <a:round/>
                <a:headEnd/>
                <a:tailEnd/>
              </a:ln>
            </p:spPr>
            <p:txBody>
              <a:bodyPr/>
              <a:lstStyle/>
              <a:p>
                <a:endParaRPr lang="en-US"/>
              </a:p>
            </p:txBody>
          </p:sp>
          <p:sp>
            <p:nvSpPr>
              <p:cNvPr id="5263" name="Line 143"/>
              <p:cNvSpPr>
                <a:spLocks noChangeShapeType="1"/>
              </p:cNvSpPr>
              <p:nvPr/>
            </p:nvSpPr>
            <p:spPr bwMode="auto">
              <a:xfrm flipH="1">
                <a:off x="3511" y="1499"/>
                <a:ext cx="21" cy="0"/>
              </a:xfrm>
              <a:prstGeom prst="line">
                <a:avLst/>
              </a:prstGeom>
              <a:noFill/>
              <a:ln w="0">
                <a:solidFill>
                  <a:schemeClr val="accent1"/>
                </a:solidFill>
                <a:round/>
                <a:headEnd/>
                <a:tailEnd/>
              </a:ln>
            </p:spPr>
            <p:txBody>
              <a:bodyPr/>
              <a:lstStyle/>
              <a:p>
                <a:endParaRPr lang="en-US"/>
              </a:p>
            </p:txBody>
          </p:sp>
          <p:sp>
            <p:nvSpPr>
              <p:cNvPr id="5264" name="Line 144"/>
              <p:cNvSpPr>
                <a:spLocks noChangeShapeType="1"/>
              </p:cNvSpPr>
              <p:nvPr/>
            </p:nvSpPr>
            <p:spPr bwMode="auto">
              <a:xfrm flipH="1">
                <a:off x="3511" y="1492"/>
                <a:ext cx="21" cy="0"/>
              </a:xfrm>
              <a:prstGeom prst="line">
                <a:avLst/>
              </a:prstGeom>
              <a:noFill/>
              <a:ln w="0">
                <a:solidFill>
                  <a:schemeClr val="accent1"/>
                </a:solidFill>
                <a:round/>
                <a:headEnd/>
                <a:tailEnd/>
              </a:ln>
            </p:spPr>
            <p:txBody>
              <a:bodyPr/>
              <a:lstStyle/>
              <a:p>
                <a:endParaRPr lang="en-US"/>
              </a:p>
            </p:txBody>
          </p:sp>
          <p:sp>
            <p:nvSpPr>
              <p:cNvPr id="5265" name="Line 145"/>
              <p:cNvSpPr>
                <a:spLocks noChangeShapeType="1"/>
              </p:cNvSpPr>
              <p:nvPr/>
            </p:nvSpPr>
            <p:spPr bwMode="auto">
              <a:xfrm flipH="1">
                <a:off x="3511" y="1483"/>
                <a:ext cx="21" cy="1"/>
              </a:xfrm>
              <a:prstGeom prst="line">
                <a:avLst/>
              </a:prstGeom>
              <a:noFill/>
              <a:ln w="0">
                <a:solidFill>
                  <a:schemeClr val="accent1"/>
                </a:solidFill>
                <a:round/>
                <a:headEnd/>
                <a:tailEnd/>
              </a:ln>
            </p:spPr>
            <p:txBody>
              <a:bodyPr/>
              <a:lstStyle/>
              <a:p>
                <a:endParaRPr lang="en-US"/>
              </a:p>
            </p:txBody>
          </p:sp>
          <p:sp>
            <p:nvSpPr>
              <p:cNvPr id="5266" name="Line 146"/>
              <p:cNvSpPr>
                <a:spLocks noChangeShapeType="1"/>
              </p:cNvSpPr>
              <p:nvPr/>
            </p:nvSpPr>
            <p:spPr bwMode="auto">
              <a:xfrm flipH="1">
                <a:off x="3511" y="1474"/>
                <a:ext cx="21" cy="1"/>
              </a:xfrm>
              <a:prstGeom prst="line">
                <a:avLst/>
              </a:prstGeom>
              <a:noFill/>
              <a:ln w="0">
                <a:solidFill>
                  <a:schemeClr val="accent1"/>
                </a:solidFill>
                <a:round/>
                <a:headEnd/>
                <a:tailEnd/>
              </a:ln>
            </p:spPr>
            <p:txBody>
              <a:bodyPr/>
              <a:lstStyle/>
              <a:p>
                <a:endParaRPr lang="en-US"/>
              </a:p>
            </p:txBody>
          </p:sp>
          <p:sp>
            <p:nvSpPr>
              <p:cNvPr id="5267" name="Line 147"/>
              <p:cNvSpPr>
                <a:spLocks noChangeShapeType="1"/>
              </p:cNvSpPr>
              <p:nvPr/>
            </p:nvSpPr>
            <p:spPr bwMode="auto">
              <a:xfrm flipH="1">
                <a:off x="3511" y="1459"/>
                <a:ext cx="21" cy="0"/>
              </a:xfrm>
              <a:prstGeom prst="line">
                <a:avLst/>
              </a:prstGeom>
              <a:noFill/>
              <a:ln w="0">
                <a:solidFill>
                  <a:schemeClr val="accent1"/>
                </a:solidFill>
                <a:round/>
                <a:headEnd/>
                <a:tailEnd/>
              </a:ln>
            </p:spPr>
            <p:txBody>
              <a:bodyPr/>
              <a:lstStyle/>
              <a:p>
                <a:endParaRPr lang="en-US"/>
              </a:p>
            </p:txBody>
          </p:sp>
          <p:sp>
            <p:nvSpPr>
              <p:cNvPr id="5268" name="Line 148"/>
              <p:cNvSpPr>
                <a:spLocks noChangeShapeType="1"/>
              </p:cNvSpPr>
              <p:nvPr/>
            </p:nvSpPr>
            <p:spPr bwMode="auto">
              <a:xfrm flipH="1">
                <a:off x="3511" y="1450"/>
                <a:ext cx="21" cy="1"/>
              </a:xfrm>
              <a:prstGeom prst="line">
                <a:avLst/>
              </a:prstGeom>
              <a:noFill/>
              <a:ln w="0">
                <a:solidFill>
                  <a:schemeClr val="accent1"/>
                </a:solidFill>
                <a:round/>
                <a:headEnd/>
                <a:tailEnd/>
              </a:ln>
            </p:spPr>
            <p:txBody>
              <a:bodyPr/>
              <a:lstStyle/>
              <a:p>
                <a:endParaRPr lang="en-US"/>
              </a:p>
            </p:txBody>
          </p:sp>
          <p:sp>
            <p:nvSpPr>
              <p:cNvPr id="5269" name="Line 149"/>
              <p:cNvSpPr>
                <a:spLocks noChangeShapeType="1"/>
              </p:cNvSpPr>
              <p:nvPr/>
            </p:nvSpPr>
            <p:spPr bwMode="auto">
              <a:xfrm flipH="1">
                <a:off x="3511" y="1441"/>
                <a:ext cx="21" cy="1"/>
              </a:xfrm>
              <a:prstGeom prst="line">
                <a:avLst/>
              </a:prstGeom>
              <a:noFill/>
              <a:ln w="0">
                <a:solidFill>
                  <a:schemeClr val="accent1"/>
                </a:solidFill>
                <a:round/>
                <a:headEnd/>
                <a:tailEnd/>
              </a:ln>
            </p:spPr>
            <p:txBody>
              <a:bodyPr/>
              <a:lstStyle/>
              <a:p>
                <a:endParaRPr lang="en-US"/>
              </a:p>
            </p:txBody>
          </p:sp>
          <p:sp>
            <p:nvSpPr>
              <p:cNvPr id="5270" name="Line 150"/>
              <p:cNvSpPr>
                <a:spLocks noChangeShapeType="1"/>
              </p:cNvSpPr>
              <p:nvPr/>
            </p:nvSpPr>
            <p:spPr bwMode="auto">
              <a:xfrm flipH="1">
                <a:off x="3511" y="1434"/>
                <a:ext cx="21" cy="0"/>
              </a:xfrm>
              <a:prstGeom prst="line">
                <a:avLst/>
              </a:prstGeom>
              <a:noFill/>
              <a:ln w="0">
                <a:solidFill>
                  <a:schemeClr val="accent1"/>
                </a:solidFill>
                <a:round/>
                <a:headEnd/>
                <a:tailEnd/>
              </a:ln>
            </p:spPr>
            <p:txBody>
              <a:bodyPr/>
              <a:lstStyle/>
              <a:p>
                <a:endParaRPr lang="en-US"/>
              </a:p>
            </p:txBody>
          </p:sp>
          <p:sp>
            <p:nvSpPr>
              <p:cNvPr id="5271" name="Line 151"/>
              <p:cNvSpPr>
                <a:spLocks noChangeShapeType="1"/>
              </p:cNvSpPr>
              <p:nvPr/>
            </p:nvSpPr>
            <p:spPr bwMode="auto">
              <a:xfrm flipH="1">
                <a:off x="3511" y="1417"/>
                <a:ext cx="21" cy="0"/>
              </a:xfrm>
              <a:prstGeom prst="line">
                <a:avLst/>
              </a:prstGeom>
              <a:noFill/>
              <a:ln w="0">
                <a:solidFill>
                  <a:schemeClr val="accent1"/>
                </a:solidFill>
                <a:round/>
                <a:headEnd/>
                <a:tailEnd/>
              </a:ln>
            </p:spPr>
            <p:txBody>
              <a:bodyPr/>
              <a:lstStyle/>
              <a:p>
                <a:endParaRPr lang="en-US"/>
              </a:p>
            </p:txBody>
          </p:sp>
          <p:sp>
            <p:nvSpPr>
              <p:cNvPr id="5272" name="Line 152"/>
              <p:cNvSpPr>
                <a:spLocks noChangeShapeType="1"/>
              </p:cNvSpPr>
              <p:nvPr/>
            </p:nvSpPr>
            <p:spPr bwMode="auto">
              <a:xfrm flipH="1">
                <a:off x="3511" y="1410"/>
                <a:ext cx="21" cy="0"/>
              </a:xfrm>
              <a:prstGeom prst="line">
                <a:avLst/>
              </a:prstGeom>
              <a:noFill/>
              <a:ln w="0">
                <a:solidFill>
                  <a:schemeClr val="accent1"/>
                </a:solidFill>
                <a:round/>
                <a:headEnd/>
                <a:tailEnd/>
              </a:ln>
            </p:spPr>
            <p:txBody>
              <a:bodyPr/>
              <a:lstStyle/>
              <a:p>
                <a:endParaRPr lang="en-US"/>
              </a:p>
            </p:txBody>
          </p:sp>
          <p:sp>
            <p:nvSpPr>
              <p:cNvPr id="5273" name="Line 153"/>
              <p:cNvSpPr>
                <a:spLocks noChangeShapeType="1"/>
              </p:cNvSpPr>
              <p:nvPr/>
            </p:nvSpPr>
            <p:spPr bwMode="auto">
              <a:xfrm flipH="1">
                <a:off x="3511" y="1401"/>
                <a:ext cx="21" cy="0"/>
              </a:xfrm>
              <a:prstGeom prst="line">
                <a:avLst/>
              </a:prstGeom>
              <a:noFill/>
              <a:ln w="0">
                <a:solidFill>
                  <a:schemeClr val="accent1"/>
                </a:solidFill>
                <a:round/>
                <a:headEnd/>
                <a:tailEnd/>
              </a:ln>
            </p:spPr>
            <p:txBody>
              <a:bodyPr/>
              <a:lstStyle/>
              <a:p>
                <a:endParaRPr lang="en-US"/>
              </a:p>
            </p:txBody>
          </p:sp>
          <p:sp>
            <p:nvSpPr>
              <p:cNvPr id="5274" name="Line 154"/>
              <p:cNvSpPr>
                <a:spLocks noChangeShapeType="1"/>
              </p:cNvSpPr>
              <p:nvPr/>
            </p:nvSpPr>
            <p:spPr bwMode="auto">
              <a:xfrm flipH="1">
                <a:off x="3511" y="1392"/>
                <a:ext cx="21" cy="1"/>
              </a:xfrm>
              <a:prstGeom prst="line">
                <a:avLst/>
              </a:prstGeom>
              <a:noFill/>
              <a:ln w="0">
                <a:solidFill>
                  <a:schemeClr val="accent1"/>
                </a:solidFill>
                <a:round/>
                <a:headEnd/>
                <a:tailEnd/>
              </a:ln>
            </p:spPr>
            <p:txBody>
              <a:bodyPr/>
              <a:lstStyle/>
              <a:p>
                <a:endParaRPr lang="en-US"/>
              </a:p>
            </p:txBody>
          </p:sp>
          <p:sp>
            <p:nvSpPr>
              <p:cNvPr id="5275" name="Line 155"/>
              <p:cNvSpPr>
                <a:spLocks noChangeShapeType="1"/>
              </p:cNvSpPr>
              <p:nvPr/>
            </p:nvSpPr>
            <p:spPr bwMode="auto">
              <a:xfrm flipH="1">
                <a:off x="3511" y="1377"/>
                <a:ext cx="21" cy="0"/>
              </a:xfrm>
              <a:prstGeom prst="line">
                <a:avLst/>
              </a:prstGeom>
              <a:noFill/>
              <a:ln w="0">
                <a:solidFill>
                  <a:schemeClr val="accent1"/>
                </a:solidFill>
                <a:round/>
                <a:headEnd/>
                <a:tailEnd/>
              </a:ln>
            </p:spPr>
            <p:txBody>
              <a:bodyPr/>
              <a:lstStyle/>
              <a:p>
                <a:endParaRPr lang="en-US"/>
              </a:p>
            </p:txBody>
          </p:sp>
          <p:sp>
            <p:nvSpPr>
              <p:cNvPr id="5276" name="Line 156"/>
              <p:cNvSpPr>
                <a:spLocks noChangeShapeType="1"/>
              </p:cNvSpPr>
              <p:nvPr/>
            </p:nvSpPr>
            <p:spPr bwMode="auto">
              <a:xfrm flipH="1">
                <a:off x="3511" y="1368"/>
                <a:ext cx="21" cy="1"/>
              </a:xfrm>
              <a:prstGeom prst="line">
                <a:avLst/>
              </a:prstGeom>
              <a:noFill/>
              <a:ln w="0">
                <a:solidFill>
                  <a:schemeClr val="accent1"/>
                </a:solidFill>
                <a:round/>
                <a:headEnd/>
                <a:tailEnd/>
              </a:ln>
            </p:spPr>
            <p:txBody>
              <a:bodyPr/>
              <a:lstStyle/>
              <a:p>
                <a:endParaRPr lang="en-US"/>
              </a:p>
            </p:txBody>
          </p:sp>
          <p:sp>
            <p:nvSpPr>
              <p:cNvPr id="5277" name="Line 157"/>
              <p:cNvSpPr>
                <a:spLocks noChangeShapeType="1"/>
              </p:cNvSpPr>
              <p:nvPr/>
            </p:nvSpPr>
            <p:spPr bwMode="auto">
              <a:xfrm flipH="1">
                <a:off x="3511" y="1359"/>
                <a:ext cx="21" cy="1"/>
              </a:xfrm>
              <a:prstGeom prst="line">
                <a:avLst/>
              </a:prstGeom>
              <a:noFill/>
              <a:ln w="0">
                <a:solidFill>
                  <a:schemeClr val="accent1"/>
                </a:solidFill>
                <a:round/>
                <a:headEnd/>
                <a:tailEnd/>
              </a:ln>
            </p:spPr>
            <p:txBody>
              <a:bodyPr/>
              <a:lstStyle/>
              <a:p>
                <a:endParaRPr lang="en-US"/>
              </a:p>
            </p:txBody>
          </p:sp>
          <p:sp>
            <p:nvSpPr>
              <p:cNvPr id="5278" name="Line 158"/>
              <p:cNvSpPr>
                <a:spLocks noChangeShapeType="1"/>
              </p:cNvSpPr>
              <p:nvPr/>
            </p:nvSpPr>
            <p:spPr bwMode="auto">
              <a:xfrm flipH="1">
                <a:off x="3511" y="1352"/>
                <a:ext cx="21" cy="0"/>
              </a:xfrm>
              <a:prstGeom prst="line">
                <a:avLst/>
              </a:prstGeom>
              <a:noFill/>
              <a:ln w="0">
                <a:solidFill>
                  <a:schemeClr val="accent1"/>
                </a:solidFill>
                <a:round/>
                <a:headEnd/>
                <a:tailEnd/>
              </a:ln>
            </p:spPr>
            <p:txBody>
              <a:bodyPr/>
              <a:lstStyle/>
              <a:p>
                <a:endParaRPr lang="en-US"/>
              </a:p>
            </p:txBody>
          </p:sp>
          <p:sp>
            <p:nvSpPr>
              <p:cNvPr id="5279" name="Line 159"/>
              <p:cNvSpPr>
                <a:spLocks noChangeShapeType="1"/>
              </p:cNvSpPr>
              <p:nvPr/>
            </p:nvSpPr>
            <p:spPr bwMode="auto">
              <a:xfrm flipH="1">
                <a:off x="3511" y="1334"/>
                <a:ext cx="21" cy="1"/>
              </a:xfrm>
              <a:prstGeom prst="line">
                <a:avLst/>
              </a:prstGeom>
              <a:noFill/>
              <a:ln w="0">
                <a:solidFill>
                  <a:schemeClr val="accent1"/>
                </a:solidFill>
                <a:round/>
                <a:headEnd/>
                <a:tailEnd/>
              </a:ln>
            </p:spPr>
            <p:txBody>
              <a:bodyPr/>
              <a:lstStyle/>
              <a:p>
                <a:endParaRPr lang="en-US"/>
              </a:p>
            </p:txBody>
          </p:sp>
          <p:sp>
            <p:nvSpPr>
              <p:cNvPr id="5280" name="Line 160"/>
              <p:cNvSpPr>
                <a:spLocks noChangeShapeType="1"/>
              </p:cNvSpPr>
              <p:nvPr/>
            </p:nvSpPr>
            <p:spPr bwMode="auto">
              <a:xfrm flipH="1">
                <a:off x="3511" y="1327"/>
                <a:ext cx="21" cy="1"/>
              </a:xfrm>
              <a:prstGeom prst="line">
                <a:avLst/>
              </a:prstGeom>
              <a:noFill/>
              <a:ln w="0">
                <a:solidFill>
                  <a:schemeClr val="accent1"/>
                </a:solidFill>
                <a:round/>
                <a:headEnd/>
                <a:tailEnd/>
              </a:ln>
            </p:spPr>
            <p:txBody>
              <a:bodyPr/>
              <a:lstStyle/>
              <a:p>
                <a:endParaRPr lang="en-US"/>
              </a:p>
            </p:txBody>
          </p:sp>
          <p:sp>
            <p:nvSpPr>
              <p:cNvPr id="5281" name="Line 161"/>
              <p:cNvSpPr>
                <a:spLocks noChangeShapeType="1"/>
              </p:cNvSpPr>
              <p:nvPr/>
            </p:nvSpPr>
            <p:spPr bwMode="auto">
              <a:xfrm flipH="1">
                <a:off x="3511" y="1319"/>
                <a:ext cx="21" cy="0"/>
              </a:xfrm>
              <a:prstGeom prst="line">
                <a:avLst/>
              </a:prstGeom>
              <a:noFill/>
              <a:ln w="0">
                <a:solidFill>
                  <a:schemeClr val="accent1"/>
                </a:solidFill>
                <a:round/>
                <a:headEnd/>
                <a:tailEnd/>
              </a:ln>
            </p:spPr>
            <p:txBody>
              <a:bodyPr/>
              <a:lstStyle/>
              <a:p>
                <a:endParaRPr lang="en-US"/>
              </a:p>
            </p:txBody>
          </p:sp>
          <p:sp>
            <p:nvSpPr>
              <p:cNvPr id="5282" name="Line 162"/>
              <p:cNvSpPr>
                <a:spLocks noChangeShapeType="1"/>
              </p:cNvSpPr>
              <p:nvPr/>
            </p:nvSpPr>
            <p:spPr bwMode="auto">
              <a:xfrm flipH="1">
                <a:off x="3511" y="1310"/>
                <a:ext cx="21" cy="1"/>
              </a:xfrm>
              <a:prstGeom prst="line">
                <a:avLst/>
              </a:prstGeom>
              <a:noFill/>
              <a:ln w="0">
                <a:solidFill>
                  <a:schemeClr val="accent1"/>
                </a:solidFill>
                <a:round/>
                <a:headEnd/>
                <a:tailEnd/>
              </a:ln>
            </p:spPr>
            <p:txBody>
              <a:bodyPr/>
              <a:lstStyle/>
              <a:p>
                <a:endParaRPr lang="en-US"/>
              </a:p>
            </p:txBody>
          </p:sp>
          <p:sp>
            <p:nvSpPr>
              <p:cNvPr id="5283" name="Line 163"/>
              <p:cNvSpPr>
                <a:spLocks noChangeShapeType="1"/>
              </p:cNvSpPr>
              <p:nvPr/>
            </p:nvSpPr>
            <p:spPr bwMode="auto">
              <a:xfrm flipH="1">
                <a:off x="3511" y="1295"/>
                <a:ext cx="21" cy="0"/>
              </a:xfrm>
              <a:prstGeom prst="line">
                <a:avLst/>
              </a:prstGeom>
              <a:noFill/>
              <a:ln w="0">
                <a:solidFill>
                  <a:schemeClr val="accent1"/>
                </a:solidFill>
                <a:round/>
                <a:headEnd/>
                <a:tailEnd/>
              </a:ln>
            </p:spPr>
            <p:txBody>
              <a:bodyPr/>
              <a:lstStyle/>
              <a:p>
                <a:endParaRPr lang="en-US"/>
              </a:p>
            </p:txBody>
          </p:sp>
          <p:sp>
            <p:nvSpPr>
              <p:cNvPr id="5284" name="Line 164"/>
              <p:cNvSpPr>
                <a:spLocks noChangeShapeType="1"/>
              </p:cNvSpPr>
              <p:nvPr/>
            </p:nvSpPr>
            <p:spPr bwMode="auto">
              <a:xfrm flipH="1">
                <a:off x="3511" y="1286"/>
                <a:ext cx="21" cy="0"/>
              </a:xfrm>
              <a:prstGeom prst="line">
                <a:avLst/>
              </a:prstGeom>
              <a:noFill/>
              <a:ln w="0">
                <a:solidFill>
                  <a:schemeClr val="accent1"/>
                </a:solidFill>
                <a:round/>
                <a:headEnd/>
                <a:tailEnd/>
              </a:ln>
            </p:spPr>
            <p:txBody>
              <a:bodyPr/>
              <a:lstStyle/>
              <a:p>
                <a:endParaRPr lang="en-US"/>
              </a:p>
            </p:txBody>
          </p:sp>
          <p:sp>
            <p:nvSpPr>
              <p:cNvPr id="5285" name="Line 165"/>
              <p:cNvSpPr>
                <a:spLocks noChangeShapeType="1"/>
              </p:cNvSpPr>
              <p:nvPr/>
            </p:nvSpPr>
            <p:spPr bwMode="auto">
              <a:xfrm flipH="1">
                <a:off x="3511" y="1277"/>
                <a:ext cx="21" cy="1"/>
              </a:xfrm>
              <a:prstGeom prst="line">
                <a:avLst/>
              </a:prstGeom>
              <a:noFill/>
              <a:ln w="0">
                <a:solidFill>
                  <a:schemeClr val="accent1"/>
                </a:solidFill>
                <a:round/>
                <a:headEnd/>
                <a:tailEnd/>
              </a:ln>
            </p:spPr>
            <p:txBody>
              <a:bodyPr/>
              <a:lstStyle/>
              <a:p>
                <a:endParaRPr lang="en-US"/>
              </a:p>
            </p:txBody>
          </p:sp>
          <p:sp>
            <p:nvSpPr>
              <p:cNvPr id="5286" name="Line 166"/>
              <p:cNvSpPr>
                <a:spLocks noChangeShapeType="1"/>
              </p:cNvSpPr>
              <p:nvPr/>
            </p:nvSpPr>
            <p:spPr bwMode="auto">
              <a:xfrm flipH="1">
                <a:off x="3511" y="1270"/>
                <a:ext cx="21" cy="0"/>
              </a:xfrm>
              <a:prstGeom prst="line">
                <a:avLst/>
              </a:prstGeom>
              <a:noFill/>
              <a:ln w="0">
                <a:solidFill>
                  <a:schemeClr val="accent1"/>
                </a:solidFill>
                <a:round/>
                <a:headEnd/>
                <a:tailEnd/>
              </a:ln>
            </p:spPr>
            <p:txBody>
              <a:bodyPr/>
              <a:lstStyle/>
              <a:p>
                <a:endParaRPr lang="en-US"/>
              </a:p>
            </p:txBody>
          </p:sp>
          <p:sp>
            <p:nvSpPr>
              <p:cNvPr id="5287" name="Line 167"/>
              <p:cNvSpPr>
                <a:spLocks noChangeShapeType="1"/>
              </p:cNvSpPr>
              <p:nvPr/>
            </p:nvSpPr>
            <p:spPr bwMode="auto">
              <a:xfrm flipH="1">
                <a:off x="3511" y="1252"/>
                <a:ext cx="21" cy="1"/>
              </a:xfrm>
              <a:prstGeom prst="line">
                <a:avLst/>
              </a:prstGeom>
              <a:noFill/>
              <a:ln w="0">
                <a:solidFill>
                  <a:schemeClr val="accent1"/>
                </a:solidFill>
                <a:round/>
                <a:headEnd/>
                <a:tailEnd/>
              </a:ln>
            </p:spPr>
            <p:txBody>
              <a:bodyPr/>
              <a:lstStyle/>
              <a:p>
                <a:endParaRPr lang="en-US"/>
              </a:p>
            </p:txBody>
          </p:sp>
          <p:sp>
            <p:nvSpPr>
              <p:cNvPr id="5288" name="Line 168"/>
              <p:cNvSpPr>
                <a:spLocks noChangeShapeType="1"/>
              </p:cNvSpPr>
              <p:nvPr/>
            </p:nvSpPr>
            <p:spPr bwMode="auto">
              <a:xfrm flipH="1">
                <a:off x="3511" y="1245"/>
                <a:ext cx="21" cy="1"/>
              </a:xfrm>
              <a:prstGeom prst="line">
                <a:avLst/>
              </a:prstGeom>
              <a:noFill/>
              <a:ln w="0">
                <a:solidFill>
                  <a:schemeClr val="accent1"/>
                </a:solidFill>
                <a:round/>
                <a:headEnd/>
                <a:tailEnd/>
              </a:ln>
            </p:spPr>
            <p:txBody>
              <a:bodyPr/>
              <a:lstStyle/>
              <a:p>
                <a:endParaRPr lang="en-US"/>
              </a:p>
            </p:txBody>
          </p:sp>
          <p:sp>
            <p:nvSpPr>
              <p:cNvPr id="5289" name="Line 169"/>
              <p:cNvSpPr>
                <a:spLocks noChangeShapeType="1"/>
              </p:cNvSpPr>
              <p:nvPr/>
            </p:nvSpPr>
            <p:spPr bwMode="auto">
              <a:xfrm flipH="1">
                <a:off x="3511" y="1237"/>
                <a:ext cx="21" cy="0"/>
              </a:xfrm>
              <a:prstGeom prst="line">
                <a:avLst/>
              </a:prstGeom>
              <a:noFill/>
              <a:ln w="0">
                <a:solidFill>
                  <a:schemeClr val="accent1"/>
                </a:solidFill>
                <a:round/>
                <a:headEnd/>
                <a:tailEnd/>
              </a:ln>
            </p:spPr>
            <p:txBody>
              <a:bodyPr/>
              <a:lstStyle/>
              <a:p>
                <a:endParaRPr lang="en-US"/>
              </a:p>
            </p:txBody>
          </p:sp>
          <p:sp>
            <p:nvSpPr>
              <p:cNvPr id="5290" name="Line 170"/>
              <p:cNvSpPr>
                <a:spLocks noChangeShapeType="1"/>
              </p:cNvSpPr>
              <p:nvPr/>
            </p:nvSpPr>
            <p:spPr bwMode="auto">
              <a:xfrm flipH="1">
                <a:off x="3511" y="1228"/>
                <a:ext cx="21" cy="1"/>
              </a:xfrm>
              <a:prstGeom prst="line">
                <a:avLst/>
              </a:prstGeom>
              <a:noFill/>
              <a:ln w="0">
                <a:solidFill>
                  <a:schemeClr val="accent1"/>
                </a:solidFill>
                <a:round/>
                <a:headEnd/>
                <a:tailEnd/>
              </a:ln>
            </p:spPr>
            <p:txBody>
              <a:bodyPr/>
              <a:lstStyle/>
              <a:p>
                <a:endParaRPr lang="en-US"/>
              </a:p>
            </p:txBody>
          </p:sp>
          <p:sp>
            <p:nvSpPr>
              <p:cNvPr id="5291" name="Line 171"/>
              <p:cNvSpPr>
                <a:spLocks noChangeShapeType="1"/>
              </p:cNvSpPr>
              <p:nvPr/>
            </p:nvSpPr>
            <p:spPr bwMode="auto">
              <a:xfrm flipH="1">
                <a:off x="3511" y="1212"/>
                <a:ext cx="21" cy="1"/>
              </a:xfrm>
              <a:prstGeom prst="line">
                <a:avLst/>
              </a:prstGeom>
              <a:noFill/>
              <a:ln w="0">
                <a:solidFill>
                  <a:schemeClr val="accent1"/>
                </a:solidFill>
                <a:round/>
                <a:headEnd/>
                <a:tailEnd/>
              </a:ln>
            </p:spPr>
            <p:txBody>
              <a:bodyPr/>
              <a:lstStyle/>
              <a:p>
                <a:endParaRPr lang="en-US"/>
              </a:p>
            </p:txBody>
          </p:sp>
          <p:sp>
            <p:nvSpPr>
              <p:cNvPr id="5292" name="Line 172"/>
              <p:cNvSpPr>
                <a:spLocks noChangeShapeType="1"/>
              </p:cNvSpPr>
              <p:nvPr/>
            </p:nvSpPr>
            <p:spPr bwMode="auto">
              <a:xfrm flipH="1">
                <a:off x="3511" y="1204"/>
                <a:ext cx="21" cy="0"/>
              </a:xfrm>
              <a:prstGeom prst="line">
                <a:avLst/>
              </a:prstGeom>
              <a:noFill/>
              <a:ln w="0">
                <a:solidFill>
                  <a:schemeClr val="accent1"/>
                </a:solidFill>
                <a:round/>
                <a:headEnd/>
                <a:tailEnd/>
              </a:ln>
            </p:spPr>
            <p:txBody>
              <a:bodyPr/>
              <a:lstStyle/>
              <a:p>
                <a:endParaRPr lang="en-US"/>
              </a:p>
            </p:txBody>
          </p:sp>
          <p:sp>
            <p:nvSpPr>
              <p:cNvPr id="5293" name="Line 173"/>
              <p:cNvSpPr>
                <a:spLocks noChangeShapeType="1"/>
              </p:cNvSpPr>
              <p:nvPr/>
            </p:nvSpPr>
            <p:spPr bwMode="auto">
              <a:xfrm flipH="1">
                <a:off x="3511" y="1195"/>
                <a:ext cx="21" cy="1"/>
              </a:xfrm>
              <a:prstGeom prst="line">
                <a:avLst/>
              </a:prstGeom>
              <a:noFill/>
              <a:ln w="0">
                <a:solidFill>
                  <a:schemeClr val="accent1"/>
                </a:solidFill>
                <a:round/>
                <a:headEnd/>
                <a:tailEnd/>
              </a:ln>
            </p:spPr>
            <p:txBody>
              <a:bodyPr/>
              <a:lstStyle/>
              <a:p>
                <a:endParaRPr lang="en-US"/>
              </a:p>
            </p:txBody>
          </p:sp>
          <p:sp>
            <p:nvSpPr>
              <p:cNvPr id="5294" name="Line 174"/>
              <p:cNvSpPr>
                <a:spLocks noChangeShapeType="1"/>
              </p:cNvSpPr>
              <p:nvPr/>
            </p:nvSpPr>
            <p:spPr bwMode="auto">
              <a:xfrm flipH="1">
                <a:off x="3511" y="1188"/>
                <a:ext cx="21" cy="0"/>
              </a:xfrm>
              <a:prstGeom prst="line">
                <a:avLst/>
              </a:prstGeom>
              <a:noFill/>
              <a:ln w="0">
                <a:solidFill>
                  <a:schemeClr val="accent1"/>
                </a:solidFill>
                <a:round/>
                <a:headEnd/>
                <a:tailEnd/>
              </a:ln>
            </p:spPr>
            <p:txBody>
              <a:bodyPr/>
              <a:lstStyle/>
              <a:p>
                <a:endParaRPr lang="en-US"/>
              </a:p>
            </p:txBody>
          </p:sp>
          <p:sp>
            <p:nvSpPr>
              <p:cNvPr id="5295" name="Line 175"/>
              <p:cNvSpPr>
                <a:spLocks noChangeShapeType="1"/>
              </p:cNvSpPr>
              <p:nvPr/>
            </p:nvSpPr>
            <p:spPr bwMode="auto">
              <a:xfrm flipH="1">
                <a:off x="3511" y="1170"/>
                <a:ext cx="21" cy="1"/>
              </a:xfrm>
              <a:prstGeom prst="line">
                <a:avLst/>
              </a:prstGeom>
              <a:noFill/>
              <a:ln w="0">
                <a:solidFill>
                  <a:schemeClr val="accent1"/>
                </a:solidFill>
                <a:round/>
                <a:headEnd/>
                <a:tailEnd/>
              </a:ln>
            </p:spPr>
            <p:txBody>
              <a:bodyPr/>
              <a:lstStyle/>
              <a:p>
                <a:endParaRPr lang="en-US"/>
              </a:p>
            </p:txBody>
          </p:sp>
          <p:sp>
            <p:nvSpPr>
              <p:cNvPr id="5296" name="Line 176"/>
              <p:cNvSpPr>
                <a:spLocks noChangeShapeType="1"/>
              </p:cNvSpPr>
              <p:nvPr/>
            </p:nvSpPr>
            <p:spPr bwMode="auto">
              <a:xfrm flipH="1">
                <a:off x="3511" y="1163"/>
                <a:ext cx="21" cy="1"/>
              </a:xfrm>
              <a:prstGeom prst="line">
                <a:avLst/>
              </a:prstGeom>
              <a:noFill/>
              <a:ln w="0">
                <a:solidFill>
                  <a:schemeClr val="accent1"/>
                </a:solidFill>
                <a:round/>
                <a:headEnd/>
                <a:tailEnd/>
              </a:ln>
            </p:spPr>
            <p:txBody>
              <a:bodyPr/>
              <a:lstStyle/>
              <a:p>
                <a:endParaRPr lang="en-US"/>
              </a:p>
            </p:txBody>
          </p:sp>
          <p:sp>
            <p:nvSpPr>
              <p:cNvPr id="5297" name="Line 177"/>
              <p:cNvSpPr>
                <a:spLocks noChangeShapeType="1"/>
              </p:cNvSpPr>
              <p:nvPr/>
            </p:nvSpPr>
            <p:spPr bwMode="auto">
              <a:xfrm flipH="1">
                <a:off x="3511" y="1155"/>
                <a:ext cx="21" cy="0"/>
              </a:xfrm>
              <a:prstGeom prst="line">
                <a:avLst/>
              </a:prstGeom>
              <a:noFill/>
              <a:ln w="0">
                <a:solidFill>
                  <a:schemeClr val="accent1"/>
                </a:solidFill>
                <a:round/>
                <a:headEnd/>
                <a:tailEnd/>
              </a:ln>
            </p:spPr>
            <p:txBody>
              <a:bodyPr/>
              <a:lstStyle/>
              <a:p>
                <a:endParaRPr lang="en-US"/>
              </a:p>
            </p:txBody>
          </p:sp>
          <p:sp>
            <p:nvSpPr>
              <p:cNvPr id="5298" name="Line 178"/>
              <p:cNvSpPr>
                <a:spLocks noChangeShapeType="1"/>
              </p:cNvSpPr>
              <p:nvPr/>
            </p:nvSpPr>
            <p:spPr bwMode="auto">
              <a:xfrm flipH="1">
                <a:off x="3511" y="1146"/>
                <a:ext cx="21" cy="0"/>
              </a:xfrm>
              <a:prstGeom prst="line">
                <a:avLst/>
              </a:prstGeom>
              <a:noFill/>
              <a:ln w="0">
                <a:solidFill>
                  <a:schemeClr val="accent1"/>
                </a:solidFill>
                <a:round/>
                <a:headEnd/>
                <a:tailEnd/>
              </a:ln>
            </p:spPr>
            <p:txBody>
              <a:bodyPr/>
              <a:lstStyle/>
              <a:p>
                <a:endParaRPr lang="en-US"/>
              </a:p>
            </p:txBody>
          </p:sp>
          <p:sp>
            <p:nvSpPr>
              <p:cNvPr id="5299" name="Line 179"/>
              <p:cNvSpPr>
                <a:spLocks noChangeShapeType="1"/>
              </p:cNvSpPr>
              <p:nvPr/>
            </p:nvSpPr>
            <p:spPr bwMode="auto">
              <a:xfrm flipH="1">
                <a:off x="3511" y="1130"/>
                <a:ext cx="21" cy="1"/>
              </a:xfrm>
              <a:prstGeom prst="line">
                <a:avLst/>
              </a:prstGeom>
              <a:noFill/>
              <a:ln w="0">
                <a:solidFill>
                  <a:schemeClr val="accent1"/>
                </a:solidFill>
                <a:round/>
                <a:headEnd/>
                <a:tailEnd/>
              </a:ln>
            </p:spPr>
            <p:txBody>
              <a:bodyPr/>
              <a:lstStyle/>
              <a:p>
                <a:endParaRPr lang="en-US"/>
              </a:p>
            </p:txBody>
          </p:sp>
          <p:sp>
            <p:nvSpPr>
              <p:cNvPr id="5300" name="Line 180"/>
              <p:cNvSpPr>
                <a:spLocks noChangeShapeType="1"/>
              </p:cNvSpPr>
              <p:nvPr/>
            </p:nvSpPr>
            <p:spPr bwMode="auto">
              <a:xfrm flipH="1">
                <a:off x="3511" y="1122"/>
                <a:ext cx="21" cy="0"/>
              </a:xfrm>
              <a:prstGeom prst="line">
                <a:avLst/>
              </a:prstGeom>
              <a:noFill/>
              <a:ln w="0">
                <a:solidFill>
                  <a:schemeClr val="accent1"/>
                </a:solidFill>
                <a:round/>
                <a:headEnd/>
                <a:tailEnd/>
              </a:ln>
            </p:spPr>
            <p:txBody>
              <a:bodyPr/>
              <a:lstStyle/>
              <a:p>
                <a:endParaRPr lang="en-US"/>
              </a:p>
            </p:txBody>
          </p:sp>
          <p:sp>
            <p:nvSpPr>
              <p:cNvPr id="5301" name="Line 181"/>
              <p:cNvSpPr>
                <a:spLocks noChangeShapeType="1"/>
              </p:cNvSpPr>
              <p:nvPr/>
            </p:nvSpPr>
            <p:spPr bwMode="auto">
              <a:xfrm flipH="1">
                <a:off x="3511" y="1113"/>
                <a:ext cx="21" cy="1"/>
              </a:xfrm>
              <a:prstGeom prst="line">
                <a:avLst/>
              </a:prstGeom>
              <a:noFill/>
              <a:ln w="0">
                <a:solidFill>
                  <a:schemeClr val="accent1"/>
                </a:solidFill>
                <a:round/>
                <a:headEnd/>
                <a:tailEnd/>
              </a:ln>
            </p:spPr>
            <p:txBody>
              <a:bodyPr/>
              <a:lstStyle/>
              <a:p>
                <a:endParaRPr lang="en-US"/>
              </a:p>
            </p:txBody>
          </p:sp>
          <p:sp>
            <p:nvSpPr>
              <p:cNvPr id="5302" name="Line 182"/>
              <p:cNvSpPr>
                <a:spLocks noChangeShapeType="1"/>
              </p:cNvSpPr>
              <p:nvPr/>
            </p:nvSpPr>
            <p:spPr bwMode="auto">
              <a:xfrm flipH="1">
                <a:off x="3511" y="1105"/>
                <a:ext cx="21" cy="1"/>
              </a:xfrm>
              <a:prstGeom prst="line">
                <a:avLst/>
              </a:prstGeom>
              <a:noFill/>
              <a:ln w="0">
                <a:solidFill>
                  <a:schemeClr val="accent1"/>
                </a:solidFill>
                <a:round/>
                <a:headEnd/>
                <a:tailEnd/>
              </a:ln>
            </p:spPr>
            <p:txBody>
              <a:bodyPr/>
              <a:lstStyle/>
              <a:p>
                <a:endParaRPr lang="en-US"/>
              </a:p>
            </p:txBody>
          </p:sp>
          <p:sp>
            <p:nvSpPr>
              <p:cNvPr id="5303" name="Line 183"/>
              <p:cNvSpPr>
                <a:spLocks noChangeShapeType="1"/>
              </p:cNvSpPr>
              <p:nvPr/>
            </p:nvSpPr>
            <p:spPr bwMode="auto">
              <a:xfrm flipH="1">
                <a:off x="3511" y="1088"/>
                <a:ext cx="21" cy="1"/>
              </a:xfrm>
              <a:prstGeom prst="line">
                <a:avLst/>
              </a:prstGeom>
              <a:noFill/>
              <a:ln w="0">
                <a:solidFill>
                  <a:schemeClr val="accent1"/>
                </a:solidFill>
                <a:round/>
                <a:headEnd/>
                <a:tailEnd/>
              </a:ln>
            </p:spPr>
            <p:txBody>
              <a:bodyPr/>
              <a:lstStyle/>
              <a:p>
                <a:endParaRPr lang="en-US"/>
              </a:p>
            </p:txBody>
          </p:sp>
          <p:sp>
            <p:nvSpPr>
              <p:cNvPr id="5304" name="Line 184"/>
              <p:cNvSpPr>
                <a:spLocks noChangeShapeType="1"/>
              </p:cNvSpPr>
              <p:nvPr/>
            </p:nvSpPr>
            <p:spPr bwMode="auto">
              <a:xfrm flipH="1">
                <a:off x="3511" y="1081"/>
                <a:ext cx="21" cy="1"/>
              </a:xfrm>
              <a:prstGeom prst="line">
                <a:avLst/>
              </a:prstGeom>
              <a:noFill/>
              <a:ln w="0">
                <a:solidFill>
                  <a:schemeClr val="accent1"/>
                </a:solidFill>
                <a:round/>
                <a:headEnd/>
                <a:tailEnd/>
              </a:ln>
            </p:spPr>
            <p:txBody>
              <a:bodyPr/>
              <a:lstStyle/>
              <a:p>
                <a:endParaRPr lang="en-US"/>
              </a:p>
            </p:txBody>
          </p:sp>
          <p:sp>
            <p:nvSpPr>
              <p:cNvPr id="5305" name="Line 185"/>
              <p:cNvSpPr>
                <a:spLocks noChangeShapeType="1"/>
              </p:cNvSpPr>
              <p:nvPr/>
            </p:nvSpPr>
            <p:spPr bwMode="auto">
              <a:xfrm flipH="1">
                <a:off x="3511" y="1072"/>
                <a:ext cx="21" cy="1"/>
              </a:xfrm>
              <a:prstGeom prst="line">
                <a:avLst/>
              </a:prstGeom>
              <a:noFill/>
              <a:ln w="0">
                <a:solidFill>
                  <a:schemeClr val="accent1"/>
                </a:solidFill>
                <a:round/>
                <a:headEnd/>
                <a:tailEnd/>
              </a:ln>
            </p:spPr>
            <p:txBody>
              <a:bodyPr/>
              <a:lstStyle/>
              <a:p>
                <a:endParaRPr lang="en-US"/>
              </a:p>
            </p:txBody>
          </p:sp>
          <p:sp>
            <p:nvSpPr>
              <p:cNvPr id="5306" name="Line 186"/>
              <p:cNvSpPr>
                <a:spLocks noChangeShapeType="1"/>
              </p:cNvSpPr>
              <p:nvPr/>
            </p:nvSpPr>
            <p:spPr bwMode="auto">
              <a:xfrm flipH="1">
                <a:off x="3511" y="1064"/>
                <a:ext cx="21" cy="0"/>
              </a:xfrm>
              <a:prstGeom prst="line">
                <a:avLst/>
              </a:prstGeom>
              <a:noFill/>
              <a:ln w="0">
                <a:solidFill>
                  <a:schemeClr val="accent1"/>
                </a:solidFill>
                <a:round/>
                <a:headEnd/>
                <a:tailEnd/>
              </a:ln>
            </p:spPr>
            <p:txBody>
              <a:bodyPr/>
              <a:lstStyle/>
              <a:p>
                <a:endParaRPr lang="en-US"/>
              </a:p>
            </p:txBody>
          </p:sp>
          <p:sp>
            <p:nvSpPr>
              <p:cNvPr id="5307" name="Line 187"/>
              <p:cNvSpPr>
                <a:spLocks noChangeShapeType="1"/>
              </p:cNvSpPr>
              <p:nvPr/>
            </p:nvSpPr>
            <p:spPr bwMode="auto">
              <a:xfrm flipH="1">
                <a:off x="3511" y="1048"/>
                <a:ext cx="21" cy="1"/>
              </a:xfrm>
              <a:prstGeom prst="line">
                <a:avLst/>
              </a:prstGeom>
              <a:noFill/>
              <a:ln w="0">
                <a:solidFill>
                  <a:schemeClr val="accent1"/>
                </a:solidFill>
                <a:round/>
                <a:headEnd/>
                <a:tailEnd/>
              </a:ln>
            </p:spPr>
            <p:txBody>
              <a:bodyPr/>
              <a:lstStyle/>
              <a:p>
                <a:endParaRPr lang="en-US"/>
              </a:p>
            </p:txBody>
          </p:sp>
          <p:sp>
            <p:nvSpPr>
              <p:cNvPr id="5308" name="Line 188"/>
              <p:cNvSpPr>
                <a:spLocks noChangeShapeType="1"/>
              </p:cNvSpPr>
              <p:nvPr/>
            </p:nvSpPr>
            <p:spPr bwMode="auto">
              <a:xfrm flipH="1">
                <a:off x="3511" y="1040"/>
                <a:ext cx="21" cy="0"/>
              </a:xfrm>
              <a:prstGeom prst="line">
                <a:avLst/>
              </a:prstGeom>
              <a:noFill/>
              <a:ln w="0">
                <a:solidFill>
                  <a:schemeClr val="accent1"/>
                </a:solidFill>
                <a:round/>
                <a:headEnd/>
                <a:tailEnd/>
              </a:ln>
            </p:spPr>
            <p:txBody>
              <a:bodyPr/>
              <a:lstStyle/>
              <a:p>
                <a:endParaRPr lang="en-US"/>
              </a:p>
            </p:txBody>
          </p:sp>
          <p:sp>
            <p:nvSpPr>
              <p:cNvPr id="5309" name="Line 189"/>
              <p:cNvSpPr>
                <a:spLocks noChangeShapeType="1"/>
              </p:cNvSpPr>
              <p:nvPr/>
            </p:nvSpPr>
            <p:spPr bwMode="auto">
              <a:xfrm flipH="1">
                <a:off x="3511" y="1031"/>
                <a:ext cx="21" cy="0"/>
              </a:xfrm>
              <a:prstGeom prst="line">
                <a:avLst/>
              </a:prstGeom>
              <a:noFill/>
              <a:ln w="0">
                <a:solidFill>
                  <a:schemeClr val="accent1"/>
                </a:solidFill>
                <a:round/>
                <a:headEnd/>
                <a:tailEnd/>
              </a:ln>
            </p:spPr>
            <p:txBody>
              <a:bodyPr/>
              <a:lstStyle/>
              <a:p>
                <a:endParaRPr lang="en-US"/>
              </a:p>
            </p:txBody>
          </p:sp>
          <p:sp>
            <p:nvSpPr>
              <p:cNvPr id="5310" name="Line 190"/>
              <p:cNvSpPr>
                <a:spLocks noChangeShapeType="1"/>
              </p:cNvSpPr>
              <p:nvPr/>
            </p:nvSpPr>
            <p:spPr bwMode="auto">
              <a:xfrm flipH="1">
                <a:off x="3511" y="1023"/>
                <a:ext cx="21" cy="1"/>
              </a:xfrm>
              <a:prstGeom prst="line">
                <a:avLst/>
              </a:prstGeom>
              <a:noFill/>
              <a:ln w="0">
                <a:solidFill>
                  <a:schemeClr val="accent1"/>
                </a:solidFill>
                <a:round/>
                <a:headEnd/>
                <a:tailEnd/>
              </a:ln>
            </p:spPr>
            <p:txBody>
              <a:bodyPr/>
              <a:lstStyle/>
              <a:p>
                <a:endParaRPr lang="en-US"/>
              </a:p>
            </p:txBody>
          </p:sp>
          <p:sp>
            <p:nvSpPr>
              <p:cNvPr id="5311" name="Line 191"/>
              <p:cNvSpPr>
                <a:spLocks noChangeShapeType="1"/>
              </p:cNvSpPr>
              <p:nvPr/>
            </p:nvSpPr>
            <p:spPr bwMode="auto">
              <a:xfrm flipH="1">
                <a:off x="3511" y="1006"/>
                <a:ext cx="21" cy="1"/>
              </a:xfrm>
              <a:prstGeom prst="line">
                <a:avLst/>
              </a:prstGeom>
              <a:noFill/>
              <a:ln w="0">
                <a:solidFill>
                  <a:schemeClr val="accent1"/>
                </a:solidFill>
                <a:round/>
                <a:headEnd/>
                <a:tailEnd/>
              </a:ln>
            </p:spPr>
            <p:txBody>
              <a:bodyPr/>
              <a:lstStyle/>
              <a:p>
                <a:endParaRPr lang="en-US"/>
              </a:p>
            </p:txBody>
          </p:sp>
          <p:sp>
            <p:nvSpPr>
              <p:cNvPr id="5312" name="Line 192"/>
              <p:cNvSpPr>
                <a:spLocks noChangeShapeType="1"/>
              </p:cNvSpPr>
              <p:nvPr/>
            </p:nvSpPr>
            <p:spPr bwMode="auto">
              <a:xfrm flipH="1">
                <a:off x="3511" y="999"/>
                <a:ext cx="21" cy="1"/>
              </a:xfrm>
              <a:prstGeom prst="line">
                <a:avLst/>
              </a:prstGeom>
              <a:noFill/>
              <a:ln w="0">
                <a:solidFill>
                  <a:schemeClr val="accent1"/>
                </a:solidFill>
                <a:round/>
                <a:headEnd/>
                <a:tailEnd/>
              </a:ln>
            </p:spPr>
            <p:txBody>
              <a:bodyPr/>
              <a:lstStyle/>
              <a:p>
                <a:endParaRPr lang="en-US"/>
              </a:p>
            </p:txBody>
          </p:sp>
          <p:sp>
            <p:nvSpPr>
              <p:cNvPr id="5313" name="Line 193"/>
              <p:cNvSpPr>
                <a:spLocks noChangeShapeType="1"/>
              </p:cNvSpPr>
              <p:nvPr/>
            </p:nvSpPr>
            <p:spPr bwMode="auto">
              <a:xfrm flipH="1">
                <a:off x="3511" y="990"/>
                <a:ext cx="21" cy="1"/>
              </a:xfrm>
              <a:prstGeom prst="line">
                <a:avLst/>
              </a:prstGeom>
              <a:noFill/>
              <a:ln w="0">
                <a:solidFill>
                  <a:schemeClr val="accent1"/>
                </a:solidFill>
                <a:round/>
                <a:headEnd/>
                <a:tailEnd/>
              </a:ln>
            </p:spPr>
            <p:txBody>
              <a:bodyPr/>
              <a:lstStyle/>
              <a:p>
                <a:endParaRPr lang="en-US"/>
              </a:p>
            </p:txBody>
          </p:sp>
          <p:sp>
            <p:nvSpPr>
              <p:cNvPr id="5314" name="Line 194"/>
              <p:cNvSpPr>
                <a:spLocks noChangeShapeType="1"/>
              </p:cNvSpPr>
              <p:nvPr/>
            </p:nvSpPr>
            <p:spPr bwMode="auto">
              <a:xfrm flipH="1">
                <a:off x="3511" y="982"/>
                <a:ext cx="21" cy="0"/>
              </a:xfrm>
              <a:prstGeom prst="line">
                <a:avLst/>
              </a:prstGeom>
              <a:noFill/>
              <a:ln w="0">
                <a:solidFill>
                  <a:schemeClr val="accent1"/>
                </a:solidFill>
                <a:round/>
                <a:headEnd/>
                <a:tailEnd/>
              </a:ln>
            </p:spPr>
            <p:txBody>
              <a:bodyPr/>
              <a:lstStyle/>
              <a:p>
                <a:endParaRPr lang="en-US"/>
              </a:p>
            </p:txBody>
          </p:sp>
          <p:sp>
            <p:nvSpPr>
              <p:cNvPr id="5315" name="Line 195"/>
              <p:cNvSpPr>
                <a:spLocks noChangeShapeType="1"/>
              </p:cNvSpPr>
              <p:nvPr/>
            </p:nvSpPr>
            <p:spPr bwMode="auto">
              <a:xfrm flipH="1">
                <a:off x="3511" y="966"/>
                <a:ext cx="21" cy="1"/>
              </a:xfrm>
              <a:prstGeom prst="line">
                <a:avLst/>
              </a:prstGeom>
              <a:noFill/>
              <a:ln w="0">
                <a:solidFill>
                  <a:schemeClr val="accent1"/>
                </a:solidFill>
                <a:round/>
                <a:headEnd/>
                <a:tailEnd/>
              </a:ln>
            </p:spPr>
            <p:txBody>
              <a:bodyPr/>
              <a:lstStyle/>
              <a:p>
                <a:endParaRPr lang="en-US"/>
              </a:p>
            </p:txBody>
          </p:sp>
          <p:sp>
            <p:nvSpPr>
              <p:cNvPr id="5316" name="Line 196"/>
              <p:cNvSpPr>
                <a:spLocks noChangeShapeType="1"/>
              </p:cNvSpPr>
              <p:nvPr/>
            </p:nvSpPr>
            <p:spPr bwMode="auto">
              <a:xfrm flipH="1">
                <a:off x="3511" y="957"/>
                <a:ext cx="21" cy="1"/>
              </a:xfrm>
              <a:prstGeom prst="line">
                <a:avLst/>
              </a:prstGeom>
              <a:noFill/>
              <a:ln w="0">
                <a:solidFill>
                  <a:schemeClr val="accent1"/>
                </a:solidFill>
                <a:round/>
                <a:headEnd/>
                <a:tailEnd/>
              </a:ln>
            </p:spPr>
            <p:txBody>
              <a:bodyPr/>
              <a:lstStyle/>
              <a:p>
                <a:endParaRPr lang="en-US"/>
              </a:p>
            </p:txBody>
          </p:sp>
          <p:sp>
            <p:nvSpPr>
              <p:cNvPr id="5317" name="Line 197"/>
              <p:cNvSpPr>
                <a:spLocks noChangeShapeType="1"/>
              </p:cNvSpPr>
              <p:nvPr/>
            </p:nvSpPr>
            <p:spPr bwMode="auto">
              <a:xfrm flipH="1">
                <a:off x="3511" y="949"/>
                <a:ext cx="21" cy="0"/>
              </a:xfrm>
              <a:prstGeom prst="line">
                <a:avLst/>
              </a:prstGeom>
              <a:noFill/>
              <a:ln w="0">
                <a:solidFill>
                  <a:schemeClr val="accent1"/>
                </a:solidFill>
                <a:round/>
                <a:headEnd/>
                <a:tailEnd/>
              </a:ln>
            </p:spPr>
            <p:txBody>
              <a:bodyPr/>
              <a:lstStyle/>
              <a:p>
                <a:endParaRPr lang="en-US"/>
              </a:p>
            </p:txBody>
          </p:sp>
          <p:sp>
            <p:nvSpPr>
              <p:cNvPr id="5318" name="Line 198"/>
              <p:cNvSpPr>
                <a:spLocks noChangeShapeType="1"/>
              </p:cNvSpPr>
              <p:nvPr/>
            </p:nvSpPr>
            <p:spPr bwMode="auto">
              <a:xfrm flipH="1">
                <a:off x="3511" y="941"/>
                <a:ext cx="21" cy="1"/>
              </a:xfrm>
              <a:prstGeom prst="line">
                <a:avLst/>
              </a:prstGeom>
              <a:noFill/>
              <a:ln w="0">
                <a:solidFill>
                  <a:schemeClr val="accent1"/>
                </a:solidFill>
                <a:round/>
                <a:headEnd/>
                <a:tailEnd/>
              </a:ln>
            </p:spPr>
            <p:txBody>
              <a:bodyPr/>
              <a:lstStyle/>
              <a:p>
                <a:endParaRPr lang="en-US"/>
              </a:p>
            </p:txBody>
          </p:sp>
          <p:sp>
            <p:nvSpPr>
              <p:cNvPr id="5319" name="Line 199"/>
              <p:cNvSpPr>
                <a:spLocks noChangeShapeType="1"/>
              </p:cNvSpPr>
              <p:nvPr/>
            </p:nvSpPr>
            <p:spPr bwMode="auto">
              <a:xfrm flipH="1">
                <a:off x="3511" y="924"/>
                <a:ext cx="21" cy="0"/>
              </a:xfrm>
              <a:prstGeom prst="line">
                <a:avLst/>
              </a:prstGeom>
              <a:noFill/>
              <a:ln w="0">
                <a:solidFill>
                  <a:schemeClr val="accent1"/>
                </a:solidFill>
                <a:round/>
                <a:headEnd/>
                <a:tailEnd/>
              </a:ln>
            </p:spPr>
            <p:txBody>
              <a:bodyPr/>
              <a:lstStyle/>
              <a:p>
                <a:endParaRPr lang="en-US"/>
              </a:p>
            </p:txBody>
          </p:sp>
          <p:sp>
            <p:nvSpPr>
              <p:cNvPr id="5320" name="Line 200"/>
              <p:cNvSpPr>
                <a:spLocks noChangeShapeType="1"/>
              </p:cNvSpPr>
              <p:nvPr/>
            </p:nvSpPr>
            <p:spPr bwMode="auto">
              <a:xfrm flipH="1">
                <a:off x="3511" y="917"/>
                <a:ext cx="21" cy="0"/>
              </a:xfrm>
              <a:prstGeom prst="line">
                <a:avLst/>
              </a:prstGeom>
              <a:noFill/>
              <a:ln w="0">
                <a:solidFill>
                  <a:schemeClr val="accent1"/>
                </a:solidFill>
                <a:round/>
                <a:headEnd/>
                <a:tailEnd/>
              </a:ln>
            </p:spPr>
            <p:txBody>
              <a:bodyPr/>
              <a:lstStyle/>
              <a:p>
                <a:endParaRPr lang="en-US"/>
              </a:p>
            </p:txBody>
          </p:sp>
          <p:sp>
            <p:nvSpPr>
              <p:cNvPr id="5321" name="Line 201"/>
              <p:cNvSpPr>
                <a:spLocks noChangeShapeType="1"/>
              </p:cNvSpPr>
              <p:nvPr/>
            </p:nvSpPr>
            <p:spPr bwMode="auto">
              <a:xfrm flipH="1">
                <a:off x="3511" y="908"/>
                <a:ext cx="21" cy="1"/>
              </a:xfrm>
              <a:prstGeom prst="line">
                <a:avLst/>
              </a:prstGeom>
              <a:noFill/>
              <a:ln w="0">
                <a:solidFill>
                  <a:schemeClr val="accent1"/>
                </a:solidFill>
                <a:round/>
                <a:headEnd/>
                <a:tailEnd/>
              </a:ln>
            </p:spPr>
            <p:txBody>
              <a:bodyPr/>
              <a:lstStyle/>
              <a:p>
                <a:endParaRPr lang="en-US"/>
              </a:p>
            </p:txBody>
          </p:sp>
          <p:sp>
            <p:nvSpPr>
              <p:cNvPr id="5322" name="Line 202"/>
              <p:cNvSpPr>
                <a:spLocks noChangeShapeType="1"/>
              </p:cNvSpPr>
              <p:nvPr/>
            </p:nvSpPr>
            <p:spPr bwMode="auto">
              <a:xfrm flipH="1">
                <a:off x="3511" y="900"/>
                <a:ext cx="21" cy="0"/>
              </a:xfrm>
              <a:prstGeom prst="line">
                <a:avLst/>
              </a:prstGeom>
              <a:noFill/>
              <a:ln w="0">
                <a:solidFill>
                  <a:schemeClr val="accent1"/>
                </a:solidFill>
                <a:round/>
                <a:headEnd/>
                <a:tailEnd/>
              </a:ln>
            </p:spPr>
            <p:txBody>
              <a:bodyPr/>
              <a:lstStyle/>
              <a:p>
                <a:endParaRPr lang="en-US"/>
              </a:p>
            </p:txBody>
          </p:sp>
          <p:sp>
            <p:nvSpPr>
              <p:cNvPr id="5323" name="Line 203"/>
              <p:cNvSpPr>
                <a:spLocks noChangeShapeType="1"/>
              </p:cNvSpPr>
              <p:nvPr/>
            </p:nvSpPr>
            <p:spPr bwMode="auto">
              <a:xfrm flipH="1">
                <a:off x="3511" y="884"/>
                <a:ext cx="21" cy="0"/>
              </a:xfrm>
              <a:prstGeom prst="line">
                <a:avLst/>
              </a:prstGeom>
              <a:noFill/>
              <a:ln w="0">
                <a:solidFill>
                  <a:schemeClr val="accent1"/>
                </a:solidFill>
                <a:round/>
                <a:headEnd/>
                <a:tailEnd/>
              </a:ln>
            </p:spPr>
            <p:txBody>
              <a:bodyPr/>
              <a:lstStyle/>
              <a:p>
                <a:endParaRPr lang="en-US"/>
              </a:p>
            </p:txBody>
          </p:sp>
          <p:sp>
            <p:nvSpPr>
              <p:cNvPr id="5324" name="Line 204"/>
              <p:cNvSpPr>
                <a:spLocks noChangeShapeType="1"/>
              </p:cNvSpPr>
              <p:nvPr/>
            </p:nvSpPr>
            <p:spPr bwMode="auto">
              <a:xfrm flipH="1">
                <a:off x="3511" y="875"/>
                <a:ext cx="21" cy="1"/>
              </a:xfrm>
              <a:prstGeom prst="line">
                <a:avLst/>
              </a:prstGeom>
              <a:noFill/>
              <a:ln w="0">
                <a:solidFill>
                  <a:schemeClr val="accent1"/>
                </a:solidFill>
                <a:round/>
                <a:headEnd/>
                <a:tailEnd/>
              </a:ln>
            </p:spPr>
            <p:txBody>
              <a:bodyPr/>
              <a:lstStyle/>
              <a:p>
                <a:endParaRPr lang="en-US"/>
              </a:p>
            </p:txBody>
          </p:sp>
          <p:sp>
            <p:nvSpPr>
              <p:cNvPr id="5325" name="Line 205"/>
              <p:cNvSpPr>
                <a:spLocks noChangeShapeType="1"/>
              </p:cNvSpPr>
              <p:nvPr/>
            </p:nvSpPr>
            <p:spPr bwMode="auto">
              <a:xfrm flipH="1">
                <a:off x="3511" y="867"/>
                <a:ext cx="21" cy="0"/>
              </a:xfrm>
              <a:prstGeom prst="line">
                <a:avLst/>
              </a:prstGeom>
              <a:noFill/>
              <a:ln w="0">
                <a:solidFill>
                  <a:schemeClr val="accent1"/>
                </a:solidFill>
                <a:round/>
                <a:headEnd/>
                <a:tailEnd/>
              </a:ln>
            </p:spPr>
            <p:txBody>
              <a:bodyPr/>
              <a:lstStyle/>
              <a:p>
                <a:endParaRPr lang="en-US"/>
              </a:p>
            </p:txBody>
          </p:sp>
          <p:sp>
            <p:nvSpPr>
              <p:cNvPr id="5326" name="Line 206"/>
              <p:cNvSpPr>
                <a:spLocks noChangeShapeType="1"/>
              </p:cNvSpPr>
              <p:nvPr/>
            </p:nvSpPr>
            <p:spPr bwMode="auto">
              <a:xfrm flipH="1">
                <a:off x="3511" y="859"/>
                <a:ext cx="21" cy="1"/>
              </a:xfrm>
              <a:prstGeom prst="line">
                <a:avLst/>
              </a:prstGeom>
              <a:noFill/>
              <a:ln w="0">
                <a:solidFill>
                  <a:schemeClr val="accent1"/>
                </a:solidFill>
                <a:round/>
                <a:headEnd/>
                <a:tailEnd/>
              </a:ln>
            </p:spPr>
            <p:txBody>
              <a:bodyPr/>
              <a:lstStyle/>
              <a:p>
                <a:endParaRPr lang="en-US"/>
              </a:p>
            </p:txBody>
          </p:sp>
          <p:sp>
            <p:nvSpPr>
              <p:cNvPr id="5327" name="Line 207"/>
              <p:cNvSpPr>
                <a:spLocks noChangeShapeType="1"/>
              </p:cNvSpPr>
              <p:nvPr/>
            </p:nvSpPr>
            <p:spPr bwMode="auto">
              <a:xfrm flipH="1">
                <a:off x="3511" y="842"/>
                <a:ext cx="21" cy="0"/>
              </a:xfrm>
              <a:prstGeom prst="line">
                <a:avLst/>
              </a:prstGeom>
              <a:noFill/>
              <a:ln w="0">
                <a:solidFill>
                  <a:schemeClr val="accent1"/>
                </a:solidFill>
                <a:round/>
                <a:headEnd/>
                <a:tailEnd/>
              </a:ln>
            </p:spPr>
            <p:txBody>
              <a:bodyPr/>
              <a:lstStyle/>
              <a:p>
                <a:endParaRPr lang="en-US"/>
              </a:p>
            </p:txBody>
          </p:sp>
          <p:sp>
            <p:nvSpPr>
              <p:cNvPr id="5328" name="Line 208"/>
              <p:cNvSpPr>
                <a:spLocks noChangeShapeType="1"/>
              </p:cNvSpPr>
              <p:nvPr/>
            </p:nvSpPr>
            <p:spPr bwMode="auto">
              <a:xfrm flipH="1">
                <a:off x="3511" y="835"/>
                <a:ext cx="21" cy="0"/>
              </a:xfrm>
              <a:prstGeom prst="line">
                <a:avLst/>
              </a:prstGeom>
              <a:noFill/>
              <a:ln w="0">
                <a:solidFill>
                  <a:schemeClr val="accent1"/>
                </a:solidFill>
                <a:round/>
                <a:headEnd/>
                <a:tailEnd/>
              </a:ln>
            </p:spPr>
            <p:txBody>
              <a:bodyPr/>
              <a:lstStyle/>
              <a:p>
                <a:endParaRPr lang="en-US"/>
              </a:p>
            </p:txBody>
          </p:sp>
          <p:sp>
            <p:nvSpPr>
              <p:cNvPr id="5329" name="Line 209"/>
              <p:cNvSpPr>
                <a:spLocks noChangeShapeType="1"/>
              </p:cNvSpPr>
              <p:nvPr/>
            </p:nvSpPr>
            <p:spPr bwMode="auto">
              <a:xfrm flipH="1">
                <a:off x="3511" y="826"/>
                <a:ext cx="21" cy="1"/>
              </a:xfrm>
              <a:prstGeom prst="line">
                <a:avLst/>
              </a:prstGeom>
              <a:noFill/>
              <a:ln w="0">
                <a:solidFill>
                  <a:schemeClr val="accent1"/>
                </a:solidFill>
                <a:round/>
                <a:headEnd/>
                <a:tailEnd/>
              </a:ln>
            </p:spPr>
            <p:txBody>
              <a:bodyPr/>
              <a:lstStyle/>
              <a:p>
                <a:endParaRPr lang="en-US"/>
              </a:p>
            </p:txBody>
          </p:sp>
          <p:sp>
            <p:nvSpPr>
              <p:cNvPr id="5330" name="Line 210"/>
              <p:cNvSpPr>
                <a:spLocks noChangeShapeType="1"/>
              </p:cNvSpPr>
              <p:nvPr/>
            </p:nvSpPr>
            <p:spPr bwMode="auto">
              <a:xfrm flipH="1">
                <a:off x="3511" y="817"/>
                <a:ext cx="21" cy="1"/>
              </a:xfrm>
              <a:prstGeom prst="line">
                <a:avLst/>
              </a:prstGeom>
              <a:noFill/>
              <a:ln w="0">
                <a:solidFill>
                  <a:schemeClr val="accent1"/>
                </a:solidFill>
                <a:round/>
                <a:headEnd/>
                <a:tailEnd/>
              </a:ln>
            </p:spPr>
            <p:txBody>
              <a:bodyPr/>
              <a:lstStyle/>
              <a:p>
                <a:endParaRPr lang="en-US"/>
              </a:p>
            </p:txBody>
          </p:sp>
          <p:sp>
            <p:nvSpPr>
              <p:cNvPr id="5331" name="Line 211"/>
              <p:cNvSpPr>
                <a:spLocks noChangeShapeType="1"/>
              </p:cNvSpPr>
              <p:nvPr/>
            </p:nvSpPr>
            <p:spPr bwMode="auto">
              <a:xfrm flipH="1">
                <a:off x="3500" y="1630"/>
                <a:ext cx="32" cy="1"/>
              </a:xfrm>
              <a:prstGeom prst="line">
                <a:avLst/>
              </a:prstGeom>
              <a:noFill/>
              <a:ln w="0">
                <a:solidFill>
                  <a:schemeClr val="accent1"/>
                </a:solidFill>
                <a:round/>
                <a:headEnd/>
                <a:tailEnd/>
              </a:ln>
            </p:spPr>
            <p:txBody>
              <a:bodyPr/>
              <a:lstStyle/>
              <a:p>
                <a:endParaRPr lang="en-US"/>
              </a:p>
            </p:txBody>
          </p:sp>
          <p:sp>
            <p:nvSpPr>
              <p:cNvPr id="5332" name="Rectangle 212"/>
              <p:cNvSpPr>
                <a:spLocks noChangeArrowheads="1"/>
              </p:cNvSpPr>
              <p:nvPr/>
            </p:nvSpPr>
            <p:spPr bwMode="auto">
              <a:xfrm>
                <a:off x="3422" y="1590"/>
                <a:ext cx="62" cy="116"/>
              </a:xfrm>
              <a:prstGeom prst="rect">
                <a:avLst/>
              </a:prstGeom>
              <a:noFill/>
              <a:ln w="9525">
                <a:solidFill>
                  <a:schemeClr val="accent1"/>
                </a:solidFill>
                <a:miter lim="800000"/>
                <a:headEnd/>
                <a:tailEnd/>
              </a:ln>
            </p:spPr>
            <p:txBody>
              <a:bodyPr wrap="none" lIns="0" tIns="0" rIns="0" bIns="0">
                <a:spAutoFit/>
              </a:bodyPr>
              <a:lstStyle/>
              <a:p>
                <a:pPr eaLnBrk="1" hangingPunct="1"/>
                <a:r>
                  <a:rPr lang="en-US" sz="1200" dirty="0">
                    <a:solidFill>
                      <a:schemeClr val="bg2"/>
                    </a:solidFill>
                  </a:rPr>
                  <a:t>0</a:t>
                </a:r>
                <a:endParaRPr lang="en-US" sz="1200" dirty="0">
                  <a:solidFill>
                    <a:schemeClr val="bg2"/>
                  </a:solidFill>
                  <a:latin typeface="Times New Roman" pitchFamily="18" charset="0"/>
                </a:endParaRPr>
              </a:p>
            </p:txBody>
          </p:sp>
          <p:sp>
            <p:nvSpPr>
              <p:cNvPr id="5333" name="Line 213"/>
              <p:cNvSpPr>
                <a:spLocks noChangeShapeType="1"/>
              </p:cNvSpPr>
              <p:nvPr/>
            </p:nvSpPr>
            <p:spPr bwMode="auto">
              <a:xfrm flipH="1">
                <a:off x="3500" y="1590"/>
                <a:ext cx="32" cy="0"/>
              </a:xfrm>
              <a:prstGeom prst="line">
                <a:avLst/>
              </a:prstGeom>
              <a:noFill/>
              <a:ln w="0">
                <a:solidFill>
                  <a:schemeClr val="accent1"/>
                </a:solidFill>
                <a:round/>
                <a:headEnd/>
                <a:tailEnd/>
              </a:ln>
            </p:spPr>
            <p:txBody>
              <a:bodyPr/>
              <a:lstStyle/>
              <a:p>
                <a:endParaRPr lang="en-US"/>
              </a:p>
            </p:txBody>
          </p:sp>
          <p:sp>
            <p:nvSpPr>
              <p:cNvPr id="5334" name="Line 214"/>
              <p:cNvSpPr>
                <a:spLocks noChangeShapeType="1"/>
              </p:cNvSpPr>
              <p:nvPr/>
            </p:nvSpPr>
            <p:spPr bwMode="auto">
              <a:xfrm flipH="1">
                <a:off x="3500" y="1548"/>
                <a:ext cx="32" cy="0"/>
              </a:xfrm>
              <a:prstGeom prst="line">
                <a:avLst/>
              </a:prstGeom>
              <a:noFill/>
              <a:ln w="0">
                <a:solidFill>
                  <a:schemeClr val="accent1"/>
                </a:solidFill>
                <a:round/>
                <a:headEnd/>
                <a:tailEnd/>
              </a:ln>
            </p:spPr>
            <p:txBody>
              <a:bodyPr/>
              <a:lstStyle/>
              <a:p>
                <a:endParaRPr lang="en-US"/>
              </a:p>
            </p:txBody>
          </p:sp>
          <p:sp>
            <p:nvSpPr>
              <p:cNvPr id="5335" name="Line 215"/>
              <p:cNvSpPr>
                <a:spLocks noChangeShapeType="1"/>
              </p:cNvSpPr>
              <p:nvPr/>
            </p:nvSpPr>
            <p:spPr bwMode="auto">
              <a:xfrm flipH="1">
                <a:off x="3500" y="1507"/>
                <a:ext cx="32" cy="1"/>
              </a:xfrm>
              <a:prstGeom prst="line">
                <a:avLst/>
              </a:prstGeom>
              <a:noFill/>
              <a:ln w="0">
                <a:solidFill>
                  <a:schemeClr val="accent1"/>
                </a:solidFill>
                <a:round/>
                <a:headEnd/>
                <a:tailEnd/>
              </a:ln>
            </p:spPr>
            <p:txBody>
              <a:bodyPr/>
              <a:lstStyle/>
              <a:p>
                <a:endParaRPr lang="en-US"/>
              </a:p>
            </p:txBody>
          </p:sp>
          <p:sp>
            <p:nvSpPr>
              <p:cNvPr id="5336" name="Line 216"/>
              <p:cNvSpPr>
                <a:spLocks noChangeShapeType="1"/>
              </p:cNvSpPr>
              <p:nvPr/>
            </p:nvSpPr>
            <p:spPr bwMode="auto">
              <a:xfrm flipH="1">
                <a:off x="3500" y="1466"/>
                <a:ext cx="32" cy="0"/>
              </a:xfrm>
              <a:prstGeom prst="line">
                <a:avLst/>
              </a:prstGeom>
              <a:noFill/>
              <a:ln w="0">
                <a:solidFill>
                  <a:schemeClr val="accent1"/>
                </a:solidFill>
                <a:round/>
                <a:headEnd/>
                <a:tailEnd/>
              </a:ln>
            </p:spPr>
            <p:txBody>
              <a:bodyPr/>
              <a:lstStyle/>
              <a:p>
                <a:endParaRPr lang="en-US"/>
              </a:p>
            </p:txBody>
          </p:sp>
          <p:sp>
            <p:nvSpPr>
              <p:cNvPr id="5337" name="Line 217"/>
              <p:cNvSpPr>
                <a:spLocks noChangeShapeType="1"/>
              </p:cNvSpPr>
              <p:nvPr/>
            </p:nvSpPr>
            <p:spPr bwMode="auto">
              <a:xfrm flipH="1">
                <a:off x="3500" y="1425"/>
                <a:ext cx="32" cy="1"/>
              </a:xfrm>
              <a:prstGeom prst="line">
                <a:avLst/>
              </a:prstGeom>
              <a:noFill/>
              <a:ln w="0">
                <a:solidFill>
                  <a:schemeClr val="accent1"/>
                </a:solidFill>
                <a:round/>
                <a:headEnd/>
                <a:tailEnd/>
              </a:ln>
            </p:spPr>
            <p:txBody>
              <a:bodyPr/>
              <a:lstStyle/>
              <a:p>
                <a:endParaRPr lang="en-US"/>
              </a:p>
            </p:txBody>
          </p:sp>
          <p:sp>
            <p:nvSpPr>
              <p:cNvPr id="5338" name="Line 218"/>
              <p:cNvSpPr>
                <a:spLocks noChangeShapeType="1"/>
              </p:cNvSpPr>
              <p:nvPr/>
            </p:nvSpPr>
            <p:spPr bwMode="auto">
              <a:xfrm flipH="1">
                <a:off x="3500" y="1384"/>
                <a:ext cx="32" cy="0"/>
              </a:xfrm>
              <a:prstGeom prst="line">
                <a:avLst/>
              </a:prstGeom>
              <a:noFill/>
              <a:ln w="0">
                <a:solidFill>
                  <a:schemeClr val="accent1"/>
                </a:solidFill>
                <a:round/>
                <a:headEnd/>
                <a:tailEnd/>
              </a:ln>
            </p:spPr>
            <p:txBody>
              <a:bodyPr/>
              <a:lstStyle/>
              <a:p>
                <a:endParaRPr lang="en-US"/>
              </a:p>
            </p:txBody>
          </p:sp>
          <p:sp>
            <p:nvSpPr>
              <p:cNvPr id="5339" name="Line 219"/>
              <p:cNvSpPr>
                <a:spLocks noChangeShapeType="1"/>
              </p:cNvSpPr>
              <p:nvPr/>
            </p:nvSpPr>
            <p:spPr bwMode="auto">
              <a:xfrm flipH="1">
                <a:off x="3500" y="1343"/>
                <a:ext cx="32" cy="1"/>
              </a:xfrm>
              <a:prstGeom prst="line">
                <a:avLst/>
              </a:prstGeom>
              <a:noFill/>
              <a:ln w="0">
                <a:solidFill>
                  <a:schemeClr val="accent1"/>
                </a:solidFill>
                <a:round/>
                <a:headEnd/>
                <a:tailEnd/>
              </a:ln>
            </p:spPr>
            <p:txBody>
              <a:bodyPr/>
              <a:lstStyle/>
              <a:p>
                <a:endParaRPr lang="en-US"/>
              </a:p>
            </p:txBody>
          </p:sp>
          <p:sp>
            <p:nvSpPr>
              <p:cNvPr id="5340" name="Line 220"/>
              <p:cNvSpPr>
                <a:spLocks noChangeShapeType="1"/>
              </p:cNvSpPr>
              <p:nvPr/>
            </p:nvSpPr>
            <p:spPr bwMode="auto">
              <a:xfrm flipH="1">
                <a:off x="3500" y="1302"/>
                <a:ext cx="32" cy="0"/>
              </a:xfrm>
              <a:prstGeom prst="line">
                <a:avLst/>
              </a:prstGeom>
              <a:noFill/>
              <a:ln w="0">
                <a:solidFill>
                  <a:schemeClr val="accent1"/>
                </a:solidFill>
                <a:round/>
                <a:headEnd/>
                <a:tailEnd/>
              </a:ln>
            </p:spPr>
            <p:txBody>
              <a:bodyPr/>
              <a:lstStyle/>
              <a:p>
                <a:endParaRPr lang="en-US"/>
              </a:p>
            </p:txBody>
          </p:sp>
          <p:sp>
            <p:nvSpPr>
              <p:cNvPr id="5341" name="Line 221"/>
              <p:cNvSpPr>
                <a:spLocks noChangeShapeType="1"/>
              </p:cNvSpPr>
              <p:nvPr/>
            </p:nvSpPr>
            <p:spPr bwMode="auto">
              <a:xfrm flipH="1">
                <a:off x="3500" y="1261"/>
                <a:ext cx="32" cy="1"/>
              </a:xfrm>
              <a:prstGeom prst="line">
                <a:avLst/>
              </a:prstGeom>
              <a:noFill/>
              <a:ln w="0">
                <a:solidFill>
                  <a:schemeClr val="accent1"/>
                </a:solidFill>
                <a:round/>
                <a:headEnd/>
                <a:tailEnd/>
              </a:ln>
            </p:spPr>
            <p:txBody>
              <a:bodyPr/>
              <a:lstStyle/>
              <a:p>
                <a:endParaRPr lang="en-US"/>
              </a:p>
            </p:txBody>
          </p:sp>
          <p:sp>
            <p:nvSpPr>
              <p:cNvPr id="5342" name="Line 222"/>
              <p:cNvSpPr>
                <a:spLocks noChangeShapeType="1"/>
              </p:cNvSpPr>
              <p:nvPr/>
            </p:nvSpPr>
            <p:spPr bwMode="auto">
              <a:xfrm flipH="1">
                <a:off x="3500" y="1219"/>
                <a:ext cx="32" cy="1"/>
              </a:xfrm>
              <a:prstGeom prst="line">
                <a:avLst/>
              </a:prstGeom>
              <a:noFill/>
              <a:ln w="0">
                <a:solidFill>
                  <a:schemeClr val="accent1"/>
                </a:solidFill>
                <a:round/>
                <a:headEnd/>
                <a:tailEnd/>
              </a:ln>
            </p:spPr>
            <p:txBody>
              <a:bodyPr/>
              <a:lstStyle/>
              <a:p>
                <a:endParaRPr lang="en-US"/>
              </a:p>
            </p:txBody>
          </p:sp>
          <p:sp>
            <p:nvSpPr>
              <p:cNvPr id="5343" name="Line 223"/>
              <p:cNvSpPr>
                <a:spLocks noChangeShapeType="1"/>
              </p:cNvSpPr>
              <p:nvPr/>
            </p:nvSpPr>
            <p:spPr bwMode="auto">
              <a:xfrm flipH="1">
                <a:off x="3500" y="1179"/>
                <a:ext cx="32" cy="0"/>
              </a:xfrm>
              <a:prstGeom prst="line">
                <a:avLst/>
              </a:prstGeom>
              <a:noFill/>
              <a:ln w="0">
                <a:solidFill>
                  <a:schemeClr val="accent1"/>
                </a:solidFill>
                <a:round/>
                <a:headEnd/>
                <a:tailEnd/>
              </a:ln>
            </p:spPr>
            <p:txBody>
              <a:bodyPr/>
              <a:lstStyle/>
              <a:p>
                <a:endParaRPr lang="en-US"/>
              </a:p>
            </p:txBody>
          </p:sp>
          <p:sp>
            <p:nvSpPr>
              <p:cNvPr id="5344" name="Line 224"/>
              <p:cNvSpPr>
                <a:spLocks noChangeShapeType="1"/>
              </p:cNvSpPr>
              <p:nvPr/>
            </p:nvSpPr>
            <p:spPr bwMode="auto">
              <a:xfrm flipH="1">
                <a:off x="3500" y="1137"/>
                <a:ext cx="32" cy="1"/>
              </a:xfrm>
              <a:prstGeom prst="line">
                <a:avLst/>
              </a:prstGeom>
              <a:noFill/>
              <a:ln w="0">
                <a:solidFill>
                  <a:schemeClr val="accent1"/>
                </a:solidFill>
                <a:round/>
                <a:headEnd/>
                <a:tailEnd/>
              </a:ln>
            </p:spPr>
            <p:txBody>
              <a:bodyPr/>
              <a:lstStyle/>
              <a:p>
                <a:endParaRPr lang="en-US"/>
              </a:p>
            </p:txBody>
          </p:sp>
          <p:sp>
            <p:nvSpPr>
              <p:cNvPr id="5345" name="Line 225"/>
              <p:cNvSpPr>
                <a:spLocks noChangeShapeType="1"/>
              </p:cNvSpPr>
              <p:nvPr/>
            </p:nvSpPr>
            <p:spPr bwMode="auto">
              <a:xfrm flipH="1">
                <a:off x="3500" y="1097"/>
                <a:ext cx="32" cy="0"/>
              </a:xfrm>
              <a:prstGeom prst="line">
                <a:avLst/>
              </a:prstGeom>
              <a:noFill/>
              <a:ln w="0">
                <a:solidFill>
                  <a:schemeClr val="accent1"/>
                </a:solidFill>
                <a:round/>
                <a:headEnd/>
                <a:tailEnd/>
              </a:ln>
            </p:spPr>
            <p:txBody>
              <a:bodyPr/>
              <a:lstStyle/>
              <a:p>
                <a:endParaRPr lang="en-US"/>
              </a:p>
            </p:txBody>
          </p:sp>
          <p:sp>
            <p:nvSpPr>
              <p:cNvPr id="5346" name="Line 226"/>
              <p:cNvSpPr>
                <a:spLocks noChangeShapeType="1"/>
              </p:cNvSpPr>
              <p:nvPr/>
            </p:nvSpPr>
            <p:spPr bwMode="auto">
              <a:xfrm flipH="1">
                <a:off x="3500" y="1055"/>
                <a:ext cx="32" cy="1"/>
              </a:xfrm>
              <a:prstGeom prst="line">
                <a:avLst/>
              </a:prstGeom>
              <a:noFill/>
              <a:ln w="0">
                <a:solidFill>
                  <a:schemeClr val="accent1"/>
                </a:solidFill>
                <a:round/>
                <a:headEnd/>
                <a:tailEnd/>
              </a:ln>
            </p:spPr>
            <p:txBody>
              <a:bodyPr/>
              <a:lstStyle/>
              <a:p>
                <a:endParaRPr lang="en-US"/>
              </a:p>
            </p:txBody>
          </p:sp>
          <p:sp>
            <p:nvSpPr>
              <p:cNvPr id="5347" name="Line 227"/>
              <p:cNvSpPr>
                <a:spLocks noChangeShapeType="1"/>
              </p:cNvSpPr>
              <p:nvPr/>
            </p:nvSpPr>
            <p:spPr bwMode="auto">
              <a:xfrm flipH="1">
                <a:off x="3500" y="1015"/>
                <a:ext cx="32" cy="0"/>
              </a:xfrm>
              <a:prstGeom prst="line">
                <a:avLst/>
              </a:prstGeom>
              <a:noFill/>
              <a:ln w="0">
                <a:solidFill>
                  <a:schemeClr val="accent1"/>
                </a:solidFill>
                <a:round/>
                <a:headEnd/>
                <a:tailEnd/>
              </a:ln>
            </p:spPr>
            <p:txBody>
              <a:bodyPr/>
              <a:lstStyle/>
              <a:p>
                <a:endParaRPr lang="en-US"/>
              </a:p>
            </p:txBody>
          </p:sp>
          <p:sp>
            <p:nvSpPr>
              <p:cNvPr id="5348" name="Line 228"/>
              <p:cNvSpPr>
                <a:spLocks noChangeShapeType="1"/>
              </p:cNvSpPr>
              <p:nvPr/>
            </p:nvSpPr>
            <p:spPr bwMode="auto">
              <a:xfrm flipH="1">
                <a:off x="3500" y="973"/>
                <a:ext cx="32" cy="1"/>
              </a:xfrm>
              <a:prstGeom prst="line">
                <a:avLst/>
              </a:prstGeom>
              <a:noFill/>
              <a:ln w="0">
                <a:solidFill>
                  <a:schemeClr val="accent1"/>
                </a:solidFill>
                <a:round/>
                <a:headEnd/>
                <a:tailEnd/>
              </a:ln>
            </p:spPr>
            <p:txBody>
              <a:bodyPr/>
              <a:lstStyle/>
              <a:p>
                <a:endParaRPr lang="en-US"/>
              </a:p>
            </p:txBody>
          </p:sp>
          <p:sp>
            <p:nvSpPr>
              <p:cNvPr id="5349" name="Line 229"/>
              <p:cNvSpPr>
                <a:spLocks noChangeShapeType="1"/>
              </p:cNvSpPr>
              <p:nvPr/>
            </p:nvSpPr>
            <p:spPr bwMode="auto">
              <a:xfrm flipH="1">
                <a:off x="3500" y="933"/>
                <a:ext cx="32" cy="0"/>
              </a:xfrm>
              <a:prstGeom prst="line">
                <a:avLst/>
              </a:prstGeom>
              <a:noFill/>
              <a:ln w="0">
                <a:solidFill>
                  <a:schemeClr val="accent1"/>
                </a:solidFill>
                <a:round/>
                <a:headEnd/>
                <a:tailEnd/>
              </a:ln>
            </p:spPr>
            <p:txBody>
              <a:bodyPr/>
              <a:lstStyle/>
              <a:p>
                <a:endParaRPr lang="en-US"/>
              </a:p>
            </p:txBody>
          </p:sp>
          <p:sp>
            <p:nvSpPr>
              <p:cNvPr id="5350" name="Line 230"/>
              <p:cNvSpPr>
                <a:spLocks noChangeShapeType="1"/>
              </p:cNvSpPr>
              <p:nvPr/>
            </p:nvSpPr>
            <p:spPr bwMode="auto">
              <a:xfrm flipH="1">
                <a:off x="3500" y="891"/>
                <a:ext cx="32" cy="0"/>
              </a:xfrm>
              <a:prstGeom prst="line">
                <a:avLst/>
              </a:prstGeom>
              <a:noFill/>
              <a:ln w="0">
                <a:solidFill>
                  <a:schemeClr val="accent1"/>
                </a:solidFill>
                <a:round/>
                <a:headEnd/>
                <a:tailEnd/>
              </a:ln>
            </p:spPr>
            <p:txBody>
              <a:bodyPr/>
              <a:lstStyle/>
              <a:p>
                <a:endParaRPr lang="en-US"/>
              </a:p>
            </p:txBody>
          </p:sp>
          <p:sp>
            <p:nvSpPr>
              <p:cNvPr id="5351" name="Line 231"/>
              <p:cNvSpPr>
                <a:spLocks noChangeShapeType="1"/>
              </p:cNvSpPr>
              <p:nvPr/>
            </p:nvSpPr>
            <p:spPr bwMode="auto">
              <a:xfrm flipH="1">
                <a:off x="3500" y="850"/>
                <a:ext cx="32" cy="1"/>
              </a:xfrm>
              <a:prstGeom prst="line">
                <a:avLst/>
              </a:prstGeom>
              <a:noFill/>
              <a:ln w="0">
                <a:solidFill>
                  <a:schemeClr val="accent1"/>
                </a:solidFill>
                <a:round/>
                <a:headEnd/>
                <a:tailEnd/>
              </a:ln>
            </p:spPr>
            <p:txBody>
              <a:bodyPr/>
              <a:lstStyle/>
              <a:p>
                <a:endParaRPr lang="en-US"/>
              </a:p>
            </p:txBody>
          </p:sp>
          <p:sp>
            <p:nvSpPr>
              <p:cNvPr id="5352" name="Line 232"/>
              <p:cNvSpPr>
                <a:spLocks noChangeShapeType="1"/>
              </p:cNvSpPr>
              <p:nvPr/>
            </p:nvSpPr>
            <p:spPr bwMode="auto">
              <a:xfrm flipH="1">
                <a:off x="3500" y="809"/>
                <a:ext cx="32" cy="0"/>
              </a:xfrm>
              <a:prstGeom prst="line">
                <a:avLst/>
              </a:prstGeom>
              <a:noFill/>
              <a:ln w="0">
                <a:solidFill>
                  <a:schemeClr val="accent1"/>
                </a:solidFill>
                <a:round/>
                <a:headEnd/>
                <a:tailEnd/>
              </a:ln>
            </p:spPr>
            <p:txBody>
              <a:bodyPr/>
              <a:lstStyle/>
              <a:p>
                <a:endParaRPr lang="en-US"/>
              </a:p>
            </p:txBody>
          </p:sp>
          <p:sp>
            <p:nvSpPr>
              <p:cNvPr id="5353" name="Rectangle 233"/>
              <p:cNvSpPr>
                <a:spLocks noChangeArrowheads="1"/>
              </p:cNvSpPr>
              <p:nvPr/>
            </p:nvSpPr>
            <p:spPr bwMode="auto">
              <a:xfrm>
                <a:off x="3312" y="761"/>
                <a:ext cx="185" cy="116"/>
              </a:xfrm>
              <a:prstGeom prst="rect">
                <a:avLst/>
              </a:prstGeom>
              <a:noFill/>
              <a:ln w="9525">
                <a:solidFill>
                  <a:schemeClr val="accent1"/>
                </a:solidFill>
                <a:miter lim="800000"/>
                <a:headEnd/>
                <a:tailEnd/>
              </a:ln>
            </p:spPr>
            <p:txBody>
              <a:bodyPr wrap="none" lIns="0" tIns="0" rIns="0" bIns="0">
                <a:spAutoFit/>
              </a:bodyPr>
              <a:lstStyle/>
              <a:p>
                <a:pPr eaLnBrk="1" hangingPunct="1"/>
                <a:r>
                  <a:rPr lang="en-US" sz="1200" dirty="0"/>
                  <a:t>100</a:t>
                </a:r>
                <a:endParaRPr lang="en-US" sz="1200" dirty="0">
                  <a:latin typeface="Times New Roman" pitchFamily="18" charset="0"/>
                </a:endParaRPr>
              </a:p>
            </p:txBody>
          </p:sp>
          <p:sp>
            <p:nvSpPr>
              <p:cNvPr id="5354" name="Line 234"/>
              <p:cNvSpPr>
                <a:spLocks noChangeShapeType="1"/>
              </p:cNvSpPr>
              <p:nvPr/>
            </p:nvSpPr>
            <p:spPr bwMode="auto">
              <a:xfrm flipV="1">
                <a:off x="3532" y="1627"/>
                <a:ext cx="0" cy="3"/>
              </a:xfrm>
              <a:prstGeom prst="line">
                <a:avLst/>
              </a:prstGeom>
              <a:noFill/>
              <a:ln w="0">
                <a:solidFill>
                  <a:schemeClr val="accent1"/>
                </a:solidFill>
                <a:round/>
                <a:headEnd/>
                <a:tailEnd/>
              </a:ln>
            </p:spPr>
            <p:txBody>
              <a:bodyPr/>
              <a:lstStyle/>
              <a:p>
                <a:endParaRPr lang="en-US"/>
              </a:p>
            </p:txBody>
          </p:sp>
          <p:sp>
            <p:nvSpPr>
              <p:cNvPr id="5355" name="Line 235"/>
              <p:cNvSpPr>
                <a:spLocks noChangeShapeType="1"/>
              </p:cNvSpPr>
              <p:nvPr/>
            </p:nvSpPr>
            <p:spPr bwMode="auto">
              <a:xfrm flipV="1">
                <a:off x="3536" y="1626"/>
                <a:ext cx="0" cy="4"/>
              </a:xfrm>
              <a:prstGeom prst="line">
                <a:avLst/>
              </a:prstGeom>
              <a:noFill/>
              <a:ln w="0">
                <a:solidFill>
                  <a:schemeClr val="accent1"/>
                </a:solidFill>
                <a:round/>
                <a:headEnd/>
                <a:tailEnd/>
              </a:ln>
            </p:spPr>
            <p:txBody>
              <a:bodyPr/>
              <a:lstStyle/>
              <a:p>
                <a:endParaRPr lang="en-US"/>
              </a:p>
            </p:txBody>
          </p:sp>
          <p:sp>
            <p:nvSpPr>
              <p:cNvPr id="5356" name="Line 236"/>
              <p:cNvSpPr>
                <a:spLocks noChangeShapeType="1"/>
              </p:cNvSpPr>
              <p:nvPr/>
            </p:nvSpPr>
            <p:spPr bwMode="auto">
              <a:xfrm flipV="1">
                <a:off x="3539" y="1621"/>
                <a:ext cx="1" cy="9"/>
              </a:xfrm>
              <a:prstGeom prst="line">
                <a:avLst/>
              </a:prstGeom>
              <a:noFill/>
              <a:ln w="0">
                <a:solidFill>
                  <a:schemeClr val="accent1"/>
                </a:solidFill>
                <a:round/>
                <a:headEnd/>
                <a:tailEnd/>
              </a:ln>
            </p:spPr>
            <p:txBody>
              <a:bodyPr/>
              <a:lstStyle/>
              <a:p>
                <a:endParaRPr lang="en-US"/>
              </a:p>
            </p:txBody>
          </p:sp>
          <p:sp>
            <p:nvSpPr>
              <p:cNvPr id="5357" name="Line 237"/>
              <p:cNvSpPr>
                <a:spLocks noChangeShapeType="1"/>
              </p:cNvSpPr>
              <p:nvPr/>
            </p:nvSpPr>
            <p:spPr bwMode="auto">
              <a:xfrm flipV="1">
                <a:off x="3542" y="1615"/>
                <a:ext cx="1" cy="15"/>
              </a:xfrm>
              <a:prstGeom prst="line">
                <a:avLst/>
              </a:prstGeom>
              <a:noFill/>
              <a:ln w="0">
                <a:solidFill>
                  <a:schemeClr val="accent1"/>
                </a:solidFill>
                <a:round/>
                <a:headEnd/>
                <a:tailEnd/>
              </a:ln>
            </p:spPr>
            <p:txBody>
              <a:bodyPr/>
              <a:lstStyle/>
              <a:p>
                <a:endParaRPr lang="en-US"/>
              </a:p>
            </p:txBody>
          </p:sp>
          <p:sp>
            <p:nvSpPr>
              <p:cNvPr id="5358" name="Line 238"/>
              <p:cNvSpPr>
                <a:spLocks noChangeShapeType="1"/>
              </p:cNvSpPr>
              <p:nvPr/>
            </p:nvSpPr>
            <p:spPr bwMode="auto">
              <a:xfrm flipV="1">
                <a:off x="3546" y="1627"/>
                <a:ext cx="1" cy="3"/>
              </a:xfrm>
              <a:prstGeom prst="line">
                <a:avLst/>
              </a:prstGeom>
              <a:noFill/>
              <a:ln w="0">
                <a:solidFill>
                  <a:schemeClr val="accent1"/>
                </a:solidFill>
                <a:round/>
                <a:headEnd/>
                <a:tailEnd/>
              </a:ln>
            </p:spPr>
            <p:txBody>
              <a:bodyPr/>
              <a:lstStyle/>
              <a:p>
                <a:endParaRPr lang="en-US"/>
              </a:p>
            </p:txBody>
          </p:sp>
          <p:sp>
            <p:nvSpPr>
              <p:cNvPr id="5359" name="Line 239"/>
              <p:cNvSpPr>
                <a:spLocks noChangeShapeType="1"/>
              </p:cNvSpPr>
              <p:nvPr/>
            </p:nvSpPr>
            <p:spPr bwMode="auto">
              <a:xfrm flipV="1">
                <a:off x="3550" y="1617"/>
                <a:ext cx="0" cy="13"/>
              </a:xfrm>
              <a:prstGeom prst="line">
                <a:avLst/>
              </a:prstGeom>
              <a:noFill/>
              <a:ln w="0">
                <a:solidFill>
                  <a:schemeClr val="accent1"/>
                </a:solidFill>
                <a:round/>
                <a:headEnd/>
                <a:tailEnd/>
              </a:ln>
            </p:spPr>
            <p:txBody>
              <a:bodyPr/>
              <a:lstStyle/>
              <a:p>
                <a:endParaRPr lang="en-US"/>
              </a:p>
            </p:txBody>
          </p:sp>
          <p:sp>
            <p:nvSpPr>
              <p:cNvPr id="5360" name="Line 240"/>
              <p:cNvSpPr>
                <a:spLocks noChangeShapeType="1"/>
              </p:cNvSpPr>
              <p:nvPr/>
            </p:nvSpPr>
            <p:spPr bwMode="auto">
              <a:xfrm flipV="1">
                <a:off x="3553" y="1624"/>
                <a:ext cx="0" cy="6"/>
              </a:xfrm>
              <a:prstGeom prst="line">
                <a:avLst/>
              </a:prstGeom>
              <a:noFill/>
              <a:ln w="0">
                <a:solidFill>
                  <a:schemeClr val="accent1"/>
                </a:solidFill>
                <a:round/>
                <a:headEnd/>
                <a:tailEnd/>
              </a:ln>
            </p:spPr>
            <p:txBody>
              <a:bodyPr/>
              <a:lstStyle/>
              <a:p>
                <a:endParaRPr lang="en-US"/>
              </a:p>
            </p:txBody>
          </p:sp>
          <p:sp>
            <p:nvSpPr>
              <p:cNvPr id="5361" name="Line 241"/>
              <p:cNvSpPr>
                <a:spLocks noChangeShapeType="1"/>
              </p:cNvSpPr>
              <p:nvPr/>
            </p:nvSpPr>
            <p:spPr bwMode="auto">
              <a:xfrm flipV="1">
                <a:off x="3557" y="1627"/>
                <a:ext cx="0" cy="3"/>
              </a:xfrm>
              <a:prstGeom prst="line">
                <a:avLst/>
              </a:prstGeom>
              <a:noFill/>
              <a:ln w="0">
                <a:solidFill>
                  <a:schemeClr val="accent1"/>
                </a:solidFill>
                <a:round/>
                <a:headEnd/>
                <a:tailEnd/>
              </a:ln>
            </p:spPr>
            <p:txBody>
              <a:bodyPr/>
              <a:lstStyle/>
              <a:p>
                <a:endParaRPr lang="en-US"/>
              </a:p>
            </p:txBody>
          </p:sp>
          <p:sp>
            <p:nvSpPr>
              <p:cNvPr id="5362" name="Line 242"/>
              <p:cNvSpPr>
                <a:spLocks noChangeShapeType="1"/>
              </p:cNvSpPr>
              <p:nvPr/>
            </p:nvSpPr>
            <p:spPr bwMode="auto">
              <a:xfrm flipV="1">
                <a:off x="3560" y="1608"/>
                <a:ext cx="1" cy="22"/>
              </a:xfrm>
              <a:prstGeom prst="line">
                <a:avLst/>
              </a:prstGeom>
              <a:noFill/>
              <a:ln w="0">
                <a:solidFill>
                  <a:schemeClr val="accent1"/>
                </a:solidFill>
                <a:round/>
                <a:headEnd/>
                <a:tailEnd/>
              </a:ln>
            </p:spPr>
            <p:txBody>
              <a:bodyPr/>
              <a:lstStyle/>
              <a:p>
                <a:endParaRPr lang="en-US"/>
              </a:p>
            </p:txBody>
          </p:sp>
          <p:sp>
            <p:nvSpPr>
              <p:cNvPr id="5363" name="Line 243"/>
              <p:cNvSpPr>
                <a:spLocks noChangeShapeType="1"/>
              </p:cNvSpPr>
              <p:nvPr/>
            </p:nvSpPr>
            <p:spPr bwMode="auto">
              <a:xfrm flipV="1">
                <a:off x="3563" y="1423"/>
                <a:ext cx="1" cy="207"/>
              </a:xfrm>
              <a:prstGeom prst="line">
                <a:avLst/>
              </a:prstGeom>
              <a:noFill/>
              <a:ln w="0">
                <a:solidFill>
                  <a:schemeClr val="accent1"/>
                </a:solidFill>
                <a:round/>
                <a:headEnd/>
                <a:tailEnd/>
              </a:ln>
            </p:spPr>
            <p:txBody>
              <a:bodyPr/>
              <a:lstStyle/>
              <a:p>
                <a:endParaRPr lang="en-US"/>
              </a:p>
            </p:txBody>
          </p:sp>
          <p:sp>
            <p:nvSpPr>
              <p:cNvPr id="5364" name="Line 244"/>
              <p:cNvSpPr>
                <a:spLocks noChangeShapeType="1"/>
              </p:cNvSpPr>
              <p:nvPr/>
            </p:nvSpPr>
            <p:spPr bwMode="auto">
              <a:xfrm flipV="1">
                <a:off x="3567" y="1608"/>
                <a:ext cx="1" cy="22"/>
              </a:xfrm>
              <a:prstGeom prst="line">
                <a:avLst/>
              </a:prstGeom>
              <a:noFill/>
              <a:ln w="0">
                <a:solidFill>
                  <a:schemeClr val="accent1"/>
                </a:solidFill>
                <a:round/>
                <a:headEnd/>
                <a:tailEnd/>
              </a:ln>
            </p:spPr>
            <p:txBody>
              <a:bodyPr/>
              <a:lstStyle/>
              <a:p>
                <a:endParaRPr lang="en-US"/>
              </a:p>
            </p:txBody>
          </p:sp>
          <p:sp>
            <p:nvSpPr>
              <p:cNvPr id="5365" name="Line 245"/>
              <p:cNvSpPr>
                <a:spLocks noChangeShapeType="1"/>
              </p:cNvSpPr>
              <p:nvPr/>
            </p:nvSpPr>
            <p:spPr bwMode="auto">
              <a:xfrm flipV="1">
                <a:off x="3571" y="1602"/>
                <a:ext cx="0" cy="28"/>
              </a:xfrm>
              <a:prstGeom prst="line">
                <a:avLst/>
              </a:prstGeom>
              <a:noFill/>
              <a:ln w="0">
                <a:solidFill>
                  <a:schemeClr val="accent1"/>
                </a:solidFill>
                <a:round/>
                <a:headEnd/>
                <a:tailEnd/>
              </a:ln>
            </p:spPr>
            <p:txBody>
              <a:bodyPr/>
              <a:lstStyle/>
              <a:p>
                <a:endParaRPr lang="en-US"/>
              </a:p>
            </p:txBody>
          </p:sp>
          <p:sp>
            <p:nvSpPr>
              <p:cNvPr id="5366" name="Line 246"/>
              <p:cNvSpPr>
                <a:spLocks noChangeShapeType="1"/>
              </p:cNvSpPr>
              <p:nvPr/>
            </p:nvSpPr>
            <p:spPr bwMode="auto">
              <a:xfrm flipV="1">
                <a:off x="3574" y="1626"/>
                <a:ext cx="1" cy="4"/>
              </a:xfrm>
              <a:prstGeom prst="line">
                <a:avLst/>
              </a:prstGeom>
              <a:noFill/>
              <a:ln w="0">
                <a:solidFill>
                  <a:schemeClr val="accent1"/>
                </a:solidFill>
                <a:round/>
                <a:headEnd/>
                <a:tailEnd/>
              </a:ln>
            </p:spPr>
            <p:txBody>
              <a:bodyPr/>
              <a:lstStyle/>
              <a:p>
                <a:endParaRPr lang="en-US"/>
              </a:p>
            </p:txBody>
          </p:sp>
          <p:sp>
            <p:nvSpPr>
              <p:cNvPr id="5367" name="Line 247"/>
              <p:cNvSpPr>
                <a:spLocks noChangeShapeType="1"/>
              </p:cNvSpPr>
              <p:nvPr/>
            </p:nvSpPr>
            <p:spPr bwMode="auto">
              <a:xfrm flipV="1">
                <a:off x="3578" y="1627"/>
                <a:ext cx="0" cy="3"/>
              </a:xfrm>
              <a:prstGeom prst="line">
                <a:avLst/>
              </a:prstGeom>
              <a:noFill/>
              <a:ln w="0">
                <a:solidFill>
                  <a:schemeClr val="accent1"/>
                </a:solidFill>
                <a:round/>
                <a:headEnd/>
                <a:tailEnd/>
              </a:ln>
            </p:spPr>
            <p:txBody>
              <a:bodyPr/>
              <a:lstStyle/>
              <a:p>
                <a:endParaRPr lang="en-US"/>
              </a:p>
            </p:txBody>
          </p:sp>
          <p:sp>
            <p:nvSpPr>
              <p:cNvPr id="5368" name="Line 248"/>
              <p:cNvSpPr>
                <a:spLocks noChangeShapeType="1"/>
              </p:cNvSpPr>
              <p:nvPr/>
            </p:nvSpPr>
            <p:spPr bwMode="auto">
              <a:xfrm flipV="1">
                <a:off x="3581" y="1590"/>
                <a:ext cx="1" cy="40"/>
              </a:xfrm>
              <a:prstGeom prst="line">
                <a:avLst/>
              </a:prstGeom>
              <a:noFill/>
              <a:ln w="0">
                <a:solidFill>
                  <a:schemeClr val="accent1"/>
                </a:solidFill>
                <a:round/>
                <a:headEnd/>
                <a:tailEnd/>
              </a:ln>
            </p:spPr>
            <p:txBody>
              <a:bodyPr/>
              <a:lstStyle/>
              <a:p>
                <a:endParaRPr lang="en-US"/>
              </a:p>
            </p:txBody>
          </p:sp>
          <p:sp>
            <p:nvSpPr>
              <p:cNvPr id="5369" name="Line 249"/>
              <p:cNvSpPr>
                <a:spLocks noChangeShapeType="1"/>
              </p:cNvSpPr>
              <p:nvPr/>
            </p:nvSpPr>
            <p:spPr bwMode="auto">
              <a:xfrm flipV="1">
                <a:off x="3585" y="1614"/>
                <a:ext cx="1" cy="16"/>
              </a:xfrm>
              <a:prstGeom prst="line">
                <a:avLst/>
              </a:prstGeom>
              <a:noFill/>
              <a:ln w="0">
                <a:solidFill>
                  <a:schemeClr val="accent1"/>
                </a:solidFill>
                <a:round/>
                <a:headEnd/>
                <a:tailEnd/>
              </a:ln>
            </p:spPr>
            <p:txBody>
              <a:bodyPr/>
              <a:lstStyle/>
              <a:p>
                <a:endParaRPr lang="en-US"/>
              </a:p>
            </p:txBody>
          </p:sp>
          <p:sp>
            <p:nvSpPr>
              <p:cNvPr id="5370" name="Line 250"/>
              <p:cNvSpPr>
                <a:spLocks noChangeShapeType="1"/>
              </p:cNvSpPr>
              <p:nvPr/>
            </p:nvSpPr>
            <p:spPr bwMode="auto">
              <a:xfrm flipV="1">
                <a:off x="3588" y="1623"/>
                <a:ext cx="1" cy="7"/>
              </a:xfrm>
              <a:prstGeom prst="line">
                <a:avLst/>
              </a:prstGeom>
              <a:noFill/>
              <a:ln w="0">
                <a:solidFill>
                  <a:schemeClr val="accent1"/>
                </a:solidFill>
                <a:round/>
                <a:headEnd/>
                <a:tailEnd/>
              </a:ln>
            </p:spPr>
            <p:txBody>
              <a:bodyPr/>
              <a:lstStyle/>
              <a:p>
                <a:endParaRPr lang="en-US"/>
              </a:p>
            </p:txBody>
          </p:sp>
          <p:sp>
            <p:nvSpPr>
              <p:cNvPr id="5371" name="Line 251"/>
              <p:cNvSpPr>
                <a:spLocks noChangeShapeType="1"/>
              </p:cNvSpPr>
              <p:nvPr/>
            </p:nvSpPr>
            <p:spPr bwMode="auto">
              <a:xfrm flipV="1">
                <a:off x="3592" y="1626"/>
                <a:ext cx="0" cy="4"/>
              </a:xfrm>
              <a:prstGeom prst="line">
                <a:avLst/>
              </a:prstGeom>
              <a:noFill/>
              <a:ln w="0">
                <a:solidFill>
                  <a:schemeClr val="accent1"/>
                </a:solidFill>
                <a:round/>
                <a:headEnd/>
                <a:tailEnd/>
              </a:ln>
            </p:spPr>
            <p:txBody>
              <a:bodyPr/>
              <a:lstStyle/>
              <a:p>
                <a:endParaRPr lang="en-US"/>
              </a:p>
            </p:txBody>
          </p:sp>
          <p:sp>
            <p:nvSpPr>
              <p:cNvPr id="5372" name="Line 252"/>
              <p:cNvSpPr>
                <a:spLocks noChangeShapeType="1"/>
              </p:cNvSpPr>
              <p:nvPr/>
            </p:nvSpPr>
            <p:spPr bwMode="auto">
              <a:xfrm flipV="1">
                <a:off x="3595" y="1619"/>
                <a:ext cx="1" cy="11"/>
              </a:xfrm>
              <a:prstGeom prst="line">
                <a:avLst/>
              </a:prstGeom>
              <a:noFill/>
              <a:ln w="0">
                <a:solidFill>
                  <a:schemeClr val="accent1"/>
                </a:solidFill>
                <a:round/>
                <a:headEnd/>
                <a:tailEnd/>
              </a:ln>
            </p:spPr>
            <p:txBody>
              <a:bodyPr/>
              <a:lstStyle/>
              <a:p>
                <a:endParaRPr lang="en-US"/>
              </a:p>
            </p:txBody>
          </p:sp>
          <p:sp>
            <p:nvSpPr>
              <p:cNvPr id="5373" name="Line 253"/>
              <p:cNvSpPr>
                <a:spLocks noChangeShapeType="1"/>
              </p:cNvSpPr>
              <p:nvPr/>
            </p:nvSpPr>
            <p:spPr bwMode="auto">
              <a:xfrm flipV="1">
                <a:off x="3602" y="1626"/>
                <a:ext cx="1" cy="4"/>
              </a:xfrm>
              <a:prstGeom prst="line">
                <a:avLst/>
              </a:prstGeom>
              <a:noFill/>
              <a:ln w="0">
                <a:solidFill>
                  <a:schemeClr val="accent1"/>
                </a:solidFill>
                <a:round/>
                <a:headEnd/>
                <a:tailEnd/>
              </a:ln>
            </p:spPr>
            <p:txBody>
              <a:bodyPr/>
              <a:lstStyle/>
              <a:p>
                <a:endParaRPr lang="en-US"/>
              </a:p>
            </p:txBody>
          </p:sp>
          <p:sp>
            <p:nvSpPr>
              <p:cNvPr id="5374" name="Line 254"/>
              <p:cNvSpPr>
                <a:spLocks noChangeShapeType="1"/>
              </p:cNvSpPr>
              <p:nvPr/>
            </p:nvSpPr>
            <p:spPr bwMode="auto">
              <a:xfrm flipV="1">
                <a:off x="3606" y="1624"/>
                <a:ext cx="1" cy="6"/>
              </a:xfrm>
              <a:prstGeom prst="line">
                <a:avLst/>
              </a:prstGeom>
              <a:noFill/>
              <a:ln w="0">
                <a:solidFill>
                  <a:schemeClr val="accent1"/>
                </a:solidFill>
                <a:round/>
                <a:headEnd/>
                <a:tailEnd/>
              </a:ln>
            </p:spPr>
            <p:txBody>
              <a:bodyPr/>
              <a:lstStyle/>
              <a:p>
                <a:endParaRPr lang="en-US"/>
              </a:p>
            </p:txBody>
          </p:sp>
          <p:sp>
            <p:nvSpPr>
              <p:cNvPr id="5375" name="Line 255"/>
              <p:cNvSpPr>
                <a:spLocks noChangeShapeType="1"/>
              </p:cNvSpPr>
              <p:nvPr/>
            </p:nvSpPr>
            <p:spPr bwMode="auto">
              <a:xfrm flipV="1">
                <a:off x="3613" y="1611"/>
                <a:ext cx="0" cy="19"/>
              </a:xfrm>
              <a:prstGeom prst="line">
                <a:avLst/>
              </a:prstGeom>
              <a:noFill/>
              <a:ln w="0">
                <a:solidFill>
                  <a:schemeClr val="accent1"/>
                </a:solidFill>
                <a:round/>
                <a:headEnd/>
                <a:tailEnd/>
              </a:ln>
            </p:spPr>
            <p:txBody>
              <a:bodyPr/>
              <a:lstStyle/>
              <a:p>
                <a:endParaRPr lang="en-US"/>
              </a:p>
            </p:txBody>
          </p:sp>
          <p:sp>
            <p:nvSpPr>
              <p:cNvPr id="5376" name="Line 256"/>
              <p:cNvSpPr>
                <a:spLocks noChangeShapeType="1"/>
              </p:cNvSpPr>
              <p:nvPr/>
            </p:nvSpPr>
            <p:spPr bwMode="auto">
              <a:xfrm flipV="1">
                <a:off x="3616" y="1623"/>
                <a:ext cx="1" cy="7"/>
              </a:xfrm>
              <a:prstGeom prst="line">
                <a:avLst/>
              </a:prstGeom>
              <a:noFill/>
              <a:ln w="0">
                <a:solidFill>
                  <a:schemeClr val="accent1"/>
                </a:solidFill>
                <a:round/>
                <a:headEnd/>
                <a:tailEnd/>
              </a:ln>
            </p:spPr>
            <p:txBody>
              <a:bodyPr/>
              <a:lstStyle/>
              <a:p>
                <a:endParaRPr lang="en-US"/>
              </a:p>
            </p:txBody>
          </p:sp>
          <p:sp>
            <p:nvSpPr>
              <p:cNvPr id="5377" name="Line 257"/>
              <p:cNvSpPr>
                <a:spLocks noChangeShapeType="1"/>
              </p:cNvSpPr>
              <p:nvPr/>
            </p:nvSpPr>
            <p:spPr bwMode="auto">
              <a:xfrm flipV="1">
                <a:off x="3620" y="1614"/>
                <a:ext cx="1" cy="16"/>
              </a:xfrm>
              <a:prstGeom prst="line">
                <a:avLst/>
              </a:prstGeom>
              <a:noFill/>
              <a:ln w="0">
                <a:solidFill>
                  <a:schemeClr val="accent1"/>
                </a:solidFill>
                <a:round/>
                <a:headEnd/>
                <a:tailEnd/>
              </a:ln>
            </p:spPr>
            <p:txBody>
              <a:bodyPr/>
              <a:lstStyle/>
              <a:p>
                <a:endParaRPr lang="en-US"/>
              </a:p>
            </p:txBody>
          </p:sp>
          <p:sp>
            <p:nvSpPr>
              <p:cNvPr id="5378" name="Line 258"/>
              <p:cNvSpPr>
                <a:spLocks noChangeShapeType="1"/>
              </p:cNvSpPr>
              <p:nvPr/>
            </p:nvSpPr>
            <p:spPr bwMode="auto">
              <a:xfrm flipV="1">
                <a:off x="3623" y="1621"/>
                <a:ext cx="1" cy="9"/>
              </a:xfrm>
              <a:prstGeom prst="line">
                <a:avLst/>
              </a:prstGeom>
              <a:noFill/>
              <a:ln w="0">
                <a:solidFill>
                  <a:schemeClr val="accent1"/>
                </a:solidFill>
                <a:round/>
                <a:headEnd/>
                <a:tailEnd/>
              </a:ln>
            </p:spPr>
            <p:txBody>
              <a:bodyPr/>
              <a:lstStyle/>
              <a:p>
                <a:endParaRPr lang="en-US"/>
              </a:p>
            </p:txBody>
          </p:sp>
          <p:sp>
            <p:nvSpPr>
              <p:cNvPr id="5379" name="Line 259"/>
              <p:cNvSpPr>
                <a:spLocks noChangeShapeType="1"/>
              </p:cNvSpPr>
              <p:nvPr/>
            </p:nvSpPr>
            <p:spPr bwMode="auto">
              <a:xfrm flipV="1">
                <a:off x="3627" y="1627"/>
                <a:ext cx="1" cy="3"/>
              </a:xfrm>
              <a:prstGeom prst="line">
                <a:avLst/>
              </a:prstGeom>
              <a:noFill/>
              <a:ln w="0">
                <a:solidFill>
                  <a:schemeClr val="accent1"/>
                </a:solidFill>
                <a:round/>
                <a:headEnd/>
                <a:tailEnd/>
              </a:ln>
            </p:spPr>
            <p:txBody>
              <a:bodyPr/>
              <a:lstStyle/>
              <a:p>
                <a:endParaRPr lang="en-US"/>
              </a:p>
            </p:txBody>
          </p:sp>
          <p:sp>
            <p:nvSpPr>
              <p:cNvPr id="5380" name="Line 260"/>
              <p:cNvSpPr>
                <a:spLocks noChangeShapeType="1"/>
              </p:cNvSpPr>
              <p:nvPr/>
            </p:nvSpPr>
            <p:spPr bwMode="auto">
              <a:xfrm flipV="1">
                <a:off x="3631" y="1627"/>
                <a:ext cx="0" cy="3"/>
              </a:xfrm>
              <a:prstGeom prst="line">
                <a:avLst/>
              </a:prstGeom>
              <a:noFill/>
              <a:ln w="0">
                <a:solidFill>
                  <a:schemeClr val="accent1"/>
                </a:solidFill>
                <a:round/>
                <a:headEnd/>
                <a:tailEnd/>
              </a:ln>
            </p:spPr>
            <p:txBody>
              <a:bodyPr/>
              <a:lstStyle/>
              <a:p>
                <a:endParaRPr lang="en-US"/>
              </a:p>
            </p:txBody>
          </p:sp>
          <p:sp>
            <p:nvSpPr>
              <p:cNvPr id="5381" name="Line 261"/>
              <p:cNvSpPr>
                <a:spLocks noChangeShapeType="1"/>
              </p:cNvSpPr>
              <p:nvPr/>
            </p:nvSpPr>
            <p:spPr bwMode="auto">
              <a:xfrm flipV="1">
                <a:off x="3634" y="1626"/>
                <a:ext cx="1" cy="4"/>
              </a:xfrm>
              <a:prstGeom prst="line">
                <a:avLst/>
              </a:prstGeom>
              <a:noFill/>
              <a:ln w="0">
                <a:solidFill>
                  <a:schemeClr val="accent1"/>
                </a:solidFill>
                <a:round/>
                <a:headEnd/>
                <a:tailEnd/>
              </a:ln>
            </p:spPr>
            <p:txBody>
              <a:bodyPr/>
              <a:lstStyle/>
              <a:p>
                <a:endParaRPr lang="en-US"/>
              </a:p>
            </p:txBody>
          </p:sp>
          <p:sp>
            <p:nvSpPr>
              <p:cNvPr id="5382" name="Line 262"/>
              <p:cNvSpPr>
                <a:spLocks noChangeShapeType="1"/>
              </p:cNvSpPr>
              <p:nvPr/>
            </p:nvSpPr>
            <p:spPr bwMode="auto">
              <a:xfrm flipV="1">
                <a:off x="3637" y="1614"/>
                <a:ext cx="1" cy="16"/>
              </a:xfrm>
              <a:prstGeom prst="line">
                <a:avLst/>
              </a:prstGeom>
              <a:noFill/>
              <a:ln w="0">
                <a:solidFill>
                  <a:schemeClr val="accent1"/>
                </a:solidFill>
                <a:round/>
                <a:headEnd/>
                <a:tailEnd/>
              </a:ln>
            </p:spPr>
            <p:txBody>
              <a:bodyPr/>
              <a:lstStyle/>
              <a:p>
                <a:endParaRPr lang="en-US"/>
              </a:p>
            </p:txBody>
          </p:sp>
          <p:sp>
            <p:nvSpPr>
              <p:cNvPr id="5383" name="Line 263"/>
              <p:cNvSpPr>
                <a:spLocks noChangeShapeType="1"/>
              </p:cNvSpPr>
              <p:nvPr/>
            </p:nvSpPr>
            <p:spPr bwMode="auto">
              <a:xfrm flipV="1">
                <a:off x="3641" y="1627"/>
                <a:ext cx="1" cy="3"/>
              </a:xfrm>
              <a:prstGeom prst="line">
                <a:avLst/>
              </a:prstGeom>
              <a:noFill/>
              <a:ln w="0">
                <a:solidFill>
                  <a:schemeClr val="accent1"/>
                </a:solidFill>
                <a:round/>
                <a:headEnd/>
                <a:tailEnd/>
              </a:ln>
            </p:spPr>
            <p:txBody>
              <a:bodyPr/>
              <a:lstStyle/>
              <a:p>
                <a:endParaRPr lang="en-US"/>
              </a:p>
            </p:txBody>
          </p:sp>
          <p:sp>
            <p:nvSpPr>
              <p:cNvPr id="5384" name="Line 264"/>
              <p:cNvSpPr>
                <a:spLocks noChangeShapeType="1"/>
              </p:cNvSpPr>
              <p:nvPr/>
            </p:nvSpPr>
            <p:spPr bwMode="auto">
              <a:xfrm flipV="1">
                <a:off x="3648" y="1620"/>
                <a:ext cx="1" cy="10"/>
              </a:xfrm>
              <a:prstGeom prst="line">
                <a:avLst/>
              </a:prstGeom>
              <a:noFill/>
              <a:ln w="0">
                <a:solidFill>
                  <a:schemeClr val="accent1"/>
                </a:solidFill>
                <a:round/>
                <a:headEnd/>
                <a:tailEnd/>
              </a:ln>
            </p:spPr>
            <p:txBody>
              <a:bodyPr/>
              <a:lstStyle/>
              <a:p>
                <a:endParaRPr lang="en-US"/>
              </a:p>
            </p:txBody>
          </p:sp>
          <p:sp>
            <p:nvSpPr>
              <p:cNvPr id="5385" name="Line 265"/>
              <p:cNvSpPr>
                <a:spLocks noChangeShapeType="1"/>
              </p:cNvSpPr>
              <p:nvPr/>
            </p:nvSpPr>
            <p:spPr bwMode="auto">
              <a:xfrm flipV="1">
                <a:off x="3652" y="1620"/>
                <a:ext cx="0" cy="10"/>
              </a:xfrm>
              <a:prstGeom prst="line">
                <a:avLst/>
              </a:prstGeom>
              <a:noFill/>
              <a:ln w="0">
                <a:solidFill>
                  <a:schemeClr val="accent1"/>
                </a:solidFill>
                <a:round/>
                <a:headEnd/>
                <a:tailEnd/>
              </a:ln>
            </p:spPr>
            <p:txBody>
              <a:bodyPr/>
              <a:lstStyle/>
              <a:p>
                <a:endParaRPr lang="en-US"/>
              </a:p>
            </p:txBody>
          </p:sp>
          <p:sp>
            <p:nvSpPr>
              <p:cNvPr id="5386" name="Line 266"/>
              <p:cNvSpPr>
                <a:spLocks noChangeShapeType="1"/>
              </p:cNvSpPr>
              <p:nvPr/>
            </p:nvSpPr>
            <p:spPr bwMode="auto">
              <a:xfrm flipV="1">
                <a:off x="3662" y="1621"/>
                <a:ext cx="1" cy="9"/>
              </a:xfrm>
              <a:prstGeom prst="line">
                <a:avLst/>
              </a:prstGeom>
              <a:noFill/>
              <a:ln w="0">
                <a:solidFill>
                  <a:schemeClr val="accent1"/>
                </a:solidFill>
                <a:round/>
                <a:headEnd/>
                <a:tailEnd/>
              </a:ln>
            </p:spPr>
            <p:txBody>
              <a:bodyPr/>
              <a:lstStyle/>
              <a:p>
                <a:endParaRPr lang="en-US"/>
              </a:p>
            </p:txBody>
          </p:sp>
          <p:sp>
            <p:nvSpPr>
              <p:cNvPr id="5387" name="Line 267"/>
              <p:cNvSpPr>
                <a:spLocks noChangeShapeType="1"/>
              </p:cNvSpPr>
              <p:nvPr/>
            </p:nvSpPr>
            <p:spPr bwMode="auto">
              <a:xfrm flipV="1">
                <a:off x="3666" y="1522"/>
                <a:ext cx="0" cy="108"/>
              </a:xfrm>
              <a:prstGeom prst="line">
                <a:avLst/>
              </a:prstGeom>
              <a:noFill/>
              <a:ln w="0">
                <a:solidFill>
                  <a:schemeClr val="accent1"/>
                </a:solidFill>
                <a:round/>
                <a:headEnd/>
                <a:tailEnd/>
              </a:ln>
            </p:spPr>
            <p:txBody>
              <a:bodyPr/>
              <a:lstStyle/>
              <a:p>
                <a:endParaRPr lang="en-US"/>
              </a:p>
            </p:txBody>
          </p:sp>
          <p:sp>
            <p:nvSpPr>
              <p:cNvPr id="5388" name="Line 268"/>
              <p:cNvSpPr>
                <a:spLocks noChangeShapeType="1"/>
              </p:cNvSpPr>
              <p:nvPr/>
            </p:nvSpPr>
            <p:spPr bwMode="auto">
              <a:xfrm flipV="1">
                <a:off x="3669" y="1623"/>
                <a:ext cx="1" cy="7"/>
              </a:xfrm>
              <a:prstGeom prst="line">
                <a:avLst/>
              </a:prstGeom>
              <a:noFill/>
              <a:ln w="0">
                <a:solidFill>
                  <a:schemeClr val="accent1"/>
                </a:solidFill>
                <a:round/>
                <a:headEnd/>
                <a:tailEnd/>
              </a:ln>
            </p:spPr>
            <p:txBody>
              <a:bodyPr/>
              <a:lstStyle/>
              <a:p>
                <a:endParaRPr lang="en-US"/>
              </a:p>
            </p:txBody>
          </p:sp>
          <p:sp>
            <p:nvSpPr>
              <p:cNvPr id="5389" name="Line 269"/>
              <p:cNvSpPr>
                <a:spLocks noChangeShapeType="1"/>
              </p:cNvSpPr>
              <p:nvPr/>
            </p:nvSpPr>
            <p:spPr bwMode="auto">
              <a:xfrm flipV="1">
                <a:off x="3673" y="1627"/>
                <a:ext cx="0" cy="3"/>
              </a:xfrm>
              <a:prstGeom prst="line">
                <a:avLst/>
              </a:prstGeom>
              <a:noFill/>
              <a:ln w="0">
                <a:solidFill>
                  <a:schemeClr val="accent1"/>
                </a:solidFill>
                <a:round/>
                <a:headEnd/>
                <a:tailEnd/>
              </a:ln>
            </p:spPr>
            <p:txBody>
              <a:bodyPr/>
              <a:lstStyle/>
              <a:p>
                <a:endParaRPr lang="en-US"/>
              </a:p>
            </p:txBody>
          </p:sp>
          <p:sp>
            <p:nvSpPr>
              <p:cNvPr id="5390" name="Line 270"/>
              <p:cNvSpPr>
                <a:spLocks noChangeShapeType="1"/>
              </p:cNvSpPr>
              <p:nvPr/>
            </p:nvSpPr>
            <p:spPr bwMode="auto">
              <a:xfrm flipV="1">
                <a:off x="3676" y="1597"/>
                <a:ext cx="1" cy="33"/>
              </a:xfrm>
              <a:prstGeom prst="line">
                <a:avLst/>
              </a:prstGeom>
              <a:noFill/>
              <a:ln w="0">
                <a:solidFill>
                  <a:schemeClr val="accent1"/>
                </a:solidFill>
                <a:round/>
                <a:headEnd/>
                <a:tailEnd/>
              </a:ln>
            </p:spPr>
            <p:txBody>
              <a:bodyPr/>
              <a:lstStyle/>
              <a:p>
                <a:endParaRPr lang="en-US"/>
              </a:p>
            </p:txBody>
          </p:sp>
          <p:sp>
            <p:nvSpPr>
              <p:cNvPr id="5391" name="Line 271"/>
              <p:cNvSpPr>
                <a:spLocks noChangeShapeType="1"/>
              </p:cNvSpPr>
              <p:nvPr/>
            </p:nvSpPr>
            <p:spPr bwMode="auto">
              <a:xfrm flipV="1">
                <a:off x="3680" y="1509"/>
                <a:ext cx="1" cy="121"/>
              </a:xfrm>
              <a:prstGeom prst="line">
                <a:avLst/>
              </a:prstGeom>
              <a:noFill/>
              <a:ln w="0">
                <a:solidFill>
                  <a:schemeClr val="accent1"/>
                </a:solidFill>
                <a:round/>
                <a:headEnd/>
                <a:tailEnd/>
              </a:ln>
            </p:spPr>
            <p:txBody>
              <a:bodyPr/>
              <a:lstStyle/>
              <a:p>
                <a:endParaRPr lang="en-US"/>
              </a:p>
            </p:txBody>
          </p:sp>
          <p:sp>
            <p:nvSpPr>
              <p:cNvPr id="5392" name="Line 272"/>
              <p:cNvSpPr>
                <a:spLocks noChangeShapeType="1"/>
              </p:cNvSpPr>
              <p:nvPr/>
            </p:nvSpPr>
            <p:spPr bwMode="auto">
              <a:xfrm flipV="1">
                <a:off x="3683" y="1617"/>
                <a:ext cx="1" cy="13"/>
              </a:xfrm>
              <a:prstGeom prst="line">
                <a:avLst/>
              </a:prstGeom>
              <a:noFill/>
              <a:ln w="0">
                <a:solidFill>
                  <a:schemeClr val="accent1"/>
                </a:solidFill>
                <a:round/>
                <a:headEnd/>
                <a:tailEnd/>
              </a:ln>
            </p:spPr>
            <p:txBody>
              <a:bodyPr/>
              <a:lstStyle/>
              <a:p>
                <a:endParaRPr lang="en-US"/>
              </a:p>
            </p:txBody>
          </p:sp>
          <p:sp>
            <p:nvSpPr>
              <p:cNvPr id="5393" name="Line 273"/>
              <p:cNvSpPr>
                <a:spLocks noChangeShapeType="1"/>
              </p:cNvSpPr>
              <p:nvPr/>
            </p:nvSpPr>
            <p:spPr bwMode="auto">
              <a:xfrm flipV="1">
                <a:off x="3687" y="1512"/>
                <a:ext cx="0" cy="118"/>
              </a:xfrm>
              <a:prstGeom prst="line">
                <a:avLst/>
              </a:prstGeom>
              <a:noFill/>
              <a:ln w="0">
                <a:solidFill>
                  <a:schemeClr val="accent1"/>
                </a:solidFill>
                <a:round/>
                <a:headEnd/>
                <a:tailEnd/>
              </a:ln>
            </p:spPr>
            <p:txBody>
              <a:bodyPr/>
              <a:lstStyle/>
              <a:p>
                <a:endParaRPr lang="en-US"/>
              </a:p>
            </p:txBody>
          </p:sp>
          <p:sp>
            <p:nvSpPr>
              <p:cNvPr id="5394" name="Line 274"/>
              <p:cNvSpPr>
                <a:spLocks noChangeShapeType="1"/>
              </p:cNvSpPr>
              <p:nvPr/>
            </p:nvSpPr>
            <p:spPr bwMode="auto">
              <a:xfrm flipV="1">
                <a:off x="3690" y="1621"/>
                <a:ext cx="1" cy="9"/>
              </a:xfrm>
              <a:prstGeom prst="line">
                <a:avLst/>
              </a:prstGeom>
              <a:noFill/>
              <a:ln w="0">
                <a:solidFill>
                  <a:schemeClr val="accent1"/>
                </a:solidFill>
                <a:round/>
                <a:headEnd/>
                <a:tailEnd/>
              </a:ln>
            </p:spPr>
            <p:txBody>
              <a:bodyPr/>
              <a:lstStyle/>
              <a:p>
                <a:endParaRPr lang="en-US"/>
              </a:p>
            </p:txBody>
          </p:sp>
          <p:sp>
            <p:nvSpPr>
              <p:cNvPr id="5395" name="Line 275"/>
              <p:cNvSpPr>
                <a:spLocks noChangeShapeType="1"/>
              </p:cNvSpPr>
              <p:nvPr/>
            </p:nvSpPr>
            <p:spPr bwMode="auto">
              <a:xfrm flipV="1">
                <a:off x="3694" y="1545"/>
                <a:ext cx="1" cy="85"/>
              </a:xfrm>
              <a:prstGeom prst="line">
                <a:avLst/>
              </a:prstGeom>
              <a:noFill/>
              <a:ln w="0">
                <a:solidFill>
                  <a:schemeClr val="accent1"/>
                </a:solidFill>
                <a:round/>
                <a:headEnd/>
                <a:tailEnd/>
              </a:ln>
            </p:spPr>
            <p:txBody>
              <a:bodyPr/>
              <a:lstStyle/>
              <a:p>
                <a:endParaRPr lang="en-US"/>
              </a:p>
            </p:txBody>
          </p:sp>
          <p:sp>
            <p:nvSpPr>
              <p:cNvPr id="5396" name="Line 276"/>
              <p:cNvSpPr>
                <a:spLocks noChangeShapeType="1"/>
              </p:cNvSpPr>
              <p:nvPr/>
            </p:nvSpPr>
            <p:spPr bwMode="auto">
              <a:xfrm flipV="1">
                <a:off x="3697" y="1623"/>
                <a:ext cx="1" cy="7"/>
              </a:xfrm>
              <a:prstGeom prst="line">
                <a:avLst/>
              </a:prstGeom>
              <a:noFill/>
              <a:ln w="0">
                <a:solidFill>
                  <a:schemeClr val="accent1"/>
                </a:solidFill>
                <a:round/>
                <a:headEnd/>
                <a:tailEnd/>
              </a:ln>
            </p:spPr>
            <p:txBody>
              <a:bodyPr/>
              <a:lstStyle/>
              <a:p>
                <a:endParaRPr lang="en-US"/>
              </a:p>
            </p:txBody>
          </p:sp>
          <p:sp>
            <p:nvSpPr>
              <p:cNvPr id="5397" name="Line 277"/>
              <p:cNvSpPr>
                <a:spLocks noChangeShapeType="1"/>
              </p:cNvSpPr>
              <p:nvPr/>
            </p:nvSpPr>
            <p:spPr bwMode="auto">
              <a:xfrm flipV="1">
                <a:off x="3701" y="1627"/>
                <a:ext cx="1" cy="3"/>
              </a:xfrm>
              <a:prstGeom prst="line">
                <a:avLst/>
              </a:prstGeom>
              <a:noFill/>
              <a:ln w="0">
                <a:solidFill>
                  <a:schemeClr val="accent1"/>
                </a:solidFill>
                <a:round/>
                <a:headEnd/>
                <a:tailEnd/>
              </a:ln>
            </p:spPr>
            <p:txBody>
              <a:bodyPr/>
              <a:lstStyle/>
              <a:p>
                <a:endParaRPr lang="en-US"/>
              </a:p>
            </p:txBody>
          </p:sp>
          <p:sp>
            <p:nvSpPr>
              <p:cNvPr id="5398" name="Line 278"/>
              <p:cNvSpPr>
                <a:spLocks noChangeShapeType="1"/>
              </p:cNvSpPr>
              <p:nvPr/>
            </p:nvSpPr>
            <p:spPr bwMode="auto">
              <a:xfrm flipV="1">
                <a:off x="3705" y="1585"/>
                <a:ext cx="0" cy="45"/>
              </a:xfrm>
              <a:prstGeom prst="line">
                <a:avLst/>
              </a:prstGeom>
              <a:noFill/>
              <a:ln w="0">
                <a:solidFill>
                  <a:schemeClr val="accent1"/>
                </a:solidFill>
                <a:round/>
                <a:headEnd/>
                <a:tailEnd/>
              </a:ln>
            </p:spPr>
            <p:txBody>
              <a:bodyPr/>
              <a:lstStyle/>
              <a:p>
                <a:endParaRPr lang="en-US"/>
              </a:p>
            </p:txBody>
          </p:sp>
          <p:sp>
            <p:nvSpPr>
              <p:cNvPr id="5399" name="Line 279"/>
              <p:cNvSpPr>
                <a:spLocks noChangeShapeType="1"/>
              </p:cNvSpPr>
              <p:nvPr/>
            </p:nvSpPr>
            <p:spPr bwMode="auto">
              <a:xfrm flipV="1">
                <a:off x="3708" y="1608"/>
                <a:ext cx="0" cy="22"/>
              </a:xfrm>
              <a:prstGeom prst="line">
                <a:avLst/>
              </a:prstGeom>
              <a:noFill/>
              <a:ln w="0">
                <a:solidFill>
                  <a:schemeClr val="accent1"/>
                </a:solidFill>
                <a:round/>
                <a:headEnd/>
                <a:tailEnd/>
              </a:ln>
            </p:spPr>
            <p:txBody>
              <a:bodyPr/>
              <a:lstStyle/>
              <a:p>
                <a:endParaRPr lang="en-US"/>
              </a:p>
            </p:txBody>
          </p:sp>
          <p:sp>
            <p:nvSpPr>
              <p:cNvPr id="5400" name="Line 280"/>
              <p:cNvSpPr>
                <a:spLocks noChangeShapeType="1"/>
              </p:cNvSpPr>
              <p:nvPr/>
            </p:nvSpPr>
            <p:spPr bwMode="auto">
              <a:xfrm flipV="1">
                <a:off x="3711" y="1626"/>
                <a:ext cx="1" cy="4"/>
              </a:xfrm>
              <a:prstGeom prst="line">
                <a:avLst/>
              </a:prstGeom>
              <a:noFill/>
              <a:ln w="0">
                <a:solidFill>
                  <a:schemeClr val="accent1"/>
                </a:solidFill>
                <a:round/>
                <a:headEnd/>
                <a:tailEnd/>
              </a:ln>
            </p:spPr>
            <p:txBody>
              <a:bodyPr/>
              <a:lstStyle/>
              <a:p>
                <a:endParaRPr lang="en-US"/>
              </a:p>
            </p:txBody>
          </p:sp>
          <p:sp>
            <p:nvSpPr>
              <p:cNvPr id="5401" name="Line 281"/>
              <p:cNvSpPr>
                <a:spLocks noChangeShapeType="1"/>
              </p:cNvSpPr>
              <p:nvPr/>
            </p:nvSpPr>
            <p:spPr bwMode="auto">
              <a:xfrm flipV="1">
                <a:off x="3715" y="1627"/>
                <a:ext cx="1" cy="3"/>
              </a:xfrm>
              <a:prstGeom prst="line">
                <a:avLst/>
              </a:prstGeom>
              <a:noFill/>
              <a:ln w="0">
                <a:solidFill>
                  <a:schemeClr val="accent1"/>
                </a:solidFill>
                <a:round/>
                <a:headEnd/>
                <a:tailEnd/>
              </a:ln>
            </p:spPr>
            <p:txBody>
              <a:bodyPr/>
              <a:lstStyle/>
              <a:p>
                <a:endParaRPr lang="en-US"/>
              </a:p>
            </p:txBody>
          </p:sp>
          <p:sp>
            <p:nvSpPr>
              <p:cNvPr id="5402" name="Line 282"/>
              <p:cNvSpPr>
                <a:spLocks noChangeShapeType="1"/>
              </p:cNvSpPr>
              <p:nvPr/>
            </p:nvSpPr>
            <p:spPr bwMode="auto">
              <a:xfrm flipV="1">
                <a:off x="3718" y="1575"/>
                <a:ext cx="1" cy="55"/>
              </a:xfrm>
              <a:prstGeom prst="line">
                <a:avLst/>
              </a:prstGeom>
              <a:noFill/>
              <a:ln w="0">
                <a:solidFill>
                  <a:schemeClr val="accent1"/>
                </a:solidFill>
                <a:round/>
                <a:headEnd/>
                <a:tailEnd/>
              </a:ln>
            </p:spPr>
            <p:txBody>
              <a:bodyPr/>
              <a:lstStyle/>
              <a:p>
                <a:endParaRPr lang="en-US"/>
              </a:p>
            </p:txBody>
          </p:sp>
          <p:sp>
            <p:nvSpPr>
              <p:cNvPr id="5403" name="Line 283"/>
              <p:cNvSpPr>
                <a:spLocks noChangeShapeType="1"/>
              </p:cNvSpPr>
              <p:nvPr/>
            </p:nvSpPr>
            <p:spPr bwMode="auto">
              <a:xfrm flipV="1">
                <a:off x="3722" y="1608"/>
                <a:ext cx="1" cy="22"/>
              </a:xfrm>
              <a:prstGeom prst="line">
                <a:avLst/>
              </a:prstGeom>
              <a:noFill/>
              <a:ln w="0">
                <a:solidFill>
                  <a:schemeClr val="accent1"/>
                </a:solidFill>
                <a:round/>
                <a:headEnd/>
                <a:tailEnd/>
              </a:ln>
            </p:spPr>
            <p:txBody>
              <a:bodyPr/>
              <a:lstStyle/>
              <a:p>
                <a:endParaRPr lang="en-US"/>
              </a:p>
            </p:txBody>
          </p:sp>
          <p:sp>
            <p:nvSpPr>
              <p:cNvPr id="5404" name="Line 284"/>
              <p:cNvSpPr>
                <a:spLocks noChangeShapeType="1"/>
              </p:cNvSpPr>
              <p:nvPr/>
            </p:nvSpPr>
            <p:spPr bwMode="auto">
              <a:xfrm flipV="1">
                <a:off x="3726" y="1591"/>
                <a:ext cx="0" cy="39"/>
              </a:xfrm>
              <a:prstGeom prst="line">
                <a:avLst/>
              </a:prstGeom>
              <a:noFill/>
              <a:ln w="0">
                <a:solidFill>
                  <a:schemeClr val="accent1"/>
                </a:solidFill>
                <a:round/>
                <a:headEnd/>
                <a:tailEnd/>
              </a:ln>
            </p:spPr>
            <p:txBody>
              <a:bodyPr/>
              <a:lstStyle/>
              <a:p>
                <a:endParaRPr lang="en-US"/>
              </a:p>
            </p:txBody>
          </p:sp>
          <p:sp>
            <p:nvSpPr>
              <p:cNvPr id="5405" name="Line 285"/>
              <p:cNvSpPr>
                <a:spLocks noChangeShapeType="1"/>
              </p:cNvSpPr>
              <p:nvPr/>
            </p:nvSpPr>
            <p:spPr bwMode="auto">
              <a:xfrm flipV="1">
                <a:off x="3729" y="1623"/>
                <a:ext cx="1" cy="7"/>
              </a:xfrm>
              <a:prstGeom prst="line">
                <a:avLst/>
              </a:prstGeom>
              <a:noFill/>
              <a:ln w="0">
                <a:solidFill>
                  <a:schemeClr val="accent1"/>
                </a:solidFill>
                <a:round/>
                <a:headEnd/>
                <a:tailEnd/>
              </a:ln>
            </p:spPr>
            <p:txBody>
              <a:bodyPr/>
              <a:lstStyle/>
              <a:p>
                <a:endParaRPr lang="en-US"/>
              </a:p>
            </p:txBody>
          </p:sp>
          <p:sp>
            <p:nvSpPr>
              <p:cNvPr id="5406" name="Line 286"/>
              <p:cNvSpPr>
                <a:spLocks noChangeShapeType="1"/>
              </p:cNvSpPr>
              <p:nvPr/>
            </p:nvSpPr>
            <p:spPr bwMode="auto">
              <a:xfrm flipV="1">
                <a:off x="3732" y="807"/>
                <a:ext cx="1" cy="823"/>
              </a:xfrm>
              <a:prstGeom prst="line">
                <a:avLst/>
              </a:prstGeom>
              <a:noFill/>
              <a:ln w="0">
                <a:solidFill>
                  <a:schemeClr val="accent1"/>
                </a:solidFill>
                <a:round/>
                <a:headEnd/>
                <a:tailEnd/>
              </a:ln>
            </p:spPr>
            <p:txBody>
              <a:bodyPr/>
              <a:lstStyle/>
              <a:p>
                <a:endParaRPr lang="en-US"/>
              </a:p>
            </p:txBody>
          </p:sp>
          <p:sp>
            <p:nvSpPr>
              <p:cNvPr id="5407" name="Line 287"/>
              <p:cNvSpPr>
                <a:spLocks noChangeShapeType="1"/>
              </p:cNvSpPr>
              <p:nvPr/>
            </p:nvSpPr>
            <p:spPr bwMode="auto">
              <a:xfrm flipV="1">
                <a:off x="3736" y="1580"/>
                <a:ext cx="1" cy="50"/>
              </a:xfrm>
              <a:prstGeom prst="line">
                <a:avLst/>
              </a:prstGeom>
              <a:noFill/>
              <a:ln w="0">
                <a:solidFill>
                  <a:schemeClr val="accent1"/>
                </a:solidFill>
                <a:round/>
                <a:headEnd/>
                <a:tailEnd/>
              </a:ln>
            </p:spPr>
            <p:txBody>
              <a:bodyPr/>
              <a:lstStyle/>
              <a:p>
                <a:endParaRPr lang="en-US"/>
              </a:p>
            </p:txBody>
          </p:sp>
          <p:sp>
            <p:nvSpPr>
              <p:cNvPr id="5408" name="Line 288"/>
              <p:cNvSpPr>
                <a:spLocks noChangeShapeType="1"/>
              </p:cNvSpPr>
              <p:nvPr/>
            </p:nvSpPr>
            <p:spPr bwMode="auto">
              <a:xfrm flipV="1">
                <a:off x="3743" y="1624"/>
                <a:ext cx="1" cy="6"/>
              </a:xfrm>
              <a:prstGeom prst="line">
                <a:avLst/>
              </a:prstGeom>
              <a:noFill/>
              <a:ln w="0">
                <a:solidFill>
                  <a:schemeClr val="accent1"/>
                </a:solidFill>
                <a:round/>
                <a:headEnd/>
                <a:tailEnd/>
              </a:ln>
            </p:spPr>
            <p:txBody>
              <a:bodyPr/>
              <a:lstStyle/>
              <a:p>
                <a:endParaRPr lang="en-US"/>
              </a:p>
            </p:txBody>
          </p:sp>
          <p:sp>
            <p:nvSpPr>
              <p:cNvPr id="5409" name="Line 289"/>
              <p:cNvSpPr>
                <a:spLocks noChangeShapeType="1"/>
              </p:cNvSpPr>
              <p:nvPr/>
            </p:nvSpPr>
            <p:spPr bwMode="auto">
              <a:xfrm flipV="1">
                <a:off x="3747" y="1623"/>
                <a:ext cx="0" cy="7"/>
              </a:xfrm>
              <a:prstGeom prst="line">
                <a:avLst/>
              </a:prstGeom>
              <a:noFill/>
              <a:ln w="0">
                <a:solidFill>
                  <a:schemeClr val="accent1"/>
                </a:solidFill>
                <a:round/>
                <a:headEnd/>
                <a:tailEnd/>
              </a:ln>
            </p:spPr>
            <p:txBody>
              <a:bodyPr/>
              <a:lstStyle/>
              <a:p>
                <a:endParaRPr lang="en-US"/>
              </a:p>
            </p:txBody>
          </p:sp>
          <p:sp>
            <p:nvSpPr>
              <p:cNvPr id="5410" name="Line 290"/>
              <p:cNvSpPr>
                <a:spLocks noChangeShapeType="1"/>
              </p:cNvSpPr>
              <p:nvPr/>
            </p:nvSpPr>
            <p:spPr bwMode="auto">
              <a:xfrm flipV="1">
                <a:off x="3750" y="1608"/>
                <a:ext cx="1" cy="22"/>
              </a:xfrm>
              <a:prstGeom prst="line">
                <a:avLst/>
              </a:prstGeom>
              <a:noFill/>
              <a:ln w="0">
                <a:solidFill>
                  <a:schemeClr val="accent1"/>
                </a:solidFill>
                <a:round/>
                <a:headEnd/>
                <a:tailEnd/>
              </a:ln>
            </p:spPr>
            <p:txBody>
              <a:bodyPr/>
              <a:lstStyle/>
              <a:p>
                <a:endParaRPr lang="en-US"/>
              </a:p>
            </p:txBody>
          </p:sp>
          <p:sp>
            <p:nvSpPr>
              <p:cNvPr id="5411" name="Line 291"/>
              <p:cNvSpPr>
                <a:spLocks noChangeShapeType="1"/>
              </p:cNvSpPr>
              <p:nvPr/>
            </p:nvSpPr>
            <p:spPr bwMode="auto">
              <a:xfrm flipV="1">
                <a:off x="3754" y="1623"/>
                <a:ext cx="1" cy="7"/>
              </a:xfrm>
              <a:prstGeom prst="line">
                <a:avLst/>
              </a:prstGeom>
              <a:noFill/>
              <a:ln w="0">
                <a:solidFill>
                  <a:schemeClr val="accent1"/>
                </a:solidFill>
                <a:round/>
                <a:headEnd/>
                <a:tailEnd/>
              </a:ln>
            </p:spPr>
            <p:txBody>
              <a:bodyPr/>
              <a:lstStyle/>
              <a:p>
                <a:endParaRPr lang="en-US"/>
              </a:p>
            </p:txBody>
          </p:sp>
          <p:sp>
            <p:nvSpPr>
              <p:cNvPr id="5412" name="Line 292"/>
              <p:cNvSpPr>
                <a:spLocks noChangeShapeType="1"/>
              </p:cNvSpPr>
              <p:nvPr/>
            </p:nvSpPr>
            <p:spPr bwMode="auto">
              <a:xfrm flipV="1">
                <a:off x="3757" y="1619"/>
                <a:ext cx="1" cy="11"/>
              </a:xfrm>
              <a:prstGeom prst="line">
                <a:avLst/>
              </a:prstGeom>
              <a:noFill/>
              <a:ln w="0">
                <a:solidFill>
                  <a:schemeClr val="accent1"/>
                </a:solidFill>
                <a:round/>
                <a:headEnd/>
                <a:tailEnd/>
              </a:ln>
            </p:spPr>
            <p:txBody>
              <a:bodyPr/>
              <a:lstStyle/>
              <a:p>
                <a:endParaRPr lang="en-US"/>
              </a:p>
            </p:txBody>
          </p:sp>
          <p:sp>
            <p:nvSpPr>
              <p:cNvPr id="5413" name="Line 293"/>
              <p:cNvSpPr>
                <a:spLocks noChangeShapeType="1"/>
              </p:cNvSpPr>
              <p:nvPr/>
            </p:nvSpPr>
            <p:spPr bwMode="auto">
              <a:xfrm flipV="1">
                <a:off x="3761" y="1477"/>
                <a:ext cx="0" cy="153"/>
              </a:xfrm>
              <a:prstGeom prst="line">
                <a:avLst/>
              </a:prstGeom>
              <a:noFill/>
              <a:ln w="0">
                <a:solidFill>
                  <a:schemeClr val="accent1"/>
                </a:solidFill>
                <a:round/>
                <a:headEnd/>
                <a:tailEnd/>
              </a:ln>
            </p:spPr>
            <p:txBody>
              <a:bodyPr/>
              <a:lstStyle/>
              <a:p>
                <a:endParaRPr lang="en-US"/>
              </a:p>
            </p:txBody>
          </p:sp>
          <p:sp>
            <p:nvSpPr>
              <p:cNvPr id="5414" name="Line 294"/>
              <p:cNvSpPr>
                <a:spLocks noChangeShapeType="1"/>
              </p:cNvSpPr>
              <p:nvPr/>
            </p:nvSpPr>
            <p:spPr bwMode="auto">
              <a:xfrm flipV="1">
                <a:off x="3765" y="1624"/>
                <a:ext cx="0" cy="6"/>
              </a:xfrm>
              <a:prstGeom prst="line">
                <a:avLst/>
              </a:prstGeom>
              <a:noFill/>
              <a:ln w="0">
                <a:solidFill>
                  <a:schemeClr val="accent1"/>
                </a:solidFill>
                <a:round/>
                <a:headEnd/>
                <a:tailEnd/>
              </a:ln>
            </p:spPr>
            <p:txBody>
              <a:bodyPr/>
              <a:lstStyle/>
              <a:p>
                <a:endParaRPr lang="en-US"/>
              </a:p>
            </p:txBody>
          </p:sp>
          <p:sp>
            <p:nvSpPr>
              <p:cNvPr id="5415" name="Line 295"/>
              <p:cNvSpPr>
                <a:spLocks noChangeShapeType="1"/>
              </p:cNvSpPr>
              <p:nvPr/>
            </p:nvSpPr>
            <p:spPr bwMode="auto">
              <a:xfrm flipV="1">
                <a:off x="3768" y="1613"/>
                <a:ext cx="0" cy="17"/>
              </a:xfrm>
              <a:prstGeom prst="line">
                <a:avLst/>
              </a:prstGeom>
              <a:noFill/>
              <a:ln w="0">
                <a:solidFill>
                  <a:schemeClr val="accent1"/>
                </a:solidFill>
                <a:round/>
                <a:headEnd/>
                <a:tailEnd/>
              </a:ln>
            </p:spPr>
            <p:txBody>
              <a:bodyPr/>
              <a:lstStyle/>
              <a:p>
                <a:endParaRPr lang="en-US"/>
              </a:p>
            </p:txBody>
          </p:sp>
          <p:sp>
            <p:nvSpPr>
              <p:cNvPr id="5416" name="Line 296"/>
              <p:cNvSpPr>
                <a:spLocks noChangeShapeType="1"/>
              </p:cNvSpPr>
              <p:nvPr/>
            </p:nvSpPr>
            <p:spPr bwMode="auto">
              <a:xfrm flipV="1">
                <a:off x="3771" y="1627"/>
                <a:ext cx="1" cy="3"/>
              </a:xfrm>
              <a:prstGeom prst="line">
                <a:avLst/>
              </a:prstGeom>
              <a:noFill/>
              <a:ln w="0">
                <a:solidFill>
                  <a:schemeClr val="accent1"/>
                </a:solidFill>
                <a:round/>
                <a:headEnd/>
                <a:tailEnd/>
              </a:ln>
            </p:spPr>
            <p:txBody>
              <a:bodyPr/>
              <a:lstStyle/>
              <a:p>
                <a:endParaRPr lang="en-US"/>
              </a:p>
            </p:txBody>
          </p:sp>
          <p:sp>
            <p:nvSpPr>
              <p:cNvPr id="5417" name="Line 297"/>
              <p:cNvSpPr>
                <a:spLocks noChangeShapeType="1"/>
              </p:cNvSpPr>
              <p:nvPr/>
            </p:nvSpPr>
            <p:spPr bwMode="auto">
              <a:xfrm flipV="1">
                <a:off x="3775" y="1513"/>
                <a:ext cx="1" cy="117"/>
              </a:xfrm>
              <a:prstGeom prst="line">
                <a:avLst/>
              </a:prstGeom>
              <a:noFill/>
              <a:ln w="0">
                <a:solidFill>
                  <a:schemeClr val="accent1"/>
                </a:solidFill>
                <a:round/>
                <a:headEnd/>
                <a:tailEnd/>
              </a:ln>
            </p:spPr>
            <p:txBody>
              <a:bodyPr/>
              <a:lstStyle/>
              <a:p>
                <a:endParaRPr lang="en-US"/>
              </a:p>
            </p:txBody>
          </p:sp>
          <p:sp>
            <p:nvSpPr>
              <p:cNvPr id="5418" name="Line 298"/>
              <p:cNvSpPr>
                <a:spLocks noChangeShapeType="1"/>
              </p:cNvSpPr>
              <p:nvPr/>
            </p:nvSpPr>
            <p:spPr bwMode="auto">
              <a:xfrm flipV="1">
                <a:off x="3778" y="1608"/>
                <a:ext cx="1" cy="22"/>
              </a:xfrm>
              <a:prstGeom prst="line">
                <a:avLst/>
              </a:prstGeom>
              <a:noFill/>
              <a:ln w="0">
                <a:solidFill>
                  <a:schemeClr val="accent1"/>
                </a:solidFill>
                <a:round/>
                <a:headEnd/>
                <a:tailEnd/>
              </a:ln>
            </p:spPr>
            <p:txBody>
              <a:bodyPr/>
              <a:lstStyle/>
              <a:p>
                <a:endParaRPr lang="en-US"/>
              </a:p>
            </p:txBody>
          </p:sp>
          <p:sp>
            <p:nvSpPr>
              <p:cNvPr id="5419" name="Line 299"/>
              <p:cNvSpPr>
                <a:spLocks noChangeShapeType="1"/>
              </p:cNvSpPr>
              <p:nvPr/>
            </p:nvSpPr>
            <p:spPr bwMode="auto">
              <a:xfrm flipV="1">
                <a:off x="3786" y="1572"/>
                <a:ext cx="0" cy="58"/>
              </a:xfrm>
              <a:prstGeom prst="line">
                <a:avLst/>
              </a:prstGeom>
              <a:noFill/>
              <a:ln w="0">
                <a:solidFill>
                  <a:schemeClr val="accent1"/>
                </a:solidFill>
                <a:round/>
                <a:headEnd/>
                <a:tailEnd/>
              </a:ln>
            </p:spPr>
            <p:txBody>
              <a:bodyPr/>
              <a:lstStyle/>
              <a:p>
                <a:endParaRPr lang="en-US"/>
              </a:p>
            </p:txBody>
          </p:sp>
          <p:sp>
            <p:nvSpPr>
              <p:cNvPr id="5420" name="Line 300"/>
              <p:cNvSpPr>
                <a:spLocks noChangeShapeType="1"/>
              </p:cNvSpPr>
              <p:nvPr/>
            </p:nvSpPr>
            <p:spPr bwMode="auto">
              <a:xfrm flipV="1">
                <a:off x="3789" y="1623"/>
                <a:ext cx="1" cy="7"/>
              </a:xfrm>
              <a:prstGeom prst="line">
                <a:avLst/>
              </a:prstGeom>
              <a:noFill/>
              <a:ln w="0">
                <a:solidFill>
                  <a:schemeClr val="accent1"/>
                </a:solidFill>
                <a:round/>
                <a:headEnd/>
                <a:tailEnd/>
              </a:ln>
            </p:spPr>
            <p:txBody>
              <a:bodyPr/>
              <a:lstStyle/>
              <a:p>
                <a:endParaRPr lang="en-US"/>
              </a:p>
            </p:txBody>
          </p:sp>
          <p:sp>
            <p:nvSpPr>
              <p:cNvPr id="5421" name="Line 301"/>
              <p:cNvSpPr>
                <a:spLocks noChangeShapeType="1"/>
              </p:cNvSpPr>
              <p:nvPr/>
            </p:nvSpPr>
            <p:spPr bwMode="auto">
              <a:xfrm flipV="1">
                <a:off x="3792" y="1626"/>
                <a:ext cx="1" cy="4"/>
              </a:xfrm>
              <a:prstGeom prst="line">
                <a:avLst/>
              </a:prstGeom>
              <a:noFill/>
              <a:ln w="0">
                <a:solidFill>
                  <a:schemeClr val="accent1"/>
                </a:solidFill>
                <a:round/>
                <a:headEnd/>
                <a:tailEnd/>
              </a:ln>
            </p:spPr>
            <p:txBody>
              <a:bodyPr/>
              <a:lstStyle/>
              <a:p>
                <a:endParaRPr lang="en-US"/>
              </a:p>
            </p:txBody>
          </p:sp>
          <p:sp>
            <p:nvSpPr>
              <p:cNvPr id="5422" name="Line 302"/>
              <p:cNvSpPr>
                <a:spLocks noChangeShapeType="1"/>
              </p:cNvSpPr>
              <p:nvPr/>
            </p:nvSpPr>
            <p:spPr bwMode="auto">
              <a:xfrm flipV="1">
                <a:off x="3796" y="1624"/>
                <a:ext cx="1" cy="6"/>
              </a:xfrm>
              <a:prstGeom prst="line">
                <a:avLst/>
              </a:prstGeom>
              <a:noFill/>
              <a:ln w="0">
                <a:solidFill>
                  <a:schemeClr val="accent1"/>
                </a:solidFill>
                <a:round/>
                <a:headEnd/>
                <a:tailEnd/>
              </a:ln>
            </p:spPr>
            <p:txBody>
              <a:bodyPr/>
              <a:lstStyle/>
              <a:p>
                <a:endParaRPr lang="en-US"/>
              </a:p>
            </p:txBody>
          </p:sp>
          <p:sp>
            <p:nvSpPr>
              <p:cNvPr id="5423" name="Line 303"/>
              <p:cNvSpPr>
                <a:spLocks noChangeShapeType="1"/>
              </p:cNvSpPr>
              <p:nvPr/>
            </p:nvSpPr>
            <p:spPr bwMode="auto">
              <a:xfrm flipV="1">
                <a:off x="3800" y="1627"/>
                <a:ext cx="0" cy="3"/>
              </a:xfrm>
              <a:prstGeom prst="line">
                <a:avLst/>
              </a:prstGeom>
              <a:noFill/>
              <a:ln w="0">
                <a:solidFill>
                  <a:schemeClr val="accent1"/>
                </a:solidFill>
                <a:round/>
                <a:headEnd/>
                <a:tailEnd/>
              </a:ln>
            </p:spPr>
            <p:txBody>
              <a:bodyPr/>
              <a:lstStyle/>
              <a:p>
                <a:endParaRPr lang="en-US"/>
              </a:p>
            </p:txBody>
          </p:sp>
          <p:sp>
            <p:nvSpPr>
              <p:cNvPr id="5424" name="Line 304"/>
              <p:cNvSpPr>
                <a:spLocks noChangeShapeType="1"/>
              </p:cNvSpPr>
              <p:nvPr/>
            </p:nvSpPr>
            <p:spPr bwMode="auto">
              <a:xfrm flipV="1">
                <a:off x="3807" y="1621"/>
                <a:ext cx="0" cy="9"/>
              </a:xfrm>
              <a:prstGeom prst="line">
                <a:avLst/>
              </a:prstGeom>
              <a:noFill/>
              <a:ln w="0">
                <a:solidFill>
                  <a:schemeClr val="accent1"/>
                </a:solidFill>
                <a:round/>
                <a:headEnd/>
                <a:tailEnd/>
              </a:ln>
            </p:spPr>
            <p:txBody>
              <a:bodyPr/>
              <a:lstStyle/>
              <a:p>
                <a:endParaRPr lang="en-US"/>
              </a:p>
            </p:txBody>
          </p:sp>
          <p:sp>
            <p:nvSpPr>
              <p:cNvPr id="5425" name="Line 305"/>
              <p:cNvSpPr>
                <a:spLocks noChangeShapeType="1"/>
              </p:cNvSpPr>
              <p:nvPr/>
            </p:nvSpPr>
            <p:spPr bwMode="auto">
              <a:xfrm flipV="1">
                <a:off x="3810" y="1615"/>
                <a:ext cx="1" cy="15"/>
              </a:xfrm>
              <a:prstGeom prst="line">
                <a:avLst/>
              </a:prstGeom>
              <a:noFill/>
              <a:ln w="0">
                <a:solidFill>
                  <a:schemeClr val="accent1"/>
                </a:solidFill>
                <a:round/>
                <a:headEnd/>
                <a:tailEnd/>
              </a:ln>
            </p:spPr>
            <p:txBody>
              <a:bodyPr/>
              <a:lstStyle/>
              <a:p>
                <a:endParaRPr lang="en-US"/>
              </a:p>
            </p:txBody>
          </p:sp>
          <p:sp>
            <p:nvSpPr>
              <p:cNvPr id="5426" name="Line 306"/>
              <p:cNvSpPr>
                <a:spLocks noChangeShapeType="1"/>
              </p:cNvSpPr>
              <p:nvPr/>
            </p:nvSpPr>
            <p:spPr bwMode="auto">
              <a:xfrm flipV="1">
                <a:off x="3813" y="1624"/>
                <a:ext cx="1" cy="6"/>
              </a:xfrm>
              <a:prstGeom prst="line">
                <a:avLst/>
              </a:prstGeom>
              <a:noFill/>
              <a:ln w="0">
                <a:solidFill>
                  <a:schemeClr val="accent1"/>
                </a:solidFill>
                <a:round/>
                <a:headEnd/>
                <a:tailEnd/>
              </a:ln>
            </p:spPr>
            <p:txBody>
              <a:bodyPr/>
              <a:lstStyle/>
              <a:p>
                <a:endParaRPr lang="en-US"/>
              </a:p>
            </p:txBody>
          </p:sp>
          <p:sp>
            <p:nvSpPr>
              <p:cNvPr id="5427" name="Line 307"/>
              <p:cNvSpPr>
                <a:spLocks noChangeShapeType="1"/>
              </p:cNvSpPr>
              <p:nvPr/>
            </p:nvSpPr>
            <p:spPr bwMode="auto">
              <a:xfrm flipV="1">
                <a:off x="3817" y="1217"/>
                <a:ext cx="1" cy="413"/>
              </a:xfrm>
              <a:prstGeom prst="line">
                <a:avLst/>
              </a:prstGeom>
              <a:noFill/>
              <a:ln w="0">
                <a:solidFill>
                  <a:schemeClr val="accent1"/>
                </a:solidFill>
                <a:round/>
                <a:headEnd/>
                <a:tailEnd/>
              </a:ln>
            </p:spPr>
            <p:txBody>
              <a:bodyPr/>
              <a:lstStyle/>
              <a:p>
                <a:endParaRPr lang="en-US"/>
              </a:p>
            </p:txBody>
          </p:sp>
          <p:sp>
            <p:nvSpPr>
              <p:cNvPr id="5428" name="Line 308"/>
              <p:cNvSpPr>
                <a:spLocks noChangeShapeType="1"/>
              </p:cNvSpPr>
              <p:nvPr/>
            </p:nvSpPr>
            <p:spPr bwMode="auto">
              <a:xfrm flipV="1">
                <a:off x="3821" y="1617"/>
                <a:ext cx="0" cy="13"/>
              </a:xfrm>
              <a:prstGeom prst="line">
                <a:avLst/>
              </a:prstGeom>
              <a:noFill/>
              <a:ln w="0">
                <a:solidFill>
                  <a:schemeClr val="accent1"/>
                </a:solidFill>
                <a:round/>
                <a:headEnd/>
                <a:tailEnd/>
              </a:ln>
            </p:spPr>
            <p:txBody>
              <a:bodyPr/>
              <a:lstStyle/>
              <a:p>
                <a:endParaRPr lang="en-US"/>
              </a:p>
            </p:txBody>
          </p:sp>
          <p:sp>
            <p:nvSpPr>
              <p:cNvPr id="5429" name="Line 309"/>
              <p:cNvSpPr>
                <a:spLocks noChangeShapeType="1"/>
              </p:cNvSpPr>
              <p:nvPr/>
            </p:nvSpPr>
            <p:spPr bwMode="auto">
              <a:xfrm flipV="1">
                <a:off x="3828" y="1627"/>
                <a:ext cx="0" cy="3"/>
              </a:xfrm>
              <a:prstGeom prst="line">
                <a:avLst/>
              </a:prstGeom>
              <a:noFill/>
              <a:ln w="0">
                <a:solidFill>
                  <a:schemeClr val="accent1"/>
                </a:solidFill>
                <a:round/>
                <a:headEnd/>
                <a:tailEnd/>
              </a:ln>
            </p:spPr>
            <p:txBody>
              <a:bodyPr/>
              <a:lstStyle/>
              <a:p>
                <a:endParaRPr lang="en-US"/>
              </a:p>
            </p:txBody>
          </p:sp>
          <p:sp>
            <p:nvSpPr>
              <p:cNvPr id="5430" name="Line 310"/>
              <p:cNvSpPr>
                <a:spLocks noChangeShapeType="1"/>
              </p:cNvSpPr>
              <p:nvPr/>
            </p:nvSpPr>
            <p:spPr bwMode="auto">
              <a:xfrm flipV="1">
                <a:off x="3835" y="1624"/>
                <a:ext cx="1" cy="6"/>
              </a:xfrm>
              <a:prstGeom prst="line">
                <a:avLst/>
              </a:prstGeom>
              <a:noFill/>
              <a:ln w="0">
                <a:solidFill>
                  <a:schemeClr val="accent1"/>
                </a:solidFill>
                <a:round/>
                <a:headEnd/>
                <a:tailEnd/>
              </a:ln>
            </p:spPr>
            <p:txBody>
              <a:bodyPr/>
              <a:lstStyle/>
              <a:p>
                <a:endParaRPr lang="en-US"/>
              </a:p>
            </p:txBody>
          </p:sp>
          <p:sp>
            <p:nvSpPr>
              <p:cNvPr id="5431" name="Line 311"/>
              <p:cNvSpPr>
                <a:spLocks noChangeShapeType="1"/>
              </p:cNvSpPr>
              <p:nvPr/>
            </p:nvSpPr>
            <p:spPr bwMode="auto">
              <a:xfrm flipV="1">
                <a:off x="3852" y="1626"/>
                <a:ext cx="1" cy="4"/>
              </a:xfrm>
              <a:prstGeom prst="line">
                <a:avLst/>
              </a:prstGeom>
              <a:noFill/>
              <a:ln w="0">
                <a:solidFill>
                  <a:schemeClr val="accent1"/>
                </a:solidFill>
                <a:round/>
                <a:headEnd/>
                <a:tailEnd/>
              </a:ln>
            </p:spPr>
            <p:txBody>
              <a:bodyPr/>
              <a:lstStyle/>
              <a:p>
                <a:endParaRPr lang="en-US"/>
              </a:p>
            </p:txBody>
          </p:sp>
          <p:sp>
            <p:nvSpPr>
              <p:cNvPr id="5432" name="Line 312"/>
              <p:cNvSpPr>
                <a:spLocks noChangeShapeType="1"/>
              </p:cNvSpPr>
              <p:nvPr/>
            </p:nvSpPr>
            <p:spPr bwMode="auto">
              <a:xfrm flipV="1">
                <a:off x="3860" y="1349"/>
                <a:ext cx="0" cy="281"/>
              </a:xfrm>
              <a:prstGeom prst="line">
                <a:avLst/>
              </a:prstGeom>
              <a:noFill/>
              <a:ln w="0">
                <a:solidFill>
                  <a:schemeClr val="accent1"/>
                </a:solidFill>
                <a:round/>
                <a:headEnd/>
                <a:tailEnd/>
              </a:ln>
            </p:spPr>
            <p:txBody>
              <a:bodyPr/>
              <a:lstStyle/>
              <a:p>
                <a:endParaRPr lang="en-US"/>
              </a:p>
            </p:txBody>
          </p:sp>
          <p:sp>
            <p:nvSpPr>
              <p:cNvPr id="5433" name="Line 313"/>
              <p:cNvSpPr>
                <a:spLocks noChangeShapeType="1"/>
              </p:cNvSpPr>
              <p:nvPr/>
            </p:nvSpPr>
            <p:spPr bwMode="auto">
              <a:xfrm flipV="1">
                <a:off x="3863" y="1593"/>
                <a:ext cx="0" cy="37"/>
              </a:xfrm>
              <a:prstGeom prst="line">
                <a:avLst/>
              </a:prstGeom>
              <a:noFill/>
              <a:ln w="0">
                <a:solidFill>
                  <a:schemeClr val="accent1"/>
                </a:solidFill>
                <a:round/>
                <a:headEnd/>
                <a:tailEnd/>
              </a:ln>
            </p:spPr>
            <p:txBody>
              <a:bodyPr/>
              <a:lstStyle/>
              <a:p>
                <a:endParaRPr lang="en-US"/>
              </a:p>
            </p:txBody>
          </p:sp>
          <p:sp>
            <p:nvSpPr>
              <p:cNvPr id="5434" name="Line 314"/>
              <p:cNvSpPr>
                <a:spLocks noChangeShapeType="1"/>
              </p:cNvSpPr>
              <p:nvPr/>
            </p:nvSpPr>
            <p:spPr bwMode="auto">
              <a:xfrm flipV="1">
                <a:off x="3866" y="1626"/>
                <a:ext cx="1" cy="4"/>
              </a:xfrm>
              <a:prstGeom prst="line">
                <a:avLst/>
              </a:prstGeom>
              <a:noFill/>
              <a:ln w="0">
                <a:solidFill>
                  <a:schemeClr val="accent1"/>
                </a:solidFill>
                <a:round/>
                <a:headEnd/>
                <a:tailEnd/>
              </a:ln>
            </p:spPr>
            <p:txBody>
              <a:bodyPr/>
              <a:lstStyle/>
              <a:p>
                <a:endParaRPr lang="en-US"/>
              </a:p>
            </p:txBody>
          </p:sp>
          <p:sp>
            <p:nvSpPr>
              <p:cNvPr id="5435" name="Line 315"/>
              <p:cNvSpPr>
                <a:spLocks noChangeShapeType="1"/>
              </p:cNvSpPr>
              <p:nvPr/>
            </p:nvSpPr>
            <p:spPr bwMode="auto">
              <a:xfrm flipV="1">
                <a:off x="3870" y="1626"/>
                <a:ext cx="1" cy="4"/>
              </a:xfrm>
              <a:prstGeom prst="line">
                <a:avLst/>
              </a:prstGeom>
              <a:noFill/>
              <a:ln w="0">
                <a:solidFill>
                  <a:schemeClr val="accent1"/>
                </a:solidFill>
                <a:round/>
                <a:headEnd/>
                <a:tailEnd/>
              </a:ln>
            </p:spPr>
            <p:txBody>
              <a:bodyPr/>
              <a:lstStyle/>
              <a:p>
                <a:endParaRPr lang="en-US"/>
              </a:p>
            </p:txBody>
          </p:sp>
          <p:sp>
            <p:nvSpPr>
              <p:cNvPr id="5436" name="Line 316"/>
              <p:cNvSpPr>
                <a:spLocks noChangeShapeType="1"/>
              </p:cNvSpPr>
              <p:nvPr/>
            </p:nvSpPr>
            <p:spPr bwMode="auto">
              <a:xfrm flipV="1">
                <a:off x="3891" y="1621"/>
                <a:ext cx="1" cy="9"/>
              </a:xfrm>
              <a:prstGeom prst="line">
                <a:avLst/>
              </a:prstGeom>
              <a:noFill/>
              <a:ln w="0">
                <a:solidFill>
                  <a:schemeClr val="accent1"/>
                </a:solidFill>
                <a:round/>
                <a:headEnd/>
                <a:tailEnd/>
              </a:ln>
            </p:spPr>
            <p:txBody>
              <a:bodyPr/>
              <a:lstStyle/>
              <a:p>
                <a:endParaRPr lang="en-US"/>
              </a:p>
            </p:txBody>
          </p:sp>
          <p:sp>
            <p:nvSpPr>
              <p:cNvPr id="5437" name="Line 317"/>
              <p:cNvSpPr>
                <a:spLocks noChangeShapeType="1"/>
              </p:cNvSpPr>
              <p:nvPr/>
            </p:nvSpPr>
            <p:spPr bwMode="auto">
              <a:xfrm flipV="1">
                <a:off x="3898" y="1562"/>
                <a:ext cx="1" cy="68"/>
              </a:xfrm>
              <a:prstGeom prst="line">
                <a:avLst/>
              </a:prstGeom>
              <a:noFill/>
              <a:ln w="0">
                <a:solidFill>
                  <a:schemeClr val="accent1"/>
                </a:solidFill>
                <a:round/>
                <a:headEnd/>
                <a:tailEnd/>
              </a:ln>
            </p:spPr>
            <p:txBody>
              <a:bodyPr/>
              <a:lstStyle/>
              <a:p>
                <a:endParaRPr lang="en-US"/>
              </a:p>
            </p:txBody>
          </p:sp>
          <p:sp>
            <p:nvSpPr>
              <p:cNvPr id="5438" name="Line 318"/>
              <p:cNvSpPr>
                <a:spLocks noChangeShapeType="1"/>
              </p:cNvSpPr>
              <p:nvPr/>
            </p:nvSpPr>
            <p:spPr bwMode="auto">
              <a:xfrm flipV="1">
                <a:off x="3902" y="1623"/>
                <a:ext cx="0" cy="7"/>
              </a:xfrm>
              <a:prstGeom prst="line">
                <a:avLst/>
              </a:prstGeom>
              <a:noFill/>
              <a:ln w="0">
                <a:solidFill>
                  <a:schemeClr val="accent1"/>
                </a:solidFill>
                <a:round/>
                <a:headEnd/>
                <a:tailEnd/>
              </a:ln>
            </p:spPr>
            <p:txBody>
              <a:bodyPr/>
              <a:lstStyle/>
              <a:p>
                <a:endParaRPr lang="en-US"/>
              </a:p>
            </p:txBody>
          </p:sp>
          <p:sp>
            <p:nvSpPr>
              <p:cNvPr id="5439" name="Line 319"/>
              <p:cNvSpPr>
                <a:spLocks noChangeShapeType="1"/>
              </p:cNvSpPr>
              <p:nvPr/>
            </p:nvSpPr>
            <p:spPr bwMode="auto">
              <a:xfrm flipV="1">
                <a:off x="3905" y="1481"/>
                <a:ext cx="1" cy="149"/>
              </a:xfrm>
              <a:prstGeom prst="line">
                <a:avLst/>
              </a:prstGeom>
              <a:noFill/>
              <a:ln w="0">
                <a:solidFill>
                  <a:schemeClr val="accent1"/>
                </a:solidFill>
                <a:round/>
                <a:headEnd/>
                <a:tailEnd/>
              </a:ln>
            </p:spPr>
            <p:txBody>
              <a:bodyPr/>
              <a:lstStyle/>
              <a:p>
                <a:endParaRPr lang="en-US"/>
              </a:p>
            </p:txBody>
          </p:sp>
          <p:sp>
            <p:nvSpPr>
              <p:cNvPr id="5440" name="Line 320"/>
              <p:cNvSpPr>
                <a:spLocks noChangeShapeType="1"/>
              </p:cNvSpPr>
              <p:nvPr/>
            </p:nvSpPr>
            <p:spPr bwMode="auto">
              <a:xfrm flipV="1">
                <a:off x="3909" y="1607"/>
                <a:ext cx="1" cy="23"/>
              </a:xfrm>
              <a:prstGeom prst="line">
                <a:avLst/>
              </a:prstGeom>
              <a:noFill/>
              <a:ln w="0">
                <a:solidFill>
                  <a:schemeClr val="accent1"/>
                </a:solidFill>
                <a:round/>
                <a:headEnd/>
                <a:tailEnd/>
              </a:ln>
            </p:spPr>
            <p:txBody>
              <a:bodyPr/>
              <a:lstStyle/>
              <a:p>
                <a:endParaRPr lang="en-US"/>
              </a:p>
            </p:txBody>
          </p:sp>
          <p:sp>
            <p:nvSpPr>
              <p:cNvPr id="5441" name="Line 321"/>
              <p:cNvSpPr>
                <a:spLocks noChangeShapeType="1"/>
              </p:cNvSpPr>
              <p:nvPr/>
            </p:nvSpPr>
            <p:spPr bwMode="auto">
              <a:xfrm flipV="1">
                <a:off x="3920" y="1584"/>
                <a:ext cx="0" cy="46"/>
              </a:xfrm>
              <a:prstGeom prst="line">
                <a:avLst/>
              </a:prstGeom>
              <a:noFill/>
              <a:ln w="0">
                <a:solidFill>
                  <a:schemeClr val="accent1"/>
                </a:solidFill>
                <a:round/>
                <a:headEnd/>
                <a:tailEnd/>
              </a:ln>
            </p:spPr>
            <p:txBody>
              <a:bodyPr/>
              <a:lstStyle/>
              <a:p>
                <a:endParaRPr lang="en-US"/>
              </a:p>
            </p:txBody>
          </p:sp>
          <p:sp>
            <p:nvSpPr>
              <p:cNvPr id="5442" name="Line 322"/>
              <p:cNvSpPr>
                <a:spLocks noChangeShapeType="1"/>
              </p:cNvSpPr>
              <p:nvPr/>
            </p:nvSpPr>
            <p:spPr bwMode="auto">
              <a:xfrm flipV="1">
                <a:off x="3923" y="1621"/>
                <a:ext cx="0" cy="9"/>
              </a:xfrm>
              <a:prstGeom prst="line">
                <a:avLst/>
              </a:prstGeom>
              <a:noFill/>
              <a:ln w="0">
                <a:solidFill>
                  <a:schemeClr val="accent1"/>
                </a:solidFill>
                <a:round/>
                <a:headEnd/>
                <a:tailEnd/>
              </a:ln>
            </p:spPr>
            <p:txBody>
              <a:bodyPr/>
              <a:lstStyle/>
              <a:p>
                <a:endParaRPr lang="en-US"/>
              </a:p>
            </p:txBody>
          </p:sp>
          <p:sp>
            <p:nvSpPr>
              <p:cNvPr id="5443" name="Line 323"/>
              <p:cNvSpPr>
                <a:spLocks noChangeShapeType="1"/>
              </p:cNvSpPr>
              <p:nvPr/>
            </p:nvSpPr>
            <p:spPr bwMode="auto">
              <a:xfrm flipV="1">
                <a:off x="3930" y="1627"/>
                <a:ext cx="1" cy="3"/>
              </a:xfrm>
              <a:prstGeom prst="line">
                <a:avLst/>
              </a:prstGeom>
              <a:noFill/>
              <a:ln w="0">
                <a:solidFill>
                  <a:schemeClr val="accent1"/>
                </a:solidFill>
                <a:round/>
                <a:headEnd/>
                <a:tailEnd/>
              </a:ln>
            </p:spPr>
            <p:txBody>
              <a:bodyPr/>
              <a:lstStyle/>
              <a:p>
                <a:endParaRPr lang="en-US"/>
              </a:p>
            </p:txBody>
          </p:sp>
          <p:sp>
            <p:nvSpPr>
              <p:cNvPr id="5444" name="Line 324"/>
              <p:cNvSpPr>
                <a:spLocks noChangeShapeType="1"/>
              </p:cNvSpPr>
              <p:nvPr/>
            </p:nvSpPr>
            <p:spPr bwMode="auto">
              <a:xfrm flipV="1">
                <a:off x="3947" y="1621"/>
                <a:ext cx="1" cy="9"/>
              </a:xfrm>
              <a:prstGeom prst="line">
                <a:avLst/>
              </a:prstGeom>
              <a:noFill/>
              <a:ln w="0">
                <a:solidFill>
                  <a:schemeClr val="accent1"/>
                </a:solidFill>
                <a:round/>
                <a:headEnd/>
                <a:tailEnd/>
              </a:ln>
            </p:spPr>
            <p:txBody>
              <a:bodyPr/>
              <a:lstStyle/>
              <a:p>
                <a:endParaRPr lang="en-US"/>
              </a:p>
            </p:txBody>
          </p:sp>
          <p:sp>
            <p:nvSpPr>
              <p:cNvPr id="5445" name="Line 325"/>
              <p:cNvSpPr>
                <a:spLocks noChangeShapeType="1"/>
              </p:cNvSpPr>
              <p:nvPr/>
            </p:nvSpPr>
            <p:spPr bwMode="auto">
              <a:xfrm flipV="1">
                <a:off x="3951" y="1627"/>
                <a:ext cx="1" cy="3"/>
              </a:xfrm>
              <a:prstGeom prst="line">
                <a:avLst/>
              </a:prstGeom>
              <a:noFill/>
              <a:ln w="0">
                <a:solidFill>
                  <a:schemeClr val="accent1"/>
                </a:solidFill>
                <a:round/>
                <a:headEnd/>
                <a:tailEnd/>
              </a:ln>
            </p:spPr>
            <p:txBody>
              <a:bodyPr/>
              <a:lstStyle/>
              <a:p>
                <a:endParaRPr lang="en-US"/>
              </a:p>
            </p:txBody>
          </p:sp>
          <p:sp>
            <p:nvSpPr>
              <p:cNvPr id="5446" name="Line 326"/>
              <p:cNvSpPr>
                <a:spLocks noChangeShapeType="1"/>
              </p:cNvSpPr>
              <p:nvPr/>
            </p:nvSpPr>
            <p:spPr bwMode="auto">
              <a:xfrm flipV="1">
                <a:off x="3955" y="1620"/>
                <a:ext cx="0" cy="10"/>
              </a:xfrm>
              <a:prstGeom prst="line">
                <a:avLst/>
              </a:prstGeom>
              <a:noFill/>
              <a:ln w="0">
                <a:solidFill>
                  <a:schemeClr val="accent1"/>
                </a:solidFill>
                <a:round/>
                <a:headEnd/>
                <a:tailEnd/>
              </a:ln>
            </p:spPr>
            <p:txBody>
              <a:bodyPr/>
              <a:lstStyle/>
              <a:p>
                <a:endParaRPr lang="en-US"/>
              </a:p>
            </p:txBody>
          </p:sp>
          <p:sp>
            <p:nvSpPr>
              <p:cNvPr id="5447" name="Line 327"/>
              <p:cNvSpPr>
                <a:spLocks noChangeShapeType="1"/>
              </p:cNvSpPr>
              <p:nvPr/>
            </p:nvSpPr>
            <p:spPr bwMode="auto">
              <a:xfrm flipV="1">
                <a:off x="3965" y="1619"/>
                <a:ext cx="1" cy="11"/>
              </a:xfrm>
              <a:prstGeom prst="line">
                <a:avLst/>
              </a:prstGeom>
              <a:noFill/>
              <a:ln w="0">
                <a:solidFill>
                  <a:schemeClr val="accent1"/>
                </a:solidFill>
                <a:round/>
                <a:headEnd/>
                <a:tailEnd/>
              </a:ln>
            </p:spPr>
            <p:txBody>
              <a:bodyPr/>
              <a:lstStyle/>
              <a:p>
                <a:endParaRPr lang="en-US"/>
              </a:p>
            </p:txBody>
          </p:sp>
          <p:sp>
            <p:nvSpPr>
              <p:cNvPr id="5448" name="Line 328"/>
              <p:cNvSpPr>
                <a:spLocks noChangeShapeType="1"/>
              </p:cNvSpPr>
              <p:nvPr/>
            </p:nvSpPr>
            <p:spPr bwMode="auto">
              <a:xfrm flipV="1">
                <a:off x="3982" y="1623"/>
                <a:ext cx="1" cy="7"/>
              </a:xfrm>
              <a:prstGeom prst="line">
                <a:avLst/>
              </a:prstGeom>
              <a:noFill/>
              <a:ln w="0">
                <a:solidFill>
                  <a:schemeClr val="accent1"/>
                </a:solidFill>
                <a:round/>
                <a:headEnd/>
                <a:tailEnd/>
              </a:ln>
            </p:spPr>
            <p:txBody>
              <a:bodyPr/>
              <a:lstStyle/>
              <a:p>
                <a:endParaRPr lang="en-US"/>
              </a:p>
            </p:txBody>
          </p:sp>
          <p:sp>
            <p:nvSpPr>
              <p:cNvPr id="5449" name="Line 329"/>
              <p:cNvSpPr>
                <a:spLocks noChangeShapeType="1"/>
              </p:cNvSpPr>
              <p:nvPr/>
            </p:nvSpPr>
            <p:spPr bwMode="auto">
              <a:xfrm flipV="1">
                <a:off x="3990" y="1626"/>
                <a:ext cx="1" cy="4"/>
              </a:xfrm>
              <a:prstGeom prst="line">
                <a:avLst/>
              </a:prstGeom>
              <a:noFill/>
              <a:ln w="0">
                <a:solidFill>
                  <a:schemeClr val="accent1"/>
                </a:solidFill>
                <a:round/>
                <a:headEnd/>
                <a:tailEnd/>
              </a:ln>
            </p:spPr>
            <p:txBody>
              <a:bodyPr/>
              <a:lstStyle/>
              <a:p>
                <a:endParaRPr lang="en-US"/>
              </a:p>
            </p:txBody>
          </p:sp>
          <p:sp>
            <p:nvSpPr>
              <p:cNvPr id="5450" name="Line 330"/>
              <p:cNvSpPr>
                <a:spLocks noChangeShapeType="1"/>
              </p:cNvSpPr>
              <p:nvPr/>
            </p:nvSpPr>
            <p:spPr bwMode="auto">
              <a:xfrm flipV="1">
                <a:off x="4007" y="1624"/>
                <a:ext cx="1" cy="6"/>
              </a:xfrm>
              <a:prstGeom prst="line">
                <a:avLst/>
              </a:prstGeom>
              <a:noFill/>
              <a:ln w="0">
                <a:solidFill>
                  <a:schemeClr val="accent1"/>
                </a:solidFill>
                <a:round/>
                <a:headEnd/>
                <a:tailEnd/>
              </a:ln>
            </p:spPr>
            <p:txBody>
              <a:bodyPr/>
              <a:lstStyle/>
              <a:p>
                <a:endParaRPr lang="en-US"/>
              </a:p>
            </p:txBody>
          </p:sp>
          <p:sp>
            <p:nvSpPr>
              <p:cNvPr id="5451" name="Line 331"/>
              <p:cNvSpPr>
                <a:spLocks noChangeShapeType="1"/>
              </p:cNvSpPr>
              <p:nvPr/>
            </p:nvSpPr>
            <p:spPr bwMode="auto">
              <a:xfrm flipV="1">
                <a:off x="4011" y="1598"/>
                <a:ext cx="1" cy="32"/>
              </a:xfrm>
              <a:prstGeom prst="line">
                <a:avLst/>
              </a:prstGeom>
              <a:noFill/>
              <a:ln w="0">
                <a:solidFill>
                  <a:schemeClr val="accent1"/>
                </a:solidFill>
                <a:round/>
                <a:headEnd/>
                <a:tailEnd/>
              </a:ln>
            </p:spPr>
            <p:txBody>
              <a:bodyPr/>
              <a:lstStyle/>
              <a:p>
                <a:endParaRPr lang="en-US"/>
              </a:p>
            </p:txBody>
          </p:sp>
          <p:sp>
            <p:nvSpPr>
              <p:cNvPr id="5452" name="Line 332"/>
              <p:cNvSpPr>
                <a:spLocks noChangeShapeType="1"/>
              </p:cNvSpPr>
              <p:nvPr/>
            </p:nvSpPr>
            <p:spPr bwMode="auto">
              <a:xfrm flipV="1">
                <a:off x="4015" y="1620"/>
                <a:ext cx="0" cy="10"/>
              </a:xfrm>
              <a:prstGeom prst="line">
                <a:avLst/>
              </a:prstGeom>
              <a:noFill/>
              <a:ln w="0">
                <a:solidFill>
                  <a:schemeClr val="accent1"/>
                </a:solidFill>
                <a:round/>
                <a:headEnd/>
                <a:tailEnd/>
              </a:ln>
            </p:spPr>
            <p:txBody>
              <a:bodyPr/>
              <a:lstStyle/>
              <a:p>
                <a:endParaRPr lang="en-US"/>
              </a:p>
            </p:txBody>
          </p:sp>
          <p:sp>
            <p:nvSpPr>
              <p:cNvPr id="5453" name="Line 333"/>
              <p:cNvSpPr>
                <a:spLocks noChangeShapeType="1"/>
              </p:cNvSpPr>
              <p:nvPr/>
            </p:nvSpPr>
            <p:spPr bwMode="auto">
              <a:xfrm flipV="1">
                <a:off x="4021" y="1626"/>
                <a:ext cx="1" cy="4"/>
              </a:xfrm>
              <a:prstGeom prst="line">
                <a:avLst/>
              </a:prstGeom>
              <a:noFill/>
              <a:ln w="0">
                <a:solidFill>
                  <a:schemeClr val="accent1"/>
                </a:solidFill>
                <a:round/>
                <a:headEnd/>
                <a:tailEnd/>
              </a:ln>
            </p:spPr>
            <p:txBody>
              <a:bodyPr/>
              <a:lstStyle/>
              <a:p>
                <a:endParaRPr lang="en-US"/>
              </a:p>
            </p:txBody>
          </p:sp>
          <p:sp>
            <p:nvSpPr>
              <p:cNvPr id="5454" name="Line 334"/>
              <p:cNvSpPr>
                <a:spLocks noChangeShapeType="1"/>
              </p:cNvSpPr>
              <p:nvPr/>
            </p:nvSpPr>
            <p:spPr bwMode="auto">
              <a:xfrm flipV="1">
                <a:off x="4036" y="1580"/>
                <a:ext cx="0" cy="50"/>
              </a:xfrm>
              <a:prstGeom prst="line">
                <a:avLst/>
              </a:prstGeom>
              <a:noFill/>
              <a:ln w="0">
                <a:solidFill>
                  <a:schemeClr val="accent1"/>
                </a:solidFill>
                <a:round/>
                <a:headEnd/>
                <a:tailEnd/>
              </a:ln>
            </p:spPr>
            <p:txBody>
              <a:bodyPr/>
              <a:lstStyle/>
              <a:p>
                <a:endParaRPr lang="en-US"/>
              </a:p>
            </p:txBody>
          </p:sp>
          <p:sp>
            <p:nvSpPr>
              <p:cNvPr id="5455" name="Line 335"/>
              <p:cNvSpPr>
                <a:spLocks noChangeShapeType="1"/>
              </p:cNvSpPr>
              <p:nvPr/>
            </p:nvSpPr>
            <p:spPr bwMode="auto">
              <a:xfrm flipV="1">
                <a:off x="4042" y="1627"/>
                <a:ext cx="1" cy="3"/>
              </a:xfrm>
              <a:prstGeom prst="line">
                <a:avLst/>
              </a:prstGeom>
              <a:noFill/>
              <a:ln w="0">
                <a:solidFill>
                  <a:schemeClr val="accent1"/>
                </a:solidFill>
                <a:round/>
                <a:headEnd/>
                <a:tailEnd/>
              </a:ln>
            </p:spPr>
            <p:txBody>
              <a:bodyPr/>
              <a:lstStyle/>
              <a:p>
                <a:endParaRPr lang="en-US"/>
              </a:p>
            </p:txBody>
          </p:sp>
          <p:sp>
            <p:nvSpPr>
              <p:cNvPr id="5456" name="Line 336"/>
              <p:cNvSpPr>
                <a:spLocks noChangeShapeType="1"/>
              </p:cNvSpPr>
              <p:nvPr/>
            </p:nvSpPr>
            <p:spPr bwMode="auto">
              <a:xfrm flipV="1">
                <a:off x="4057" y="1624"/>
                <a:ext cx="0" cy="6"/>
              </a:xfrm>
              <a:prstGeom prst="line">
                <a:avLst/>
              </a:prstGeom>
              <a:noFill/>
              <a:ln w="0">
                <a:solidFill>
                  <a:schemeClr val="accent1"/>
                </a:solidFill>
                <a:round/>
                <a:headEnd/>
                <a:tailEnd/>
              </a:ln>
            </p:spPr>
            <p:txBody>
              <a:bodyPr/>
              <a:lstStyle/>
              <a:p>
                <a:endParaRPr lang="en-US"/>
              </a:p>
            </p:txBody>
          </p:sp>
          <p:sp>
            <p:nvSpPr>
              <p:cNvPr id="5457" name="Line 337"/>
              <p:cNvSpPr>
                <a:spLocks noChangeShapeType="1"/>
              </p:cNvSpPr>
              <p:nvPr/>
            </p:nvSpPr>
            <p:spPr bwMode="auto">
              <a:xfrm flipV="1">
                <a:off x="4071" y="1621"/>
                <a:ext cx="0" cy="9"/>
              </a:xfrm>
              <a:prstGeom prst="line">
                <a:avLst/>
              </a:prstGeom>
              <a:noFill/>
              <a:ln w="0">
                <a:solidFill>
                  <a:schemeClr val="accent1"/>
                </a:solidFill>
                <a:round/>
                <a:headEnd/>
                <a:tailEnd/>
              </a:ln>
            </p:spPr>
            <p:txBody>
              <a:bodyPr/>
              <a:lstStyle/>
              <a:p>
                <a:endParaRPr lang="en-US"/>
              </a:p>
            </p:txBody>
          </p:sp>
          <p:sp>
            <p:nvSpPr>
              <p:cNvPr id="5458" name="Line 338"/>
              <p:cNvSpPr>
                <a:spLocks noChangeShapeType="1"/>
              </p:cNvSpPr>
              <p:nvPr/>
            </p:nvSpPr>
            <p:spPr bwMode="auto">
              <a:xfrm flipV="1">
                <a:off x="4092" y="1627"/>
                <a:ext cx="0" cy="3"/>
              </a:xfrm>
              <a:prstGeom prst="line">
                <a:avLst/>
              </a:prstGeom>
              <a:noFill/>
              <a:ln w="0">
                <a:solidFill>
                  <a:schemeClr val="accent1"/>
                </a:solidFill>
                <a:round/>
                <a:headEnd/>
                <a:tailEnd/>
              </a:ln>
            </p:spPr>
            <p:txBody>
              <a:bodyPr/>
              <a:lstStyle/>
              <a:p>
                <a:endParaRPr lang="en-US"/>
              </a:p>
            </p:txBody>
          </p:sp>
          <p:sp>
            <p:nvSpPr>
              <p:cNvPr id="5459" name="Line 339"/>
              <p:cNvSpPr>
                <a:spLocks noChangeShapeType="1"/>
              </p:cNvSpPr>
              <p:nvPr/>
            </p:nvSpPr>
            <p:spPr bwMode="auto">
              <a:xfrm flipV="1">
                <a:off x="4102" y="1627"/>
                <a:ext cx="1" cy="3"/>
              </a:xfrm>
              <a:prstGeom prst="line">
                <a:avLst/>
              </a:prstGeom>
              <a:noFill/>
              <a:ln w="0">
                <a:solidFill>
                  <a:schemeClr val="accent1"/>
                </a:solidFill>
                <a:round/>
                <a:headEnd/>
                <a:tailEnd/>
              </a:ln>
            </p:spPr>
            <p:txBody>
              <a:bodyPr/>
              <a:lstStyle/>
              <a:p>
                <a:endParaRPr lang="en-US"/>
              </a:p>
            </p:txBody>
          </p:sp>
          <p:sp>
            <p:nvSpPr>
              <p:cNvPr id="5460" name="Line 340"/>
              <p:cNvSpPr>
                <a:spLocks noChangeShapeType="1"/>
              </p:cNvSpPr>
              <p:nvPr/>
            </p:nvSpPr>
            <p:spPr bwMode="auto">
              <a:xfrm flipV="1">
                <a:off x="4106" y="1627"/>
                <a:ext cx="1" cy="3"/>
              </a:xfrm>
              <a:prstGeom prst="line">
                <a:avLst/>
              </a:prstGeom>
              <a:noFill/>
              <a:ln w="0">
                <a:solidFill>
                  <a:schemeClr val="accent1"/>
                </a:solidFill>
                <a:round/>
                <a:headEnd/>
                <a:tailEnd/>
              </a:ln>
            </p:spPr>
            <p:txBody>
              <a:bodyPr/>
              <a:lstStyle/>
              <a:p>
                <a:endParaRPr lang="en-US"/>
              </a:p>
            </p:txBody>
          </p:sp>
          <p:sp>
            <p:nvSpPr>
              <p:cNvPr id="5461" name="Line 341"/>
              <p:cNvSpPr>
                <a:spLocks noChangeShapeType="1"/>
              </p:cNvSpPr>
              <p:nvPr/>
            </p:nvSpPr>
            <p:spPr bwMode="auto">
              <a:xfrm flipV="1">
                <a:off x="4137" y="1624"/>
                <a:ext cx="1" cy="6"/>
              </a:xfrm>
              <a:prstGeom prst="line">
                <a:avLst/>
              </a:prstGeom>
              <a:noFill/>
              <a:ln w="0">
                <a:solidFill>
                  <a:schemeClr val="accent1"/>
                </a:solidFill>
                <a:round/>
                <a:headEnd/>
                <a:tailEnd/>
              </a:ln>
            </p:spPr>
            <p:txBody>
              <a:bodyPr/>
              <a:lstStyle/>
              <a:p>
                <a:endParaRPr lang="en-US"/>
              </a:p>
            </p:txBody>
          </p:sp>
          <p:sp>
            <p:nvSpPr>
              <p:cNvPr id="5462" name="Line 342"/>
              <p:cNvSpPr>
                <a:spLocks noChangeShapeType="1"/>
              </p:cNvSpPr>
              <p:nvPr/>
            </p:nvSpPr>
            <p:spPr bwMode="auto">
              <a:xfrm flipV="1">
                <a:off x="4145" y="1542"/>
                <a:ext cx="0" cy="88"/>
              </a:xfrm>
              <a:prstGeom prst="line">
                <a:avLst/>
              </a:prstGeom>
              <a:noFill/>
              <a:ln w="0">
                <a:solidFill>
                  <a:schemeClr val="accent1"/>
                </a:solidFill>
                <a:round/>
                <a:headEnd/>
                <a:tailEnd/>
              </a:ln>
            </p:spPr>
            <p:txBody>
              <a:bodyPr/>
              <a:lstStyle/>
              <a:p>
                <a:endParaRPr lang="en-US"/>
              </a:p>
            </p:txBody>
          </p:sp>
          <p:sp>
            <p:nvSpPr>
              <p:cNvPr id="5463" name="Line 343"/>
              <p:cNvSpPr>
                <a:spLocks noChangeShapeType="1"/>
              </p:cNvSpPr>
              <p:nvPr/>
            </p:nvSpPr>
            <p:spPr bwMode="auto">
              <a:xfrm flipV="1">
                <a:off x="4148" y="1608"/>
                <a:ext cx="1" cy="22"/>
              </a:xfrm>
              <a:prstGeom prst="line">
                <a:avLst/>
              </a:prstGeom>
              <a:noFill/>
              <a:ln w="0">
                <a:solidFill>
                  <a:schemeClr val="accent1"/>
                </a:solidFill>
                <a:round/>
                <a:headEnd/>
                <a:tailEnd/>
              </a:ln>
            </p:spPr>
            <p:txBody>
              <a:bodyPr/>
              <a:lstStyle/>
              <a:p>
                <a:endParaRPr lang="en-US"/>
              </a:p>
            </p:txBody>
          </p:sp>
          <p:sp>
            <p:nvSpPr>
              <p:cNvPr id="5464" name="Line 344"/>
              <p:cNvSpPr>
                <a:spLocks noChangeShapeType="1"/>
              </p:cNvSpPr>
              <p:nvPr/>
            </p:nvSpPr>
            <p:spPr bwMode="auto">
              <a:xfrm flipV="1">
                <a:off x="4166" y="1627"/>
                <a:ext cx="0" cy="3"/>
              </a:xfrm>
              <a:prstGeom prst="line">
                <a:avLst/>
              </a:prstGeom>
              <a:noFill/>
              <a:ln w="0">
                <a:solidFill>
                  <a:schemeClr val="accent1"/>
                </a:solidFill>
                <a:round/>
                <a:headEnd/>
                <a:tailEnd/>
              </a:ln>
            </p:spPr>
            <p:txBody>
              <a:bodyPr/>
              <a:lstStyle/>
              <a:p>
                <a:endParaRPr lang="en-US"/>
              </a:p>
            </p:txBody>
          </p:sp>
          <p:sp>
            <p:nvSpPr>
              <p:cNvPr id="5465" name="Line 345"/>
              <p:cNvSpPr>
                <a:spLocks noChangeShapeType="1"/>
              </p:cNvSpPr>
              <p:nvPr/>
            </p:nvSpPr>
            <p:spPr bwMode="auto">
              <a:xfrm flipV="1">
                <a:off x="4191" y="1613"/>
                <a:ext cx="0" cy="17"/>
              </a:xfrm>
              <a:prstGeom prst="line">
                <a:avLst/>
              </a:prstGeom>
              <a:noFill/>
              <a:ln w="0">
                <a:solidFill>
                  <a:schemeClr val="accent1"/>
                </a:solidFill>
                <a:round/>
                <a:headEnd/>
                <a:tailEnd/>
              </a:ln>
            </p:spPr>
            <p:txBody>
              <a:bodyPr/>
              <a:lstStyle/>
              <a:p>
                <a:endParaRPr lang="en-US"/>
              </a:p>
            </p:txBody>
          </p:sp>
          <p:sp>
            <p:nvSpPr>
              <p:cNvPr id="5466" name="Line 346"/>
              <p:cNvSpPr>
                <a:spLocks noChangeShapeType="1"/>
              </p:cNvSpPr>
              <p:nvPr/>
            </p:nvSpPr>
            <p:spPr bwMode="auto">
              <a:xfrm flipV="1">
                <a:off x="4208" y="1627"/>
                <a:ext cx="0" cy="3"/>
              </a:xfrm>
              <a:prstGeom prst="line">
                <a:avLst/>
              </a:prstGeom>
              <a:noFill/>
              <a:ln w="0">
                <a:solidFill>
                  <a:schemeClr val="accent1"/>
                </a:solidFill>
                <a:round/>
                <a:headEnd/>
                <a:tailEnd/>
              </a:ln>
            </p:spPr>
            <p:txBody>
              <a:bodyPr/>
              <a:lstStyle/>
              <a:p>
                <a:endParaRPr lang="en-US"/>
              </a:p>
            </p:txBody>
          </p:sp>
          <p:sp>
            <p:nvSpPr>
              <p:cNvPr id="5467" name="Line 347"/>
              <p:cNvSpPr>
                <a:spLocks noChangeShapeType="1"/>
              </p:cNvSpPr>
              <p:nvPr/>
            </p:nvSpPr>
            <p:spPr bwMode="auto">
              <a:xfrm flipV="1">
                <a:off x="4215" y="1627"/>
                <a:ext cx="1" cy="3"/>
              </a:xfrm>
              <a:prstGeom prst="line">
                <a:avLst/>
              </a:prstGeom>
              <a:noFill/>
              <a:ln w="0">
                <a:solidFill>
                  <a:schemeClr val="accent1"/>
                </a:solidFill>
                <a:round/>
                <a:headEnd/>
                <a:tailEnd/>
              </a:ln>
            </p:spPr>
            <p:txBody>
              <a:bodyPr/>
              <a:lstStyle/>
              <a:p>
                <a:endParaRPr lang="en-US"/>
              </a:p>
            </p:txBody>
          </p:sp>
          <p:sp>
            <p:nvSpPr>
              <p:cNvPr id="5468" name="Line 348"/>
              <p:cNvSpPr>
                <a:spLocks noChangeShapeType="1"/>
              </p:cNvSpPr>
              <p:nvPr/>
            </p:nvSpPr>
            <p:spPr bwMode="auto">
              <a:xfrm flipV="1">
                <a:off x="4233" y="1627"/>
                <a:ext cx="0" cy="3"/>
              </a:xfrm>
              <a:prstGeom prst="line">
                <a:avLst/>
              </a:prstGeom>
              <a:noFill/>
              <a:ln w="0">
                <a:solidFill>
                  <a:schemeClr val="accent1"/>
                </a:solidFill>
                <a:round/>
                <a:headEnd/>
                <a:tailEnd/>
              </a:ln>
            </p:spPr>
            <p:txBody>
              <a:bodyPr/>
              <a:lstStyle/>
              <a:p>
                <a:endParaRPr lang="en-US"/>
              </a:p>
            </p:txBody>
          </p:sp>
          <p:sp>
            <p:nvSpPr>
              <p:cNvPr id="5469" name="Line 349"/>
              <p:cNvSpPr>
                <a:spLocks noChangeShapeType="1"/>
              </p:cNvSpPr>
              <p:nvPr/>
            </p:nvSpPr>
            <p:spPr bwMode="auto">
              <a:xfrm flipV="1">
                <a:off x="4236" y="1626"/>
                <a:ext cx="1" cy="4"/>
              </a:xfrm>
              <a:prstGeom prst="line">
                <a:avLst/>
              </a:prstGeom>
              <a:noFill/>
              <a:ln w="0">
                <a:solidFill>
                  <a:schemeClr val="accent1"/>
                </a:solidFill>
                <a:round/>
                <a:headEnd/>
                <a:tailEnd/>
              </a:ln>
            </p:spPr>
            <p:txBody>
              <a:bodyPr/>
              <a:lstStyle/>
              <a:p>
                <a:endParaRPr lang="en-US"/>
              </a:p>
            </p:txBody>
          </p:sp>
          <p:sp>
            <p:nvSpPr>
              <p:cNvPr id="5470" name="Line 350"/>
              <p:cNvSpPr>
                <a:spLocks noChangeShapeType="1"/>
              </p:cNvSpPr>
              <p:nvPr/>
            </p:nvSpPr>
            <p:spPr bwMode="auto">
              <a:xfrm flipV="1">
                <a:off x="4271" y="1623"/>
                <a:ext cx="1" cy="7"/>
              </a:xfrm>
              <a:prstGeom prst="line">
                <a:avLst/>
              </a:prstGeom>
              <a:noFill/>
              <a:ln w="0">
                <a:solidFill>
                  <a:schemeClr val="accent1"/>
                </a:solidFill>
                <a:round/>
                <a:headEnd/>
                <a:tailEnd/>
              </a:ln>
            </p:spPr>
            <p:txBody>
              <a:bodyPr/>
              <a:lstStyle/>
              <a:p>
                <a:endParaRPr lang="en-US"/>
              </a:p>
            </p:txBody>
          </p:sp>
          <p:sp>
            <p:nvSpPr>
              <p:cNvPr id="5471" name="Line 351"/>
              <p:cNvSpPr>
                <a:spLocks noChangeShapeType="1"/>
              </p:cNvSpPr>
              <p:nvPr/>
            </p:nvSpPr>
            <p:spPr bwMode="auto">
              <a:xfrm flipV="1">
                <a:off x="4300" y="1626"/>
                <a:ext cx="0" cy="4"/>
              </a:xfrm>
              <a:prstGeom prst="line">
                <a:avLst/>
              </a:prstGeom>
              <a:noFill/>
              <a:ln w="0">
                <a:solidFill>
                  <a:schemeClr val="accent1"/>
                </a:solidFill>
                <a:round/>
                <a:headEnd/>
                <a:tailEnd/>
              </a:ln>
            </p:spPr>
            <p:txBody>
              <a:bodyPr/>
              <a:lstStyle/>
              <a:p>
                <a:endParaRPr lang="en-US"/>
              </a:p>
            </p:txBody>
          </p:sp>
          <p:sp>
            <p:nvSpPr>
              <p:cNvPr id="5472" name="Line 352"/>
              <p:cNvSpPr>
                <a:spLocks noChangeShapeType="1"/>
              </p:cNvSpPr>
              <p:nvPr/>
            </p:nvSpPr>
            <p:spPr bwMode="auto">
              <a:xfrm flipV="1">
                <a:off x="4314" y="1399"/>
                <a:ext cx="1" cy="231"/>
              </a:xfrm>
              <a:prstGeom prst="line">
                <a:avLst/>
              </a:prstGeom>
              <a:noFill/>
              <a:ln w="0">
                <a:solidFill>
                  <a:schemeClr val="accent1"/>
                </a:solidFill>
                <a:round/>
                <a:headEnd/>
                <a:tailEnd/>
              </a:ln>
            </p:spPr>
            <p:txBody>
              <a:bodyPr/>
              <a:lstStyle/>
              <a:p>
                <a:endParaRPr lang="en-US"/>
              </a:p>
            </p:txBody>
          </p:sp>
          <p:sp>
            <p:nvSpPr>
              <p:cNvPr id="5473" name="Line 353"/>
              <p:cNvSpPr>
                <a:spLocks noChangeShapeType="1"/>
              </p:cNvSpPr>
              <p:nvPr/>
            </p:nvSpPr>
            <p:spPr bwMode="auto">
              <a:xfrm flipV="1">
                <a:off x="4420" y="1626"/>
                <a:ext cx="0" cy="4"/>
              </a:xfrm>
              <a:prstGeom prst="line">
                <a:avLst/>
              </a:prstGeom>
              <a:noFill/>
              <a:ln w="0">
                <a:solidFill>
                  <a:schemeClr val="accent1"/>
                </a:solidFill>
                <a:round/>
                <a:headEnd/>
                <a:tailEnd/>
              </a:ln>
            </p:spPr>
            <p:txBody>
              <a:bodyPr/>
              <a:lstStyle/>
              <a:p>
                <a:endParaRPr lang="en-US"/>
              </a:p>
            </p:txBody>
          </p:sp>
          <p:sp>
            <p:nvSpPr>
              <p:cNvPr id="5474" name="Line 354"/>
              <p:cNvSpPr>
                <a:spLocks noChangeShapeType="1"/>
              </p:cNvSpPr>
              <p:nvPr/>
            </p:nvSpPr>
            <p:spPr bwMode="auto">
              <a:xfrm flipV="1">
                <a:off x="4479" y="1627"/>
                <a:ext cx="1" cy="3"/>
              </a:xfrm>
              <a:prstGeom prst="line">
                <a:avLst/>
              </a:prstGeom>
              <a:noFill/>
              <a:ln w="0">
                <a:solidFill>
                  <a:schemeClr val="accent1"/>
                </a:solidFill>
                <a:round/>
                <a:headEnd/>
                <a:tailEnd/>
              </a:ln>
            </p:spPr>
            <p:txBody>
              <a:bodyPr/>
              <a:lstStyle/>
              <a:p>
                <a:endParaRPr lang="en-US"/>
              </a:p>
            </p:txBody>
          </p:sp>
          <p:sp>
            <p:nvSpPr>
              <p:cNvPr id="5475" name="Line 355"/>
              <p:cNvSpPr>
                <a:spLocks noChangeShapeType="1"/>
              </p:cNvSpPr>
              <p:nvPr/>
            </p:nvSpPr>
            <p:spPr bwMode="auto">
              <a:xfrm flipV="1">
                <a:off x="4497" y="1627"/>
                <a:ext cx="0" cy="3"/>
              </a:xfrm>
              <a:prstGeom prst="line">
                <a:avLst/>
              </a:prstGeom>
              <a:noFill/>
              <a:ln w="0">
                <a:solidFill>
                  <a:schemeClr val="accent1"/>
                </a:solidFill>
                <a:round/>
                <a:headEnd/>
                <a:tailEnd/>
              </a:ln>
            </p:spPr>
            <p:txBody>
              <a:bodyPr/>
              <a:lstStyle/>
              <a:p>
                <a:endParaRPr lang="en-US"/>
              </a:p>
            </p:txBody>
          </p:sp>
          <p:sp>
            <p:nvSpPr>
              <p:cNvPr id="5476" name="Line 356"/>
              <p:cNvSpPr>
                <a:spLocks noChangeShapeType="1"/>
              </p:cNvSpPr>
              <p:nvPr/>
            </p:nvSpPr>
            <p:spPr bwMode="auto">
              <a:xfrm flipV="1">
                <a:off x="4571" y="1627"/>
                <a:ext cx="0" cy="3"/>
              </a:xfrm>
              <a:prstGeom prst="line">
                <a:avLst/>
              </a:prstGeom>
              <a:noFill/>
              <a:ln w="0">
                <a:solidFill>
                  <a:schemeClr val="accent1"/>
                </a:solidFill>
                <a:round/>
                <a:headEnd/>
                <a:tailEnd/>
              </a:ln>
            </p:spPr>
            <p:txBody>
              <a:bodyPr/>
              <a:lstStyle/>
              <a:p>
                <a:endParaRPr lang="en-US"/>
              </a:p>
            </p:txBody>
          </p:sp>
          <p:sp>
            <p:nvSpPr>
              <p:cNvPr id="5477" name="Line 357"/>
              <p:cNvSpPr>
                <a:spLocks noChangeShapeType="1"/>
              </p:cNvSpPr>
              <p:nvPr/>
            </p:nvSpPr>
            <p:spPr bwMode="auto">
              <a:xfrm flipV="1">
                <a:off x="4645" y="1621"/>
                <a:ext cx="1" cy="9"/>
              </a:xfrm>
              <a:prstGeom prst="line">
                <a:avLst/>
              </a:prstGeom>
              <a:noFill/>
              <a:ln w="0">
                <a:solidFill>
                  <a:schemeClr val="accent1"/>
                </a:solidFill>
                <a:round/>
                <a:headEnd/>
                <a:tailEnd/>
              </a:ln>
            </p:spPr>
            <p:txBody>
              <a:bodyPr/>
              <a:lstStyle/>
              <a:p>
                <a:endParaRPr lang="en-US"/>
              </a:p>
            </p:txBody>
          </p:sp>
          <p:sp>
            <p:nvSpPr>
              <p:cNvPr id="5478" name="Line 358"/>
              <p:cNvSpPr>
                <a:spLocks noChangeShapeType="1"/>
              </p:cNvSpPr>
              <p:nvPr/>
            </p:nvSpPr>
            <p:spPr bwMode="auto">
              <a:xfrm flipV="1">
                <a:off x="4670" y="1627"/>
                <a:ext cx="0" cy="3"/>
              </a:xfrm>
              <a:prstGeom prst="line">
                <a:avLst/>
              </a:prstGeom>
              <a:noFill/>
              <a:ln w="0">
                <a:solidFill>
                  <a:schemeClr val="accent1"/>
                </a:solidFill>
                <a:round/>
                <a:headEnd/>
                <a:tailEnd/>
              </a:ln>
            </p:spPr>
            <p:txBody>
              <a:bodyPr/>
              <a:lstStyle/>
              <a:p>
                <a:endParaRPr lang="en-US"/>
              </a:p>
            </p:txBody>
          </p:sp>
          <p:sp>
            <p:nvSpPr>
              <p:cNvPr id="5479" name="Line 359"/>
              <p:cNvSpPr>
                <a:spLocks noChangeShapeType="1"/>
              </p:cNvSpPr>
              <p:nvPr/>
            </p:nvSpPr>
            <p:spPr bwMode="auto">
              <a:xfrm flipV="1">
                <a:off x="4684" y="1627"/>
                <a:ext cx="0" cy="3"/>
              </a:xfrm>
              <a:prstGeom prst="line">
                <a:avLst/>
              </a:prstGeom>
              <a:noFill/>
              <a:ln w="0">
                <a:solidFill>
                  <a:schemeClr val="accent1"/>
                </a:solidFill>
                <a:round/>
                <a:headEnd/>
                <a:tailEnd/>
              </a:ln>
            </p:spPr>
            <p:txBody>
              <a:bodyPr/>
              <a:lstStyle/>
              <a:p>
                <a:endParaRPr lang="en-US"/>
              </a:p>
            </p:txBody>
          </p:sp>
          <p:sp>
            <p:nvSpPr>
              <p:cNvPr id="5480" name="Line 360"/>
              <p:cNvSpPr>
                <a:spLocks noChangeShapeType="1"/>
              </p:cNvSpPr>
              <p:nvPr/>
            </p:nvSpPr>
            <p:spPr bwMode="auto">
              <a:xfrm flipV="1">
                <a:off x="4814" y="1627"/>
                <a:ext cx="1" cy="3"/>
              </a:xfrm>
              <a:prstGeom prst="line">
                <a:avLst/>
              </a:prstGeom>
              <a:noFill/>
              <a:ln w="0">
                <a:solidFill>
                  <a:schemeClr val="accent1"/>
                </a:solidFill>
                <a:round/>
                <a:headEnd/>
                <a:tailEnd/>
              </a:ln>
            </p:spPr>
            <p:txBody>
              <a:bodyPr/>
              <a:lstStyle/>
              <a:p>
                <a:endParaRPr lang="en-US"/>
              </a:p>
            </p:txBody>
          </p:sp>
          <p:sp>
            <p:nvSpPr>
              <p:cNvPr id="5481" name="Line 361"/>
              <p:cNvSpPr>
                <a:spLocks noChangeShapeType="1"/>
              </p:cNvSpPr>
              <p:nvPr/>
            </p:nvSpPr>
            <p:spPr bwMode="auto">
              <a:xfrm flipV="1">
                <a:off x="4930" y="1627"/>
                <a:ext cx="1" cy="3"/>
              </a:xfrm>
              <a:prstGeom prst="line">
                <a:avLst/>
              </a:prstGeom>
              <a:noFill/>
              <a:ln w="0">
                <a:solidFill>
                  <a:schemeClr val="accent1"/>
                </a:solidFill>
                <a:round/>
                <a:headEnd/>
                <a:tailEnd/>
              </a:ln>
            </p:spPr>
            <p:txBody>
              <a:bodyPr/>
              <a:lstStyle/>
              <a:p>
                <a:endParaRPr lang="en-US"/>
              </a:p>
            </p:txBody>
          </p:sp>
          <p:sp>
            <p:nvSpPr>
              <p:cNvPr id="5482" name="Line 362"/>
              <p:cNvSpPr>
                <a:spLocks noChangeShapeType="1"/>
              </p:cNvSpPr>
              <p:nvPr/>
            </p:nvSpPr>
            <p:spPr bwMode="auto">
              <a:xfrm flipV="1">
                <a:off x="4976" y="1627"/>
                <a:ext cx="0" cy="3"/>
              </a:xfrm>
              <a:prstGeom prst="line">
                <a:avLst/>
              </a:prstGeom>
              <a:noFill/>
              <a:ln w="0">
                <a:solidFill>
                  <a:schemeClr val="accent1"/>
                </a:solidFill>
                <a:round/>
                <a:headEnd/>
                <a:tailEnd/>
              </a:ln>
            </p:spPr>
            <p:txBody>
              <a:bodyPr/>
              <a:lstStyle/>
              <a:p>
                <a:endParaRPr lang="en-US"/>
              </a:p>
            </p:txBody>
          </p:sp>
          <p:sp>
            <p:nvSpPr>
              <p:cNvPr id="5483" name="Line 363"/>
              <p:cNvSpPr>
                <a:spLocks noChangeShapeType="1"/>
              </p:cNvSpPr>
              <p:nvPr/>
            </p:nvSpPr>
            <p:spPr bwMode="auto">
              <a:xfrm flipV="1">
                <a:off x="5106" y="1627"/>
                <a:ext cx="1" cy="3"/>
              </a:xfrm>
              <a:prstGeom prst="line">
                <a:avLst/>
              </a:prstGeom>
              <a:noFill/>
              <a:ln w="0">
                <a:solidFill>
                  <a:schemeClr val="accent1"/>
                </a:solidFill>
                <a:round/>
                <a:headEnd/>
                <a:tailEnd/>
              </a:ln>
            </p:spPr>
            <p:txBody>
              <a:bodyPr/>
              <a:lstStyle/>
              <a:p>
                <a:endParaRPr lang="en-US"/>
              </a:p>
            </p:txBody>
          </p:sp>
          <p:sp>
            <p:nvSpPr>
              <p:cNvPr id="5484" name="Line 364"/>
              <p:cNvSpPr>
                <a:spLocks noChangeShapeType="1"/>
              </p:cNvSpPr>
              <p:nvPr/>
            </p:nvSpPr>
            <p:spPr bwMode="auto">
              <a:xfrm flipV="1">
                <a:off x="5191" y="1624"/>
                <a:ext cx="0" cy="6"/>
              </a:xfrm>
              <a:prstGeom prst="line">
                <a:avLst/>
              </a:prstGeom>
              <a:noFill/>
              <a:ln w="0">
                <a:solidFill>
                  <a:schemeClr val="accent1"/>
                </a:solidFill>
                <a:round/>
                <a:headEnd/>
                <a:tailEnd/>
              </a:ln>
            </p:spPr>
            <p:txBody>
              <a:bodyPr/>
              <a:lstStyle/>
              <a:p>
                <a:endParaRPr lang="en-US"/>
              </a:p>
            </p:txBody>
          </p:sp>
          <p:sp>
            <p:nvSpPr>
              <p:cNvPr id="5485" name="Text Box 365"/>
              <p:cNvSpPr txBox="1">
                <a:spLocks noChangeArrowheads="1"/>
              </p:cNvSpPr>
              <p:nvPr/>
            </p:nvSpPr>
            <p:spPr bwMode="auto">
              <a:xfrm>
                <a:off x="3690" y="773"/>
                <a:ext cx="534" cy="174"/>
              </a:xfrm>
              <a:prstGeom prst="rect">
                <a:avLst/>
              </a:prstGeom>
              <a:noFill/>
              <a:ln w="9525">
                <a:solidFill>
                  <a:schemeClr val="accent1"/>
                </a:solidFill>
                <a:miter lim="800000"/>
                <a:headEnd/>
                <a:tailEnd/>
              </a:ln>
              <a:effectLst/>
            </p:spPr>
            <p:txBody>
              <a:bodyPr wrap="none">
                <a:spAutoFit/>
              </a:bodyPr>
              <a:lstStyle/>
              <a:p>
                <a:pPr eaLnBrk="1" hangingPunct="1"/>
                <a:r>
                  <a:rPr lang="en-US" sz="1200" b="1" dirty="0"/>
                  <a:t>[M+H]</a:t>
                </a:r>
                <a:r>
                  <a:rPr lang="en-US" sz="1200" b="1" baseline="30000" dirty="0"/>
                  <a:t>+</a:t>
                </a:r>
              </a:p>
            </p:txBody>
          </p:sp>
          <p:sp>
            <p:nvSpPr>
              <p:cNvPr id="5491" name="Oval 371"/>
              <p:cNvSpPr>
                <a:spLocks noChangeArrowheads="1"/>
              </p:cNvSpPr>
              <p:nvPr/>
            </p:nvSpPr>
            <p:spPr bwMode="auto">
              <a:xfrm>
                <a:off x="4993" y="1556"/>
                <a:ext cx="199" cy="149"/>
              </a:xfrm>
              <a:prstGeom prst="ellipse">
                <a:avLst/>
              </a:prstGeom>
              <a:noFill/>
              <a:ln w="12700" cap="sq">
                <a:solidFill>
                  <a:schemeClr val="accent1"/>
                </a:solidFill>
                <a:round/>
                <a:headEnd type="none" w="sm" len="sm"/>
                <a:tailEnd type="none" w="sm" len="sm"/>
              </a:ln>
              <a:effectLst/>
            </p:spPr>
            <p:txBody>
              <a:bodyPr wrap="none" anchor="ctr"/>
              <a:lstStyle/>
              <a:p>
                <a:endParaRPr lang="en-US"/>
              </a:p>
            </p:txBody>
          </p:sp>
          <p:sp>
            <p:nvSpPr>
              <p:cNvPr id="5492" name="Line 372"/>
              <p:cNvSpPr>
                <a:spLocks noChangeShapeType="1"/>
              </p:cNvSpPr>
              <p:nvPr/>
            </p:nvSpPr>
            <p:spPr bwMode="auto">
              <a:xfrm flipH="1" flipV="1">
                <a:off x="4925" y="1219"/>
                <a:ext cx="124" cy="360"/>
              </a:xfrm>
              <a:prstGeom prst="line">
                <a:avLst/>
              </a:prstGeom>
              <a:noFill/>
              <a:ln w="12700" cap="sq">
                <a:solidFill>
                  <a:schemeClr val="accent1"/>
                </a:solidFill>
                <a:round/>
                <a:headEnd type="none" w="sm" len="sm"/>
                <a:tailEnd type="stealth" w="lg" len="lg"/>
              </a:ln>
              <a:effectLst/>
            </p:spPr>
            <p:txBody>
              <a:bodyPr wrap="none"/>
              <a:lstStyle/>
              <a:p>
                <a:endParaRPr lang="en-US"/>
              </a:p>
            </p:txBody>
          </p:sp>
          <p:sp>
            <p:nvSpPr>
              <p:cNvPr id="5493" name="Line 373"/>
              <p:cNvSpPr>
                <a:spLocks noChangeShapeType="1"/>
              </p:cNvSpPr>
              <p:nvPr/>
            </p:nvSpPr>
            <p:spPr bwMode="auto">
              <a:xfrm flipV="1">
                <a:off x="5071" y="1595"/>
                <a:ext cx="0" cy="30"/>
              </a:xfrm>
              <a:prstGeom prst="line">
                <a:avLst/>
              </a:prstGeom>
              <a:noFill/>
              <a:ln w="12700" cap="sq">
                <a:solidFill>
                  <a:schemeClr val="accent1"/>
                </a:solidFill>
                <a:round/>
                <a:headEnd type="none" w="sm" len="sm"/>
                <a:tailEnd type="none" w="sm" len="sm"/>
              </a:ln>
              <a:effectLst/>
            </p:spPr>
            <p:txBody>
              <a:bodyPr wrap="none"/>
              <a:lstStyle/>
              <a:p>
                <a:endParaRPr lang="en-US"/>
              </a:p>
            </p:txBody>
          </p:sp>
          <p:sp>
            <p:nvSpPr>
              <p:cNvPr id="5494" name="Line 374"/>
              <p:cNvSpPr>
                <a:spLocks noChangeShapeType="1"/>
              </p:cNvSpPr>
              <p:nvPr/>
            </p:nvSpPr>
            <p:spPr bwMode="auto">
              <a:xfrm>
                <a:off x="5083" y="1613"/>
                <a:ext cx="0" cy="15"/>
              </a:xfrm>
              <a:prstGeom prst="line">
                <a:avLst/>
              </a:prstGeom>
              <a:noFill/>
              <a:ln w="12700" cap="sq">
                <a:solidFill>
                  <a:schemeClr val="accent1"/>
                </a:solidFill>
                <a:round/>
                <a:headEnd type="none" w="sm" len="sm"/>
                <a:tailEnd type="none" w="sm" len="sm"/>
              </a:ln>
              <a:effectLst/>
            </p:spPr>
            <p:txBody>
              <a:bodyPr wrap="none"/>
              <a:lstStyle/>
              <a:p>
                <a:endParaRPr lang="en-US"/>
              </a:p>
            </p:txBody>
          </p:sp>
          <p:grpSp>
            <p:nvGrpSpPr>
              <p:cNvPr id="4" name="Group 375"/>
              <p:cNvGrpSpPr>
                <a:grpSpLocks/>
              </p:cNvGrpSpPr>
              <p:nvPr/>
            </p:nvGrpSpPr>
            <p:grpSpPr bwMode="auto">
              <a:xfrm>
                <a:off x="4187" y="646"/>
                <a:ext cx="1400" cy="740"/>
                <a:chOff x="3513" y="2028"/>
                <a:chExt cx="2191" cy="1053"/>
              </a:xfrm>
            </p:grpSpPr>
            <p:sp>
              <p:nvSpPr>
                <p:cNvPr id="5496" name="Rectangle 376"/>
                <p:cNvSpPr>
                  <a:spLocks noChangeArrowheads="1"/>
                </p:cNvSpPr>
                <p:nvPr/>
              </p:nvSpPr>
              <p:spPr bwMode="auto">
                <a:xfrm>
                  <a:off x="4953" y="2916"/>
                  <a:ext cx="296" cy="165"/>
                </a:xfrm>
                <a:prstGeom prst="rect">
                  <a:avLst/>
                </a:prstGeom>
                <a:noFill/>
                <a:ln w="9525">
                  <a:solidFill>
                    <a:schemeClr val="accent1"/>
                  </a:solidFill>
                  <a:miter lim="800000"/>
                  <a:headEnd/>
                  <a:tailEnd/>
                </a:ln>
              </p:spPr>
              <p:txBody>
                <a:bodyPr wrap="none" lIns="0" tIns="0" rIns="0" bIns="0">
                  <a:spAutoFit/>
                </a:bodyPr>
                <a:lstStyle/>
                <a:p>
                  <a:pPr eaLnBrk="1" hangingPunct="1"/>
                  <a:r>
                    <a:rPr lang="en-US" sz="1200" i="1" dirty="0"/>
                    <a:t>m/z</a:t>
                  </a:r>
                  <a:endParaRPr lang="en-US" sz="1200" i="1" dirty="0">
                    <a:latin typeface="Times New Roman" pitchFamily="18" charset="0"/>
                  </a:endParaRPr>
                </a:p>
              </p:txBody>
            </p:sp>
            <p:sp>
              <p:nvSpPr>
                <p:cNvPr id="5497" name="Line 377"/>
                <p:cNvSpPr>
                  <a:spLocks noChangeShapeType="1"/>
                </p:cNvSpPr>
                <p:nvPr/>
              </p:nvSpPr>
              <p:spPr bwMode="auto">
                <a:xfrm>
                  <a:off x="3598" y="2819"/>
                  <a:ext cx="1815" cy="1"/>
                </a:xfrm>
                <a:prstGeom prst="line">
                  <a:avLst/>
                </a:prstGeom>
                <a:noFill/>
                <a:ln w="0">
                  <a:solidFill>
                    <a:schemeClr val="accent1"/>
                  </a:solidFill>
                  <a:round/>
                  <a:headEnd/>
                  <a:tailEnd/>
                </a:ln>
              </p:spPr>
              <p:txBody>
                <a:bodyPr/>
                <a:lstStyle/>
                <a:p>
                  <a:endParaRPr lang="en-US"/>
                </a:p>
              </p:txBody>
            </p:sp>
            <p:sp>
              <p:nvSpPr>
                <p:cNvPr id="5498" name="Line 378"/>
                <p:cNvSpPr>
                  <a:spLocks noChangeShapeType="1"/>
                </p:cNvSpPr>
                <p:nvPr/>
              </p:nvSpPr>
              <p:spPr bwMode="auto">
                <a:xfrm>
                  <a:off x="3621" y="2819"/>
                  <a:ext cx="1" cy="9"/>
                </a:xfrm>
                <a:prstGeom prst="line">
                  <a:avLst/>
                </a:prstGeom>
                <a:noFill/>
                <a:ln w="0">
                  <a:solidFill>
                    <a:schemeClr val="accent1"/>
                  </a:solidFill>
                  <a:round/>
                  <a:headEnd/>
                  <a:tailEnd/>
                </a:ln>
              </p:spPr>
              <p:txBody>
                <a:bodyPr/>
                <a:lstStyle/>
                <a:p>
                  <a:endParaRPr lang="en-US"/>
                </a:p>
              </p:txBody>
            </p:sp>
            <p:sp>
              <p:nvSpPr>
                <p:cNvPr id="5499" name="Line 379"/>
                <p:cNvSpPr>
                  <a:spLocks noChangeShapeType="1"/>
                </p:cNvSpPr>
                <p:nvPr/>
              </p:nvSpPr>
              <p:spPr bwMode="auto">
                <a:xfrm>
                  <a:off x="3691" y="2819"/>
                  <a:ext cx="1" cy="9"/>
                </a:xfrm>
                <a:prstGeom prst="line">
                  <a:avLst/>
                </a:prstGeom>
                <a:noFill/>
                <a:ln w="0">
                  <a:solidFill>
                    <a:schemeClr val="accent1"/>
                  </a:solidFill>
                  <a:round/>
                  <a:headEnd/>
                  <a:tailEnd/>
                </a:ln>
              </p:spPr>
              <p:txBody>
                <a:bodyPr/>
                <a:lstStyle/>
                <a:p>
                  <a:endParaRPr lang="en-US"/>
                </a:p>
              </p:txBody>
            </p:sp>
            <p:sp>
              <p:nvSpPr>
                <p:cNvPr id="5500" name="Line 380"/>
                <p:cNvSpPr>
                  <a:spLocks noChangeShapeType="1"/>
                </p:cNvSpPr>
                <p:nvPr/>
              </p:nvSpPr>
              <p:spPr bwMode="auto">
                <a:xfrm>
                  <a:off x="3827" y="2819"/>
                  <a:ext cx="2" cy="9"/>
                </a:xfrm>
                <a:prstGeom prst="line">
                  <a:avLst/>
                </a:prstGeom>
                <a:noFill/>
                <a:ln w="0">
                  <a:solidFill>
                    <a:schemeClr val="accent1"/>
                  </a:solidFill>
                  <a:round/>
                  <a:headEnd/>
                  <a:tailEnd/>
                </a:ln>
              </p:spPr>
              <p:txBody>
                <a:bodyPr/>
                <a:lstStyle/>
                <a:p>
                  <a:endParaRPr lang="en-US"/>
                </a:p>
              </p:txBody>
            </p:sp>
            <p:sp>
              <p:nvSpPr>
                <p:cNvPr id="5501" name="Line 381"/>
                <p:cNvSpPr>
                  <a:spLocks noChangeShapeType="1"/>
                </p:cNvSpPr>
                <p:nvPr/>
              </p:nvSpPr>
              <p:spPr bwMode="auto">
                <a:xfrm>
                  <a:off x="3898" y="2819"/>
                  <a:ext cx="1" cy="9"/>
                </a:xfrm>
                <a:prstGeom prst="line">
                  <a:avLst/>
                </a:prstGeom>
                <a:noFill/>
                <a:ln w="0">
                  <a:solidFill>
                    <a:schemeClr val="accent1"/>
                  </a:solidFill>
                  <a:round/>
                  <a:headEnd/>
                  <a:tailEnd/>
                </a:ln>
              </p:spPr>
              <p:txBody>
                <a:bodyPr/>
                <a:lstStyle/>
                <a:p>
                  <a:endParaRPr lang="en-US"/>
                </a:p>
              </p:txBody>
            </p:sp>
            <p:sp>
              <p:nvSpPr>
                <p:cNvPr id="5502" name="Line 382"/>
                <p:cNvSpPr>
                  <a:spLocks noChangeShapeType="1"/>
                </p:cNvSpPr>
                <p:nvPr/>
              </p:nvSpPr>
              <p:spPr bwMode="auto">
                <a:xfrm>
                  <a:off x="3966" y="2819"/>
                  <a:ext cx="1" cy="9"/>
                </a:xfrm>
                <a:prstGeom prst="line">
                  <a:avLst/>
                </a:prstGeom>
                <a:noFill/>
                <a:ln w="0">
                  <a:solidFill>
                    <a:schemeClr val="accent1"/>
                  </a:solidFill>
                  <a:round/>
                  <a:headEnd/>
                  <a:tailEnd/>
                </a:ln>
              </p:spPr>
              <p:txBody>
                <a:bodyPr/>
                <a:lstStyle/>
                <a:p>
                  <a:endParaRPr lang="en-US"/>
                </a:p>
              </p:txBody>
            </p:sp>
            <p:sp>
              <p:nvSpPr>
                <p:cNvPr id="5503" name="Line 383"/>
                <p:cNvSpPr>
                  <a:spLocks noChangeShapeType="1"/>
                </p:cNvSpPr>
                <p:nvPr/>
              </p:nvSpPr>
              <p:spPr bwMode="auto">
                <a:xfrm>
                  <a:off x="4035" y="2819"/>
                  <a:ext cx="1" cy="9"/>
                </a:xfrm>
                <a:prstGeom prst="line">
                  <a:avLst/>
                </a:prstGeom>
                <a:noFill/>
                <a:ln w="0">
                  <a:solidFill>
                    <a:schemeClr val="accent1"/>
                  </a:solidFill>
                  <a:round/>
                  <a:headEnd/>
                  <a:tailEnd/>
                </a:ln>
              </p:spPr>
              <p:txBody>
                <a:bodyPr/>
                <a:lstStyle/>
                <a:p>
                  <a:endParaRPr lang="en-US"/>
                </a:p>
              </p:txBody>
            </p:sp>
            <p:sp>
              <p:nvSpPr>
                <p:cNvPr id="5504" name="Line 384"/>
                <p:cNvSpPr>
                  <a:spLocks noChangeShapeType="1"/>
                </p:cNvSpPr>
                <p:nvPr/>
              </p:nvSpPr>
              <p:spPr bwMode="auto">
                <a:xfrm>
                  <a:off x="4173" y="2819"/>
                  <a:ext cx="1" cy="9"/>
                </a:xfrm>
                <a:prstGeom prst="line">
                  <a:avLst/>
                </a:prstGeom>
                <a:noFill/>
                <a:ln w="0">
                  <a:solidFill>
                    <a:schemeClr val="accent1"/>
                  </a:solidFill>
                  <a:round/>
                  <a:headEnd/>
                  <a:tailEnd/>
                </a:ln>
              </p:spPr>
              <p:txBody>
                <a:bodyPr/>
                <a:lstStyle/>
                <a:p>
                  <a:endParaRPr lang="en-US"/>
                </a:p>
              </p:txBody>
            </p:sp>
            <p:sp>
              <p:nvSpPr>
                <p:cNvPr id="5505" name="Line 385"/>
                <p:cNvSpPr>
                  <a:spLocks noChangeShapeType="1"/>
                </p:cNvSpPr>
                <p:nvPr/>
              </p:nvSpPr>
              <p:spPr bwMode="auto">
                <a:xfrm>
                  <a:off x="4241" y="2819"/>
                  <a:ext cx="1" cy="9"/>
                </a:xfrm>
                <a:prstGeom prst="line">
                  <a:avLst/>
                </a:prstGeom>
                <a:noFill/>
                <a:ln w="0">
                  <a:solidFill>
                    <a:schemeClr val="accent1"/>
                  </a:solidFill>
                  <a:round/>
                  <a:headEnd/>
                  <a:tailEnd/>
                </a:ln>
              </p:spPr>
              <p:txBody>
                <a:bodyPr/>
                <a:lstStyle/>
                <a:p>
                  <a:endParaRPr lang="en-US"/>
                </a:p>
              </p:txBody>
            </p:sp>
            <p:sp>
              <p:nvSpPr>
                <p:cNvPr id="5506" name="Line 386"/>
                <p:cNvSpPr>
                  <a:spLocks noChangeShapeType="1"/>
                </p:cNvSpPr>
                <p:nvPr/>
              </p:nvSpPr>
              <p:spPr bwMode="auto">
                <a:xfrm>
                  <a:off x="4310" y="2819"/>
                  <a:ext cx="1" cy="9"/>
                </a:xfrm>
                <a:prstGeom prst="line">
                  <a:avLst/>
                </a:prstGeom>
                <a:noFill/>
                <a:ln w="0">
                  <a:solidFill>
                    <a:schemeClr val="accent1"/>
                  </a:solidFill>
                  <a:round/>
                  <a:headEnd/>
                  <a:tailEnd/>
                </a:ln>
              </p:spPr>
              <p:txBody>
                <a:bodyPr/>
                <a:lstStyle/>
                <a:p>
                  <a:endParaRPr lang="en-US"/>
                </a:p>
              </p:txBody>
            </p:sp>
            <p:sp>
              <p:nvSpPr>
                <p:cNvPr id="5507" name="Line 387"/>
                <p:cNvSpPr>
                  <a:spLocks noChangeShapeType="1"/>
                </p:cNvSpPr>
                <p:nvPr/>
              </p:nvSpPr>
              <p:spPr bwMode="auto">
                <a:xfrm>
                  <a:off x="4380" y="2819"/>
                  <a:ext cx="1" cy="9"/>
                </a:xfrm>
                <a:prstGeom prst="line">
                  <a:avLst/>
                </a:prstGeom>
                <a:noFill/>
                <a:ln w="0">
                  <a:solidFill>
                    <a:schemeClr val="accent1"/>
                  </a:solidFill>
                  <a:round/>
                  <a:headEnd/>
                  <a:tailEnd/>
                </a:ln>
              </p:spPr>
              <p:txBody>
                <a:bodyPr/>
                <a:lstStyle/>
                <a:p>
                  <a:endParaRPr lang="en-US"/>
                </a:p>
              </p:txBody>
            </p:sp>
            <p:sp>
              <p:nvSpPr>
                <p:cNvPr id="5508" name="Line 388"/>
                <p:cNvSpPr>
                  <a:spLocks noChangeShapeType="1"/>
                </p:cNvSpPr>
                <p:nvPr/>
              </p:nvSpPr>
              <p:spPr bwMode="auto">
                <a:xfrm>
                  <a:off x="4516" y="2819"/>
                  <a:ext cx="1" cy="9"/>
                </a:xfrm>
                <a:prstGeom prst="line">
                  <a:avLst/>
                </a:prstGeom>
                <a:noFill/>
                <a:ln w="0">
                  <a:solidFill>
                    <a:schemeClr val="accent1"/>
                  </a:solidFill>
                  <a:round/>
                  <a:headEnd/>
                  <a:tailEnd/>
                </a:ln>
              </p:spPr>
              <p:txBody>
                <a:bodyPr/>
                <a:lstStyle/>
                <a:p>
                  <a:endParaRPr lang="en-US"/>
                </a:p>
              </p:txBody>
            </p:sp>
            <p:sp>
              <p:nvSpPr>
                <p:cNvPr id="5509" name="Line 389"/>
                <p:cNvSpPr>
                  <a:spLocks noChangeShapeType="1"/>
                </p:cNvSpPr>
                <p:nvPr/>
              </p:nvSpPr>
              <p:spPr bwMode="auto">
                <a:xfrm>
                  <a:off x="4586" y="2819"/>
                  <a:ext cx="1" cy="9"/>
                </a:xfrm>
                <a:prstGeom prst="line">
                  <a:avLst/>
                </a:prstGeom>
                <a:noFill/>
                <a:ln w="0">
                  <a:solidFill>
                    <a:schemeClr val="accent1"/>
                  </a:solidFill>
                  <a:round/>
                  <a:headEnd/>
                  <a:tailEnd/>
                </a:ln>
              </p:spPr>
              <p:txBody>
                <a:bodyPr/>
                <a:lstStyle/>
                <a:p>
                  <a:endParaRPr lang="en-US"/>
                </a:p>
              </p:txBody>
            </p:sp>
            <p:sp>
              <p:nvSpPr>
                <p:cNvPr id="5510" name="Line 390"/>
                <p:cNvSpPr>
                  <a:spLocks noChangeShapeType="1"/>
                </p:cNvSpPr>
                <p:nvPr/>
              </p:nvSpPr>
              <p:spPr bwMode="auto">
                <a:xfrm>
                  <a:off x="4654" y="2819"/>
                  <a:ext cx="1" cy="9"/>
                </a:xfrm>
                <a:prstGeom prst="line">
                  <a:avLst/>
                </a:prstGeom>
                <a:noFill/>
                <a:ln w="0">
                  <a:solidFill>
                    <a:schemeClr val="accent1"/>
                  </a:solidFill>
                  <a:round/>
                  <a:headEnd/>
                  <a:tailEnd/>
                </a:ln>
              </p:spPr>
              <p:txBody>
                <a:bodyPr/>
                <a:lstStyle/>
                <a:p>
                  <a:endParaRPr lang="en-US"/>
                </a:p>
              </p:txBody>
            </p:sp>
            <p:sp>
              <p:nvSpPr>
                <p:cNvPr id="5511" name="Line 391"/>
                <p:cNvSpPr>
                  <a:spLocks noChangeShapeType="1"/>
                </p:cNvSpPr>
                <p:nvPr/>
              </p:nvSpPr>
              <p:spPr bwMode="auto">
                <a:xfrm>
                  <a:off x="4723" y="2819"/>
                  <a:ext cx="1" cy="9"/>
                </a:xfrm>
                <a:prstGeom prst="line">
                  <a:avLst/>
                </a:prstGeom>
                <a:noFill/>
                <a:ln w="0">
                  <a:solidFill>
                    <a:schemeClr val="accent1"/>
                  </a:solidFill>
                  <a:round/>
                  <a:headEnd/>
                  <a:tailEnd/>
                </a:ln>
              </p:spPr>
              <p:txBody>
                <a:bodyPr/>
                <a:lstStyle/>
                <a:p>
                  <a:endParaRPr lang="en-US"/>
                </a:p>
              </p:txBody>
            </p:sp>
            <p:sp>
              <p:nvSpPr>
                <p:cNvPr id="5512" name="Line 392"/>
                <p:cNvSpPr>
                  <a:spLocks noChangeShapeType="1"/>
                </p:cNvSpPr>
                <p:nvPr/>
              </p:nvSpPr>
              <p:spPr bwMode="auto">
                <a:xfrm>
                  <a:off x="4861" y="2819"/>
                  <a:ext cx="2" cy="9"/>
                </a:xfrm>
                <a:prstGeom prst="line">
                  <a:avLst/>
                </a:prstGeom>
                <a:noFill/>
                <a:ln w="0">
                  <a:solidFill>
                    <a:schemeClr val="accent1"/>
                  </a:solidFill>
                  <a:round/>
                  <a:headEnd/>
                  <a:tailEnd/>
                </a:ln>
              </p:spPr>
              <p:txBody>
                <a:bodyPr/>
                <a:lstStyle/>
                <a:p>
                  <a:endParaRPr lang="en-US"/>
                </a:p>
              </p:txBody>
            </p:sp>
            <p:sp>
              <p:nvSpPr>
                <p:cNvPr id="5513" name="Line 393"/>
                <p:cNvSpPr>
                  <a:spLocks noChangeShapeType="1"/>
                </p:cNvSpPr>
                <p:nvPr/>
              </p:nvSpPr>
              <p:spPr bwMode="auto">
                <a:xfrm>
                  <a:off x="4929" y="2819"/>
                  <a:ext cx="2" cy="9"/>
                </a:xfrm>
                <a:prstGeom prst="line">
                  <a:avLst/>
                </a:prstGeom>
                <a:noFill/>
                <a:ln w="0">
                  <a:solidFill>
                    <a:schemeClr val="accent1"/>
                  </a:solidFill>
                  <a:round/>
                  <a:headEnd/>
                  <a:tailEnd/>
                </a:ln>
              </p:spPr>
              <p:txBody>
                <a:bodyPr/>
                <a:lstStyle/>
                <a:p>
                  <a:endParaRPr lang="en-US"/>
                </a:p>
              </p:txBody>
            </p:sp>
            <p:sp>
              <p:nvSpPr>
                <p:cNvPr id="5514" name="Line 394"/>
                <p:cNvSpPr>
                  <a:spLocks noChangeShapeType="1"/>
                </p:cNvSpPr>
                <p:nvPr/>
              </p:nvSpPr>
              <p:spPr bwMode="auto">
                <a:xfrm>
                  <a:off x="4997" y="2819"/>
                  <a:ext cx="2" cy="9"/>
                </a:xfrm>
                <a:prstGeom prst="line">
                  <a:avLst/>
                </a:prstGeom>
                <a:noFill/>
                <a:ln w="0">
                  <a:solidFill>
                    <a:schemeClr val="accent1"/>
                  </a:solidFill>
                  <a:round/>
                  <a:headEnd/>
                  <a:tailEnd/>
                </a:ln>
              </p:spPr>
              <p:txBody>
                <a:bodyPr/>
                <a:lstStyle/>
                <a:p>
                  <a:endParaRPr lang="en-US"/>
                </a:p>
              </p:txBody>
            </p:sp>
            <p:sp>
              <p:nvSpPr>
                <p:cNvPr id="5515" name="Line 395"/>
                <p:cNvSpPr>
                  <a:spLocks noChangeShapeType="1"/>
                </p:cNvSpPr>
                <p:nvPr/>
              </p:nvSpPr>
              <p:spPr bwMode="auto">
                <a:xfrm>
                  <a:off x="5068" y="2819"/>
                  <a:ext cx="1" cy="9"/>
                </a:xfrm>
                <a:prstGeom prst="line">
                  <a:avLst/>
                </a:prstGeom>
                <a:noFill/>
                <a:ln w="0">
                  <a:solidFill>
                    <a:schemeClr val="accent1"/>
                  </a:solidFill>
                  <a:round/>
                  <a:headEnd/>
                  <a:tailEnd/>
                </a:ln>
              </p:spPr>
              <p:txBody>
                <a:bodyPr/>
                <a:lstStyle/>
                <a:p>
                  <a:endParaRPr lang="en-US"/>
                </a:p>
              </p:txBody>
            </p:sp>
            <p:sp>
              <p:nvSpPr>
                <p:cNvPr id="5516" name="Line 396"/>
                <p:cNvSpPr>
                  <a:spLocks noChangeShapeType="1"/>
                </p:cNvSpPr>
                <p:nvPr/>
              </p:nvSpPr>
              <p:spPr bwMode="auto">
                <a:xfrm>
                  <a:off x="5205" y="2819"/>
                  <a:ext cx="1" cy="9"/>
                </a:xfrm>
                <a:prstGeom prst="line">
                  <a:avLst/>
                </a:prstGeom>
                <a:noFill/>
                <a:ln w="0">
                  <a:solidFill>
                    <a:schemeClr val="accent1"/>
                  </a:solidFill>
                  <a:round/>
                  <a:headEnd/>
                  <a:tailEnd/>
                </a:ln>
              </p:spPr>
              <p:txBody>
                <a:bodyPr/>
                <a:lstStyle/>
                <a:p>
                  <a:endParaRPr lang="en-US"/>
                </a:p>
              </p:txBody>
            </p:sp>
            <p:sp>
              <p:nvSpPr>
                <p:cNvPr id="5517" name="Line 397"/>
                <p:cNvSpPr>
                  <a:spLocks noChangeShapeType="1"/>
                </p:cNvSpPr>
                <p:nvPr/>
              </p:nvSpPr>
              <p:spPr bwMode="auto">
                <a:xfrm>
                  <a:off x="5275" y="2819"/>
                  <a:ext cx="1" cy="9"/>
                </a:xfrm>
                <a:prstGeom prst="line">
                  <a:avLst/>
                </a:prstGeom>
                <a:noFill/>
                <a:ln w="0">
                  <a:solidFill>
                    <a:schemeClr val="accent1"/>
                  </a:solidFill>
                  <a:round/>
                  <a:headEnd/>
                  <a:tailEnd/>
                </a:ln>
              </p:spPr>
              <p:txBody>
                <a:bodyPr/>
                <a:lstStyle/>
                <a:p>
                  <a:endParaRPr lang="en-US"/>
                </a:p>
              </p:txBody>
            </p:sp>
            <p:sp>
              <p:nvSpPr>
                <p:cNvPr id="5518" name="Line 398"/>
                <p:cNvSpPr>
                  <a:spLocks noChangeShapeType="1"/>
                </p:cNvSpPr>
                <p:nvPr/>
              </p:nvSpPr>
              <p:spPr bwMode="auto">
                <a:xfrm>
                  <a:off x="5343" y="2819"/>
                  <a:ext cx="1" cy="9"/>
                </a:xfrm>
                <a:prstGeom prst="line">
                  <a:avLst/>
                </a:prstGeom>
                <a:noFill/>
                <a:ln w="0">
                  <a:solidFill>
                    <a:schemeClr val="accent1"/>
                  </a:solidFill>
                  <a:round/>
                  <a:headEnd/>
                  <a:tailEnd/>
                </a:ln>
              </p:spPr>
              <p:txBody>
                <a:bodyPr/>
                <a:lstStyle/>
                <a:p>
                  <a:endParaRPr lang="en-US"/>
                </a:p>
              </p:txBody>
            </p:sp>
            <p:sp>
              <p:nvSpPr>
                <p:cNvPr id="5519" name="Line 399"/>
                <p:cNvSpPr>
                  <a:spLocks noChangeShapeType="1"/>
                </p:cNvSpPr>
                <p:nvPr/>
              </p:nvSpPr>
              <p:spPr bwMode="auto">
                <a:xfrm>
                  <a:off x="5411" y="2819"/>
                  <a:ext cx="1" cy="9"/>
                </a:xfrm>
                <a:prstGeom prst="line">
                  <a:avLst/>
                </a:prstGeom>
                <a:noFill/>
                <a:ln w="0">
                  <a:solidFill>
                    <a:schemeClr val="accent1"/>
                  </a:solidFill>
                  <a:round/>
                  <a:headEnd/>
                  <a:tailEnd/>
                </a:ln>
              </p:spPr>
              <p:txBody>
                <a:bodyPr/>
                <a:lstStyle/>
                <a:p>
                  <a:endParaRPr lang="en-US"/>
                </a:p>
              </p:txBody>
            </p:sp>
            <p:sp>
              <p:nvSpPr>
                <p:cNvPr id="5520" name="Line 400"/>
                <p:cNvSpPr>
                  <a:spLocks noChangeShapeType="1"/>
                </p:cNvSpPr>
                <p:nvPr/>
              </p:nvSpPr>
              <p:spPr bwMode="auto">
                <a:xfrm>
                  <a:off x="3650" y="2819"/>
                  <a:ext cx="1" cy="4"/>
                </a:xfrm>
                <a:prstGeom prst="line">
                  <a:avLst/>
                </a:prstGeom>
                <a:noFill/>
                <a:ln w="0">
                  <a:solidFill>
                    <a:schemeClr val="accent1"/>
                  </a:solidFill>
                  <a:round/>
                  <a:headEnd/>
                  <a:tailEnd/>
                </a:ln>
              </p:spPr>
              <p:txBody>
                <a:bodyPr/>
                <a:lstStyle/>
                <a:p>
                  <a:endParaRPr lang="en-US"/>
                </a:p>
              </p:txBody>
            </p:sp>
            <p:sp>
              <p:nvSpPr>
                <p:cNvPr id="5521" name="Line 401"/>
                <p:cNvSpPr>
                  <a:spLocks noChangeShapeType="1"/>
                </p:cNvSpPr>
                <p:nvPr/>
              </p:nvSpPr>
              <p:spPr bwMode="auto">
                <a:xfrm>
                  <a:off x="3664" y="2819"/>
                  <a:ext cx="1" cy="4"/>
                </a:xfrm>
                <a:prstGeom prst="line">
                  <a:avLst/>
                </a:prstGeom>
                <a:noFill/>
                <a:ln w="0">
                  <a:solidFill>
                    <a:schemeClr val="accent1"/>
                  </a:solidFill>
                  <a:round/>
                  <a:headEnd/>
                  <a:tailEnd/>
                </a:ln>
              </p:spPr>
              <p:txBody>
                <a:bodyPr/>
                <a:lstStyle/>
                <a:p>
                  <a:endParaRPr lang="en-US"/>
                </a:p>
              </p:txBody>
            </p:sp>
            <p:sp>
              <p:nvSpPr>
                <p:cNvPr id="5522" name="Line 402"/>
                <p:cNvSpPr>
                  <a:spLocks noChangeShapeType="1"/>
                </p:cNvSpPr>
                <p:nvPr/>
              </p:nvSpPr>
              <p:spPr bwMode="auto">
                <a:xfrm>
                  <a:off x="3678" y="2819"/>
                  <a:ext cx="1" cy="4"/>
                </a:xfrm>
                <a:prstGeom prst="line">
                  <a:avLst/>
                </a:prstGeom>
                <a:noFill/>
                <a:ln w="0">
                  <a:solidFill>
                    <a:schemeClr val="accent1"/>
                  </a:solidFill>
                  <a:round/>
                  <a:headEnd/>
                  <a:tailEnd/>
                </a:ln>
              </p:spPr>
              <p:txBody>
                <a:bodyPr/>
                <a:lstStyle/>
                <a:p>
                  <a:endParaRPr lang="en-US"/>
                </a:p>
              </p:txBody>
            </p:sp>
            <p:sp>
              <p:nvSpPr>
                <p:cNvPr id="5523" name="Line 403"/>
                <p:cNvSpPr>
                  <a:spLocks noChangeShapeType="1"/>
                </p:cNvSpPr>
                <p:nvPr/>
              </p:nvSpPr>
              <p:spPr bwMode="auto">
                <a:xfrm>
                  <a:off x="3705" y="2819"/>
                  <a:ext cx="1" cy="4"/>
                </a:xfrm>
                <a:prstGeom prst="line">
                  <a:avLst/>
                </a:prstGeom>
                <a:noFill/>
                <a:ln w="0">
                  <a:solidFill>
                    <a:schemeClr val="accent1"/>
                  </a:solidFill>
                  <a:round/>
                  <a:headEnd/>
                  <a:tailEnd/>
                </a:ln>
              </p:spPr>
              <p:txBody>
                <a:bodyPr/>
                <a:lstStyle/>
                <a:p>
                  <a:endParaRPr lang="en-US"/>
                </a:p>
              </p:txBody>
            </p:sp>
            <p:sp>
              <p:nvSpPr>
                <p:cNvPr id="5524" name="Line 404"/>
                <p:cNvSpPr>
                  <a:spLocks noChangeShapeType="1"/>
                </p:cNvSpPr>
                <p:nvPr/>
              </p:nvSpPr>
              <p:spPr bwMode="auto">
                <a:xfrm>
                  <a:off x="3718" y="2819"/>
                  <a:ext cx="1" cy="4"/>
                </a:xfrm>
                <a:prstGeom prst="line">
                  <a:avLst/>
                </a:prstGeom>
                <a:noFill/>
                <a:ln w="0">
                  <a:solidFill>
                    <a:schemeClr val="accent1"/>
                  </a:solidFill>
                  <a:round/>
                  <a:headEnd/>
                  <a:tailEnd/>
                </a:ln>
              </p:spPr>
              <p:txBody>
                <a:bodyPr/>
                <a:lstStyle/>
                <a:p>
                  <a:endParaRPr lang="en-US"/>
                </a:p>
              </p:txBody>
            </p:sp>
            <p:sp>
              <p:nvSpPr>
                <p:cNvPr id="5525" name="Line 405"/>
                <p:cNvSpPr>
                  <a:spLocks noChangeShapeType="1"/>
                </p:cNvSpPr>
                <p:nvPr/>
              </p:nvSpPr>
              <p:spPr bwMode="auto">
                <a:xfrm>
                  <a:off x="3732" y="2819"/>
                  <a:ext cx="1" cy="4"/>
                </a:xfrm>
                <a:prstGeom prst="line">
                  <a:avLst/>
                </a:prstGeom>
                <a:noFill/>
                <a:ln w="0">
                  <a:solidFill>
                    <a:schemeClr val="accent1"/>
                  </a:solidFill>
                  <a:round/>
                  <a:headEnd/>
                  <a:tailEnd/>
                </a:ln>
              </p:spPr>
              <p:txBody>
                <a:bodyPr/>
                <a:lstStyle/>
                <a:p>
                  <a:endParaRPr lang="en-US"/>
                </a:p>
              </p:txBody>
            </p:sp>
            <p:sp>
              <p:nvSpPr>
                <p:cNvPr id="5526" name="Line 406"/>
                <p:cNvSpPr>
                  <a:spLocks noChangeShapeType="1"/>
                </p:cNvSpPr>
                <p:nvPr/>
              </p:nvSpPr>
              <p:spPr bwMode="auto">
                <a:xfrm>
                  <a:off x="3746" y="2819"/>
                  <a:ext cx="1" cy="4"/>
                </a:xfrm>
                <a:prstGeom prst="line">
                  <a:avLst/>
                </a:prstGeom>
                <a:noFill/>
                <a:ln w="0">
                  <a:solidFill>
                    <a:schemeClr val="accent1"/>
                  </a:solidFill>
                  <a:round/>
                  <a:headEnd/>
                  <a:tailEnd/>
                </a:ln>
              </p:spPr>
              <p:txBody>
                <a:bodyPr/>
                <a:lstStyle/>
                <a:p>
                  <a:endParaRPr lang="en-US"/>
                </a:p>
              </p:txBody>
            </p:sp>
            <p:sp>
              <p:nvSpPr>
                <p:cNvPr id="5527" name="Line 407"/>
                <p:cNvSpPr>
                  <a:spLocks noChangeShapeType="1"/>
                </p:cNvSpPr>
                <p:nvPr/>
              </p:nvSpPr>
              <p:spPr bwMode="auto">
                <a:xfrm>
                  <a:off x="3773" y="2819"/>
                  <a:ext cx="1" cy="4"/>
                </a:xfrm>
                <a:prstGeom prst="line">
                  <a:avLst/>
                </a:prstGeom>
                <a:noFill/>
                <a:ln w="0">
                  <a:solidFill>
                    <a:schemeClr val="accent1"/>
                  </a:solidFill>
                  <a:round/>
                  <a:headEnd/>
                  <a:tailEnd/>
                </a:ln>
              </p:spPr>
              <p:txBody>
                <a:bodyPr/>
                <a:lstStyle/>
                <a:p>
                  <a:endParaRPr lang="en-US"/>
                </a:p>
              </p:txBody>
            </p:sp>
            <p:sp>
              <p:nvSpPr>
                <p:cNvPr id="5528" name="Line 408"/>
                <p:cNvSpPr>
                  <a:spLocks noChangeShapeType="1"/>
                </p:cNvSpPr>
                <p:nvPr/>
              </p:nvSpPr>
              <p:spPr bwMode="auto">
                <a:xfrm>
                  <a:off x="3787" y="2819"/>
                  <a:ext cx="1" cy="4"/>
                </a:xfrm>
                <a:prstGeom prst="line">
                  <a:avLst/>
                </a:prstGeom>
                <a:noFill/>
                <a:ln w="0">
                  <a:solidFill>
                    <a:schemeClr val="accent1"/>
                  </a:solidFill>
                  <a:round/>
                  <a:headEnd/>
                  <a:tailEnd/>
                </a:ln>
              </p:spPr>
              <p:txBody>
                <a:bodyPr/>
                <a:lstStyle/>
                <a:p>
                  <a:endParaRPr lang="en-US"/>
                </a:p>
              </p:txBody>
            </p:sp>
            <p:sp>
              <p:nvSpPr>
                <p:cNvPr id="5529" name="Line 409"/>
                <p:cNvSpPr>
                  <a:spLocks noChangeShapeType="1"/>
                </p:cNvSpPr>
                <p:nvPr/>
              </p:nvSpPr>
              <p:spPr bwMode="auto">
                <a:xfrm>
                  <a:off x="3800" y="2819"/>
                  <a:ext cx="1" cy="4"/>
                </a:xfrm>
                <a:prstGeom prst="line">
                  <a:avLst/>
                </a:prstGeom>
                <a:noFill/>
                <a:ln w="0">
                  <a:solidFill>
                    <a:schemeClr val="accent1"/>
                  </a:solidFill>
                  <a:round/>
                  <a:headEnd/>
                  <a:tailEnd/>
                </a:ln>
              </p:spPr>
              <p:txBody>
                <a:bodyPr/>
                <a:lstStyle/>
                <a:p>
                  <a:endParaRPr lang="en-US"/>
                </a:p>
              </p:txBody>
            </p:sp>
            <p:sp>
              <p:nvSpPr>
                <p:cNvPr id="5530" name="Line 410"/>
                <p:cNvSpPr>
                  <a:spLocks noChangeShapeType="1"/>
                </p:cNvSpPr>
                <p:nvPr/>
              </p:nvSpPr>
              <p:spPr bwMode="auto">
                <a:xfrm>
                  <a:off x="3814" y="2819"/>
                  <a:ext cx="1" cy="4"/>
                </a:xfrm>
                <a:prstGeom prst="line">
                  <a:avLst/>
                </a:prstGeom>
                <a:noFill/>
                <a:ln w="0">
                  <a:solidFill>
                    <a:schemeClr val="accent1"/>
                  </a:solidFill>
                  <a:round/>
                  <a:headEnd/>
                  <a:tailEnd/>
                </a:ln>
              </p:spPr>
              <p:txBody>
                <a:bodyPr/>
                <a:lstStyle/>
                <a:p>
                  <a:endParaRPr lang="en-US"/>
                </a:p>
              </p:txBody>
            </p:sp>
            <p:sp>
              <p:nvSpPr>
                <p:cNvPr id="5531" name="Line 411"/>
                <p:cNvSpPr>
                  <a:spLocks noChangeShapeType="1"/>
                </p:cNvSpPr>
                <p:nvPr/>
              </p:nvSpPr>
              <p:spPr bwMode="auto">
                <a:xfrm>
                  <a:off x="3841" y="2819"/>
                  <a:ext cx="1" cy="4"/>
                </a:xfrm>
                <a:prstGeom prst="line">
                  <a:avLst/>
                </a:prstGeom>
                <a:noFill/>
                <a:ln w="0">
                  <a:solidFill>
                    <a:schemeClr val="accent1"/>
                  </a:solidFill>
                  <a:round/>
                  <a:headEnd/>
                  <a:tailEnd/>
                </a:ln>
              </p:spPr>
              <p:txBody>
                <a:bodyPr/>
                <a:lstStyle/>
                <a:p>
                  <a:endParaRPr lang="en-US"/>
                </a:p>
              </p:txBody>
            </p:sp>
            <p:sp>
              <p:nvSpPr>
                <p:cNvPr id="5532" name="Line 412"/>
                <p:cNvSpPr>
                  <a:spLocks noChangeShapeType="1"/>
                </p:cNvSpPr>
                <p:nvPr/>
              </p:nvSpPr>
              <p:spPr bwMode="auto">
                <a:xfrm>
                  <a:off x="3855" y="2819"/>
                  <a:ext cx="1" cy="4"/>
                </a:xfrm>
                <a:prstGeom prst="line">
                  <a:avLst/>
                </a:prstGeom>
                <a:noFill/>
                <a:ln w="0">
                  <a:solidFill>
                    <a:schemeClr val="accent1"/>
                  </a:solidFill>
                  <a:round/>
                  <a:headEnd/>
                  <a:tailEnd/>
                </a:ln>
              </p:spPr>
              <p:txBody>
                <a:bodyPr/>
                <a:lstStyle/>
                <a:p>
                  <a:endParaRPr lang="en-US"/>
                </a:p>
              </p:txBody>
            </p:sp>
            <p:sp>
              <p:nvSpPr>
                <p:cNvPr id="5533" name="Line 413"/>
                <p:cNvSpPr>
                  <a:spLocks noChangeShapeType="1"/>
                </p:cNvSpPr>
                <p:nvPr/>
              </p:nvSpPr>
              <p:spPr bwMode="auto">
                <a:xfrm>
                  <a:off x="3871" y="2819"/>
                  <a:ext cx="1" cy="4"/>
                </a:xfrm>
                <a:prstGeom prst="line">
                  <a:avLst/>
                </a:prstGeom>
                <a:noFill/>
                <a:ln w="0">
                  <a:solidFill>
                    <a:schemeClr val="accent1"/>
                  </a:solidFill>
                  <a:round/>
                  <a:headEnd/>
                  <a:tailEnd/>
                </a:ln>
              </p:spPr>
              <p:txBody>
                <a:bodyPr/>
                <a:lstStyle/>
                <a:p>
                  <a:endParaRPr lang="en-US"/>
                </a:p>
              </p:txBody>
            </p:sp>
            <p:sp>
              <p:nvSpPr>
                <p:cNvPr id="5534" name="Line 414"/>
                <p:cNvSpPr>
                  <a:spLocks noChangeShapeType="1"/>
                </p:cNvSpPr>
                <p:nvPr/>
              </p:nvSpPr>
              <p:spPr bwMode="auto">
                <a:xfrm>
                  <a:off x="3884" y="2819"/>
                  <a:ext cx="1" cy="4"/>
                </a:xfrm>
                <a:prstGeom prst="line">
                  <a:avLst/>
                </a:prstGeom>
                <a:noFill/>
                <a:ln w="0">
                  <a:solidFill>
                    <a:schemeClr val="accent1"/>
                  </a:solidFill>
                  <a:round/>
                  <a:headEnd/>
                  <a:tailEnd/>
                </a:ln>
              </p:spPr>
              <p:txBody>
                <a:bodyPr/>
                <a:lstStyle/>
                <a:p>
                  <a:endParaRPr lang="en-US"/>
                </a:p>
              </p:txBody>
            </p:sp>
            <p:sp>
              <p:nvSpPr>
                <p:cNvPr id="5535" name="Line 415"/>
                <p:cNvSpPr>
                  <a:spLocks noChangeShapeType="1"/>
                </p:cNvSpPr>
                <p:nvPr/>
              </p:nvSpPr>
              <p:spPr bwMode="auto">
                <a:xfrm>
                  <a:off x="3911" y="2819"/>
                  <a:ext cx="1" cy="4"/>
                </a:xfrm>
                <a:prstGeom prst="line">
                  <a:avLst/>
                </a:prstGeom>
                <a:noFill/>
                <a:ln w="0">
                  <a:solidFill>
                    <a:schemeClr val="accent1"/>
                  </a:solidFill>
                  <a:round/>
                  <a:headEnd/>
                  <a:tailEnd/>
                </a:ln>
              </p:spPr>
              <p:txBody>
                <a:bodyPr/>
                <a:lstStyle/>
                <a:p>
                  <a:endParaRPr lang="en-US"/>
                </a:p>
              </p:txBody>
            </p:sp>
            <p:sp>
              <p:nvSpPr>
                <p:cNvPr id="5536" name="Line 416"/>
                <p:cNvSpPr>
                  <a:spLocks noChangeShapeType="1"/>
                </p:cNvSpPr>
                <p:nvPr/>
              </p:nvSpPr>
              <p:spPr bwMode="auto">
                <a:xfrm>
                  <a:off x="3925" y="2819"/>
                  <a:ext cx="1" cy="4"/>
                </a:xfrm>
                <a:prstGeom prst="line">
                  <a:avLst/>
                </a:prstGeom>
                <a:noFill/>
                <a:ln w="0">
                  <a:solidFill>
                    <a:schemeClr val="accent1"/>
                  </a:solidFill>
                  <a:round/>
                  <a:headEnd/>
                  <a:tailEnd/>
                </a:ln>
              </p:spPr>
              <p:txBody>
                <a:bodyPr/>
                <a:lstStyle/>
                <a:p>
                  <a:endParaRPr lang="en-US"/>
                </a:p>
              </p:txBody>
            </p:sp>
            <p:sp>
              <p:nvSpPr>
                <p:cNvPr id="5537" name="Line 417"/>
                <p:cNvSpPr>
                  <a:spLocks noChangeShapeType="1"/>
                </p:cNvSpPr>
                <p:nvPr/>
              </p:nvSpPr>
              <p:spPr bwMode="auto">
                <a:xfrm>
                  <a:off x="3939" y="2819"/>
                  <a:ext cx="1" cy="4"/>
                </a:xfrm>
                <a:prstGeom prst="line">
                  <a:avLst/>
                </a:prstGeom>
                <a:noFill/>
                <a:ln w="0">
                  <a:solidFill>
                    <a:schemeClr val="accent1"/>
                  </a:solidFill>
                  <a:round/>
                  <a:headEnd/>
                  <a:tailEnd/>
                </a:ln>
              </p:spPr>
              <p:txBody>
                <a:bodyPr/>
                <a:lstStyle/>
                <a:p>
                  <a:endParaRPr lang="en-US"/>
                </a:p>
              </p:txBody>
            </p:sp>
            <p:sp>
              <p:nvSpPr>
                <p:cNvPr id="5538" name="Line 418"/>
                <p:cNvSpPr>
                  <a:spLocks noChangeShapeType="1"/>
                </p:cNvSpPr>
                <p:nvPr/>
              </p:nvSpPr>
              <p:spPr bwMode="auto">
                <a:xfrm>
                  <a:off x="3953" y="2819"/>
                  <a:ext cx="1" cy="4"/>
                </a:xfrm>
                <a:prstGeom prst="line">
                  <a:avLst/>
                </a:prstGeom>
                <a:noFill/>
                <a:ln w="0">
                  <a:solidFill>
                    <a:schemeClr val="accent1"/>
                  </a:solidFill>
                  <a:round/>
                  <a:headEnd/>
                  <a:tailEnd/>
                </a:ln>
              </p:spPr>
              <p:txBody>
                <a:bodyPr/>
                <a:lstStyle/>
                <a:p>
                  <a:endParaRPr lang="en-US"/>
                </a:p>
              </p:txBody>
            </p:sp>
            <p:sp>
              <p:nvSpPr>
                <p:cNvPr id="5539" name="Line 419"/>
                <p:cNvSpPr>
                  <a:spLocks noChangeShapeType="1"/>
                </p:cNvSpPr>
                <p:nvPr/>
              </p:nvSpPr>
              <p:spPr bwMode="auto">
                <a:xfrm>
                  <a:off x="3979" y="2819"/>
                  <a:ext cx="1" cy="4"/>
                </a:xfrm>
                <a:prstGeom prst="line">
                  <a:avLst/>
                </a:prstGeom>
                <a:noFill/>
                <a:ln w="0">
                  <a:solidFill>
                    <a:schemeClr val="accent1"/>
                  </a:solidFill>
                  <a:round/>
                  <a:headEnd/>
                  <a:tailEnd/>
                </a:ln>
              </p:spPr>
              <p:txBody>
                <a:bodyPr/>
                <a:lstStyle/>
                <a:p>
                  <a:endParaRPr lang="en-US"/>
                </a:p>
              </p:txBody>
            </p:sp>
            <p:sp>
              <p:nvSpPr>
                <p:cNvPr id="5540" name="Line 420"/>
                <p:cNvSpPr>
                  <a:spLocks noChangeShapeType="1"/>
                </p:cNvSpPr>
                <p:nvPr/>
              </p:nvSpPr>
              <p:spPr bwMode="auto">
                <a:xfrm>
                  <a:off x="3993" y="2819"/>
                  <a:ext cx="1" cy="4"/>
                </a:xfrm>
                <a:prstGeom prst="line">
                  <a:avLst/>
                </a:prstGeom>
                <a:noFill/>
                <a:ln w="0">
                  <a:solidFill>
                    <a:schemeClr val="accent1"/>
                  </a:solidFill>
                  <a:round/>
                  <a:headEnd/>
                  <a:tailEnd/>
                </a:ln>
              </p:spPr>
              <p:txBody>
                <a:bodyPr/>
                <a:lstStyle/>
                <a:p>
                  <a:endParaRPr lang="en-US"/>
                </a:p>
              </p:txBody>
            </p:sp>
            <p:sp>
              <p:nvSpPr>
                <p:cNvPr id="5541" name="Line 421"/>
                <p:cNvSpPr>
                  <a:spLocks noChangeShapeType="1"/>
                </p:cNvSpPr>
                <p:nvPr/>
              </p:nvSpPr>
              <p:spPr bwMode="auto">
                <a:xfrm>
                  <a:off x="4007" y="2819"/>
                  <a:ext cx="1" cy="4"/>
                </a:xfrm>
                <a:prstGeom prst="line">
                  <a:avLst/>
                </a:prstGeom>
                <a:noFill/>
                <a:ln w="0">
                  <a:solidFill>
                    <a:schemeClr val="accent1"/>
                  </a:solidFill>
                  <a:round/>
                  <a:headEnd/>
                  <a:tailEnd/>
                </a:ln>
              </p:spPr>
              <p:txBody>
                <a:bodyPr/>
                <a:lstStyle/>
                <a:p>
                  <a:endParaRPr lang="en-US"/>
                </a:p>
              </p:txBody>
            </p:sp>
            <p:sp>
              <p:nvSpPr>
                <p:cNvPr id="5542" name="Line 422"/>
                <p:cNvSpPr>
                  <a:spLocks noChangeShapeType="1"/>
                </p:cNvSpPr>
                <p:nvPr/>
              </p:nvSpPr>
              <p:spPr bwMode="auto">
                <a:xfrm>
                  <a:off x="4021" y="2819"/>
                  <a:ext cx="1" cy="4"/>
                </a:xfrm>
                <a:prstGeom prst="line">
                  <a:avLst/>
                </a:prstGeom>
                <a:noFill/>
                <a:ln w="0">
                  <a:solidFill>
                    <a:schemeClr val="accent1"/>
                  </a:solidFill>
                  <a:round/>
                  <a:headEnd/>
                  <a:tailEnd/>
                </a:ln>
              </p:spPr>
              <p:txBody>
                <a:bodyPr/>
                <a:lstStyle/>
                <a:p>
                  <a:endParaRPr lang="en-US"/>
                </a:p>
              </p:txBody>
            </p:sp>
            <p:sp>
              <p:nvSpPr>
                <p:cNvPr id="5543" name="Line 423"/>
                <p:cNvSpPr>
                  <a:spLocks noChangeShapeType="1"/>
                </p:cNvSpPr>
                <p:nvPr/>
              </p:nvSpPr>
              <p:spPr bwMode="auto">
                <a:xfrm>
                  <a:off x="4048" y="2819"/>
                  <a:ext cx="2" cy="4"/>
                </a:xfrm>
                <a:prstGeom prst="line">
                  <a:avLst/>
                </a:prstGeom>
                <a:noFill/>
                <a:ln w="0">
                  <a:solidFill>
                    <a:schemeClr val="accent1"/>
                  </a:solidFill>
                  <a:round/>
                  <a:headEnd/>
                  <a:tailEnd/>
                </a:ln>
              </p:spPr>
              <p:txBody>
                <a:bodyPr/>
                <a:lstStyle/>
                <a:p>
                  <a:endParaRPr lang="en-US"/>
                </a:p>
              </p:txBody>
            </p:sp>
            <p:sp>
              <p:nvSpPr>
                <p:cNvPr id="5544" name="Line 424"/>
                <p:cNvSpPr>
                  <a:spLocks noChangeShapeType="1"/>
                </p:cNvSpPr>
                <p:nvPr/>
              </p:nvSpPr>
              <p:spPr bwMode="auto">
                <a:xfrm>
                  <a:off x="4061" y="2819"/>
                  <a:ext cx="1" cy="4"/>
                </a:xfrm>
                <a:prstGeom prst="line">
                  <a:avLst/>
                </a:prstGeom>
                <a:noFill/>
                <a:ln w="0">
                  <a:solidFill>
                    <a:schemeClr val="accent1"/>
                  </a:solidFill>
                  <a:round/>
                  <a:headEnd/>
                  <a:tailEnd/>
                </a:ln>
              </p:spPr>
              <p:txBody>
                <a:bodyPr/>
                <a:lstStyle/>
                <a:p>
                  <a:endParaRPr lang="en-US"/>
                </a:p>
              </p:txBody>
            </p:sp>
            <p:sp>
              <p:nvSpPr>
                <p:cNvPr id="5545" name="Line 425"/>
                <p:cNvSpPr>
                  <a:spLocks noChangeShapeType="1"/>
                </p:cNvSpPr>
                <p:nvPr/>
              </p:nvSpPr>
              <p:spPr bwMode="auto">
                <a:xfrm>
                  <a:off x="4075" y="2819"/>
                  <a:ext cx="1" cy="4"/>
                </a:xfrm>
                <a:prstGeom prst="line">
                  <a:avLst/>
                </a:prstGeom>
                <a:noFill/>
                <a:ln w="0">
                  <a:solidFill>
                    <a:schemeClr val="accent1"/>
                  </a:solidFill>
                  <a:round/>
                  <a:headEnd/>
                  <a:tailEnd/>
                </a:ln>
              </p:spPr>
              <p:txBody>
                <a:bodyPr/>
                <a:lstStyle/>
                <a:p>
                  <a:endParaRPr lang="en-US"/>
                </a:p>
              </p:txBody>
            </p:sp>
            <p:sp>
              <p:nvSpPr>
                <p:cNvPr id="5546" name="Line 426"/>
                <p:cNvSpPr>
                  <a:spLocks noChangeShapeType="1"/>
                </p:cNvSpPr>
                <p:nvPr/>
              </p:nvSpPr>
              <p:spPr bwMode="auto">
                <a:xfrm>
                  <a:off x="4089" y="2819"/>
                  <a:ext cx="1" cy="4"/>
                </a:xfrm>
                <a:prstGeom prst="line">
                  <a:avLst/>
                </a:prstGeom>
                <a:noFill/>
                <a:ln w="0">
                  <a:solidFill>
                    <a:schemeClr val="accent1"/>
                  </a:solidFill>
                  <a:round/>
                  <a:headEnd/>
                  <a:tailEnd/>
                </a:ln>
              </p:spPr>
              <p:txBody>
                <a:bodyPr/>
                <a:lstStyle/>
                <a:p>
                  <a:endParaRPr lang="en-US"/>
                </a:p>
              </p:txBody>
            </p:sp>
            <p:sp>
              <p:nvSpPr>
                <p:cNvPr id="5547" name="Line 427"/>
                <p:cNvSpPr>
                  <a:spLocks noChangeShapeType="1"/>
                </p:cNvSpPr>
                <p:nvPr/>
              </p:nvSpPr>
              <p:spPr bwMode="auto">
                <a:xfrm>
                  <a:off x="4119" y="2819"/>
                  <a:ext cx="1" cy="4"/>
                </a:xfrm>
                <a:prstGeom prst="line">
                  <a:avLst/>
                </a:prstGeom>
                <a:noFill/>
                <a:ln w="0">
                  <a:solidFill>
                    <a:schemeClr val="accent1"/>
                  </a:solidFill>
                  <a:round/>
                  <a:headEnd/>
                  <a:tailEnd/>
                </a:ln>
              </p:spPr>
              <p:txBody>
                <a:bodyPr/>
                <a:lstStyle/>
                <a:p>
                  <a:endParaRPr lang="en-US"/>
                </a:p>
              </p:txBody>
            </p:sp>
            <p:sp>
              <p:nvSpPr>
                <p:cNvPr id="5548" name="Line 428"/>
                <p:cNvSpPr>
                  <a:spLocks noChangeShapeType="1"/>
                </p:cNvSpPr>
                <p:nvPr/>
              </p:nvSpPr>
              <p:spPr bwMode="auto">
                <a:xfrm>
                  <a:off x="4131" y="2819"/>
                  <a:ext cx="1" cy="4"/>
                </a:xfrm>
                <a:prstGeom prst="line">
                  <a:avLst/>
                </a:prstGeom>
                <a:noFill/>
                <a:ln w="0">
                  <a:solidFill>
                    <a:schemeClr val="accent1"/>
                  </a:solidFill>
                  <a:round/>
                  <a:headEnd/>
                  <a:tailEnd/>
                </a:ln>
              </p:spPr>
              <p:txBody>
                <a:bodyPr/>
                <a:lstStyle/>
                <a:p>
                  <a:endParaRPr lang="en-US"/>
                </a:p>
              </p:txBody>
            </p:sp>
            <p:sp>
              <p:nvSpPr>
                <p:cNvPr id="5549" name="Line 429"/>
                <p:cNvSpPr>
                  <a:spLocks noChangeShapeType="1"/>
                </p:cNvSpPr>
                <p:nvPr/>
              </p:nvSpPr>
              <p:spPr bwMode="auto">
                <a:xfrm>
                  <a:off x="4145" y="2819"/>
                  <a:ext cx="1" cy="4"/>
                </a:xfrm>
                <a:prstGeom prst="line">
                  <a:avLst/>
                </a:prstGeom>
                <a:noFill/>
                <a:ln w="0">
                  <a:solidFill>
                    <a:schemeClr val="accent1"/>
                  </a:solidFill>
                  <a:round/>
                  <a:headEnd/>
                  <a:tailEnd/>
                </a:ln>
              </p:spPr>
              <p:txBody>
                <a:bodyPr/>
                <a:lstStyle/>
                <a:p>
                  <a:endParaRPr lang="en-US"/>
                </a:p>
              </p:txBody>
            </p:sp>
            <p:sp>
              <p:nvSpPr>
                <p:cNvPr id="5550" name="Line 430"/>
                <p:cNvSpPr>
                  <a:spLocks noChangeShapeType="1"/>
                </p:cNvSpPr>
                <p:nvPr/>
              </p:nvSpPr>
              <p:spPr bwMode="auto">
                <a:xfrm>
                  <a:off x="4159" y="2819"/>
                  <a:ext cx="1" cy="4"/>
                </a:xfrm>
                <a:prstGeom prst="line">
                  <a:avLst/>
                </a:prstGeom>
                <a:noFill/>
                <a:ln w="0">
                  <a:solidFill>
                    <a:schemeClr val="accent1"/>
                  </a:solidFill>
                  <a:round/>
                  <a:headEnd/>
                  <a:tailEnd/>
                </a:ln>
              </p:spPr>
              <p:txBody>
                <a:bodyPr/>
                <a:lstStyle/>
                <a:p>
                  <a:endParaRPr lang="en-US"/>
                </a:p>
              </p:txBody>
            </p:sp>
            <p:sp>
              <p:nvSpPr>
                <p:cNvPr id="5551" name="Line 431"/>
                <p:cNvSpPr>
                  <a:spLocks noChangeShapeType="1"/>
                </p:cNvSpPr>
                <p:nvPr/>
              </p:nvSpPr>
              <p:spPr bwMode="auto">
                <a:xfrm>
                  <a:off x="4187" y="2819"/>
                  <a:ext cx="1" cy="4"/>
                </a:xfrm>
                <a:prstGeom prst="line">
                  <a:avLst/>
                </a:prstGeom>
                <a:noFill/>
                <a:ln w="0">
                  <a:solidFill>
                    <a:schemeClr val="accent1"/>
                  </a:solidFill>
                  <a:round/>
                  <a:headEnd/>
                  <a:tailEnd/>
                </a:ln>
              </p:spPr>
              <p:txBody>
                <a:bodyPr/>
                <a:lstStyle/>
                <a:p>
                  <a:endParaRPr lang="en-US"/>
                </a:p>
              </p:txBody>
            </p:sp>
            <p:sp>
              <p:nvSpPr>
                <p:cNvPr id="5552" name="Line 432"/>
                <p:cNvSpPr>
                  <a:spLocks noChangeShapeType="1"/>
                </p:cNvSpPr>
                <p:nvPr/>
              </p:nvSpPr>
              <p:spPr bwMode="auto">
                <a:xfrm>
                  <a:off x="4200" y="2819"/>
                  <a:ext cx="2" cy="4"/>
                </a:xfrm>
                <a:prstGeom prst="line">
                  <a:avLst/>
                </a:prstGeom>
                <a:noFill/>
                <a:ln w="0">
                  <a:solidFill>
                    <a:schemeClr val="accent1"/>
                  </a:solidFill>
                  <a:round/>
                  <a:headEnd/>
                  <a:tailEnd/>
                </a:ln>
              </p:spPr>
              <p:txBody>
                <a:bodyPr/>
                <a:lstStyle/>
                <a:p>
                  <a:endParaRPr lang="en-US"/>
                </a:p>
              </p:txBody>
            </p:sp>
            <p:sp>
              <p:nvSpPr>
                <p:cNvPr id="5553" name="Line 433"/>
                <p:cNvSpPr>
                  <a:spLocks noChangeShapeType="1"/>
                </p:cNvSpPr>
                <p:nvPr/>
              </p:nvSpPr>
              <p:spPr bwMode="auto">
                <a:xfrm>
                  <a:off x="4214" y="2819"/>
                  <a:ext cx="1" cy="4"/>
                </a:xfrm>
                <a:prstGeom prst="line">
                  <a:avLst/>
                </a:prstGeom>
                <a:noFill/>
                <a:ln w="0">
                  <a:solidFill>
                    <a:schemeClr val="accent1"/>
                  </a:solidFill>
                  <a:round/>
                  <a:headEnd/>
                  <a:tailEnd/>
                </a:ln>
              </p:spPr>
              <p:txBody>
                <a:bodyPr/>
                <a:lstStyle/>
                <a:p>
                  <a:endParaRPr lang="en-US"/>
                </a:p>
              </p:txBody>
            </p:sp>
            <p:sp>
              <p:nvSpPr>
                <p:cNvPr id="5554" name="Line 434"/>
                <p:cNvSpPr>
                  <a:spLocks noChangeShapeType="1"/>
                </p:cNvSpPr>
                <p:nvPr/>
              </p:nvSpPr>
              <p:spPr bwMode="auto">
                <a:xfrm>
                  <a:off x="4227" y="2819"/>
                  <a:ext cx="1" cy="4"/>
                </a:xfrm>
                <a:prstGeom prst="line">
                  <a:avLst/>
                </a:prstGeom>
                <a:noFill/>
                <a:ln w="0">
                  <a:solidFill>
                    <a:schemeClr val="accent1"/>
                  </a:solidFill>
                  <a:round/>
                  <a:headEnd/>
                  <a:tailEnd/>
                </a:ln>
              </p:spPr>
              <p:txBody>
                <a:bodyPr/>
                <a:lstStyle/>
                <a:p>
                  <a:endParaRPr lang="en-US"/>
                </a:p>
              </p:txBody>
            </p:sp>
            <p:sp>
              <p:nvSpPr>
                <p:cNvPr id="5555" name="Line 435"/>
                <p:cNvSpPr>
                  <a:spLocks noChangeShapeType="1"/>
                </p:cNvSpPr>
                <p:nvPr/>
              </p:nvSpPr>
              <p:spPr bwMode="auto">
                <a:xfrm>
                  <a:off x="4255" y="2819"/>
                  <a:ext cx="1" cy="4"/>
                </a:xfrm>
                <a:prstGeom prst="line">
                  <a:avLst/>
                </a:prstGeom>
                <a:noFill/>
                <a:ln w="0">
                  <a:solidFill>
                    <a:schemeClr val="accent1"/>
                  </a:solidFill>
                  <a:round/>
                  <a:headEnd/>
                  <a:tailEnd/>
                </a:ln>
              </p:spPr>
              <p:txBody>
                <a:bodyPr/>
                <a:lstStyle/>
                <a:p>
                  <a:endParaRPr lang="en-US"/>
                </a:p>
              </p:txBody>
            </p:sp>
            <p:sp>
              <p:nvSpPr>
                <p:cNvPr id="5556" name="Line 436"/>
                <p:cNvSpPr>
                  <a:spLocks noChangeShapeType="1"/>
                </p:cNvSpPr>
                <p:nvPr/>
              </p:nvSpPr>
              <p:spPr bwMode="auto">
                <a:xfrm>
                  <a:off x="4268" y="2819"/>
                  <a:ext cx="2" cy="4"/>
                </a:xfrm>
                <a:prstGeom prst="line">
                  <a:avLst/>
                </a:prstGeom>
                <a:noFill/>
                <a:ln w="0">
                  <a:solidFill>
                    <a:schemeClr val="accent1"/>
                  </a:solidFill>
                  <a:round/>
                  <a:headEnd/>
                  <a:tailEnd/>
                </a:ln>
              </p:spPr>
              <p:txBody>
                <a:bodyPr/>
                <a:lstStyle/>
                <a:p>
                  <a:endParaRPr lang="en-US"/>
                </a:p>
              </p:txBody>
            </p:sp>
            <p:sp>
              <p:nvSpPr>
                <p:cNvPr id="5557" name="Line 437"/>
                <p:cNvSpPr>
                  <a:spLocks noChangeShapeType="1"/>
                </p:cNvSpPr>
                <p:nvPr/>
              </p:nvSpPr>
              <p:spPr bwMode="auto">
                <a:xfrm>
                  <a:off x="4282" y="2819"/>
                  <a:ext cx="1" cy="4"/>
                </a:xfrm>
                <a:prstGeom prst="line">
                  <a:avLst/>
                </a:prstGeom>
                <a:noFill/>
                <a:ln w="0">
                  <a:solidFill>
                    <a:schemeClr val="accent1"/>
                  </a:solidFill>
                  <a:round/>
                  <a:headEnd/>
                  <a:tailEnd/>
                </a:ln>
              </p:spPr>
              <p:txBody>
                <a:bodyPr/>
                <a:lstStyle/>
                <a:p>
                  <a:endParaRPr lang="en-US"/>
                </a:p>
              </p:txBody>
            </p:sp>
            <p:sp>
              <p:nvSpPr>
                <p:cNvPr id="5558" name="Line 438"/>
                <p:cNvSpPr>
                  <a:spLocks noChangeShapeType="1"/>
                </p:cNvSpPr>
                <p:nvPr/>
              </p:nvSpPr>
              <p:spPr bwMode="auto">
                <a:xfrm>
                  <a:off x="4296" y="2819"/>
                  <a:ext cx="1" cy="4"/>
                </a:xfrm>
                <a:prstGeom prst="line">
                  <a:avLst/>
                </a:prstGeom>
                <a:noFill/>
                <a:ln w="0">
                  <a:solidFill>
                    <a:schemeClr val="accent1"/>
                  </a:solidFill>
                  <a:round/>
                  <a:headEnd/>
                  <a:tailEnd/>
                </a:ln>
              </p:spPr>
              <p:txBody>
                <a:bodyPr/>
                <a:lstStyle/>
                <a:p>
                  <a:endParaRPr lang="en-US"/>
                </a:p>
              </p:txBody>
            </p:sp>
            <p:sp>
              <p:nvSpPr>
                <p:cNvPr id="5559" name="Line 439"/>
                <p:cNvSpPr>
                  <a:spLocks noChangeShapeType="1"/>
                </p:cNvSpPr>
                <p:nvPr/>
              </p:nvSpPr>
              <p:spPr bwMode="auto">
                <a:xfrm>
                  <a:off x="4325" y="2819"/>
                  <a:ext cx="1" cy="4"/>
                </a:xfrm>
                <a:prstGeom prst="line">
                  <a:avLst/>
                </a:prstGeom>
                <a:noFill/>
                <a:ln w="0">
                  <a:solidFill>
                    <a:schemeClr val="accent1"/>
                  </a:solidFill>
                  <a:round/>
                  <a:headEnd/>
                  <a:tailEnd/>
                </a:ln>
              </p:spPr>
              <p:txBody>
                <a:bodyPr/>
                <a:lstStyle/>
                <a:p>
                  <a:endParaRPr lang="en-US"/>
                </a:p>
              </p:txBody>
            </p:sp>
            <p:sp>
              <p:nvSpPr>
                <p:cNvPr id="5560" name="Line 440"/>
                <p:cNvSpPr>
                  <a:spLocks noChangeShapeType="1"/>
                </p:cNvSpPr>
                <p:nvPr/>
              </p:nvSpPr>
              <p:spPr bwMode="auto">
                <a:xfrm>
                  <a:off x="4339" y="2819"/>
                  <a:ext cx="1" cy="4"/>
                </a:xfrm>
                <a:prstGeom prst="line">
                  <a:avLst/>
                </a:prstGeom>
                <a:noFill/>
                <a:ln w="0">
                  <a:solidFill>
                    <a:schemeClr val="accent1"/>
                  </a:solidFill>
                  <a:round/>
                  <a:headEnd/>
                  <a:tailEnd/>
                </a:ln>
              </p:spPr>
              <p:txBody>
                <a:bodyPr/>
                <a:lstStyle/>
                <a:p>
                  <a:endParaRPr lang="en-US"/>
                </a:p>
              </p:txBody>
            </p:sp>
            <p:sp>
              <p:nvSpPr>
                <p:cNvPr id="5561" name="Line 441"/>
                <p:cNvSpPr>
                  <a:spLocks noChangeShapeType="1"/>
                </p:cNvSpPr>
                <p:nvPr/>
              </p:nvSpPr>
              <p:spPr bwMode="auto">
                <a:xfrm>
                  <a:off x="4352" y="2819"/>
                  <a:ext cx="1" cy="4"/>
                </a:xfrm>
                <a:prstGeom prst="line">
                  <a:avLst/>
                </a:prstGeom>
                <a:noFill/>
                <a:ln w="0">
                  <a:solidFill>
                    <a:schemeClr val="accent1"/>
                  </a:solidFill>
                  <a:round/>
                  <a:headEnd/>
                  <a:tailEnd/>
                </a:ln>
              </p:spPr>
              <p:txBody>
                <a:bodyPr/>
                <a:lstStyle/>
                <a:p>
                  <a:endParaRPr lang="en-US"/>
                </a:p>
              </p:txBody>
            </p:sp>
            <p:sp>
              <p:nvSpPr>
                <p:cNvPr id="5562" name="Line 442"/>
                <p:cNvSpPr>
                  <a:spLocks noChangeShapeType="1"/>
                </p:cNvSpPr>
                <p:nvPr/>
              </p:nvSpPr>
              <p:spPr bwMode="auto">
                <a:xfrm>
                  <a:off x="4366" y="2819"/>
                  <a:ext cx="1" cy="4"/>
                </a:xfrm>
                <a:prstGeom prst="line">
                  <a:avLst/>
                </a:prstGeom>
                <a:noFill/>
                <a:ln w="0">
                  <a:solidFill>
                    <a:schemeClr val="accent1"/>
                  </a:solidFill>
                  <a:round/>
                  <a:headEnd/>
                  <a:tailEnd/>
                </a:ln>
              </p:spPr>
              <p:txBody>
                <a:bodyPr/>
                <a:lstStyle/>
                <a:p>
                  <a:endParaRPr lang="en-US"/>
                </a:p>
              </p:txBody>
            </p:sp>
            <p:sp>
              <p:nvSpPr>
                <p:cNvPr id="5563" name="Line 443"/>
                <p:cNvSpPr>
                  <a:spLocks noChangeShapeType="1"/>
                </p:cNvSpPr>
                <p:nvPr/>
              </p:nvSpPr>
              <p:spPr bwMode="auto">
                <a:xfrm>
                  <a:off x="4393" y="2819"/>
                  <a:ext cx="1" cy="4"/>
                </a:xfrm>
                <a:prstGeom prst="line">
                  <a:avLst/>
                </a:prstGeom>
                <a:noFill/>
                <a:ln w="0">
                  <a:solidFill>
                    <a:schemeClr val="accent1"/>
                  </a:solidFill>
                  <a:round/>
                  <a:headEnd/>
                  <a:tailEnd/>
                </a:ln>
              </p:spPr>
              <p:txBody>
                <a:bodyPr/>
                <a:lstStyle/>
                <a:p>
                  <a:endParaRPr lang="en-US"/>
                </a:p>
              </p:txBody>
            </p:sp>
            <p:sp>
              <p:nvSpPr>
                <p:cNvPr id="5564" name="Line 444"/>
                <p:cNvSpPr>
                  <a:spLocks noChangeShapeType="1"/>
                </p:cNvSpPr>
                <p:nvPr/>
              </p:nvSpPr>
              <p:spPr bwMode="auto">
                <a:xfrm>
                  <a:off x="4407" y="2819"/>
                  <a:ext cx="1" cy="4"/>
                </a:xfrm>
                <a:prstGeom prst="line">
                  <a:avLst/>
                </a:prstGeom>
                <a:noFill/>
                <a:ln w="0">
                  <a:solidFill>
                    <a:schemeClr val="accent1"/>
                  </a:solidFill>
                  <a:round/>
                  <a:headEnd/>
                  <a:tailEnd/>
                </a:ln>
              </p:spPr>
              <p:txBody>
                <a:bodyPr/>
                <a:lstStyle/>
                <a:p>
                  <a:endParaRPr lang="en-US"/>
                </a:p>
              </p:txBody>
            </p:sp>
            <p:sp>
              <p:nvSpPr>
                <p:cNvPr id="5565" name="Line 445"/>
                <p:cNvSpPr>
                  <a:spLocks noChangeShapeType="1"/>
                </p:cNvSpPr>
                <p:nvPr/>
              </p:nvSpPr>
              <p:spPr bwMode="auto">
                <a:xfrm>
                  <a:off x="4420" y="2819"/>
                  <a:ext cx="2" cy="4"/>
                </a:xfrm>
                <a:prstGeom prst="line">
                  <a:avLst/>
                </a:prstGeom>
                <a:noFill/>
                <a:ln w="0">
                  <a:solidFill>
                    <a:schemeClr val="accent1"/>
                  </a:solidFill>
                  <a:round/>
                  <a:headEnd/>
                  <a:tailEnd/>
                </a:ln>
              </p:spPr>
              <p:txBody>
                <a:bodyPr/>
                <a:lstStyle/>
                <a:p>
                  <a:endParaRPr lang="en-US"/>
                </a:p>
              </p:txBody>
            </p:sp>
            <p:sp>
              <p:nvSpPr>
                <p:cNvPr id="5566" name="Line 446"/>
                <p:cNvSpPr>
                  <a:spLocks noChangeShapeType="1"/>
                </p:cNvSpPr>
                <p:nvPr/>
              </p:nvSpPr>
              <p:spPr bwMode="auto">
                <a:xfrm>
                  <a:off x="4434" y="2819"/>
                  <a:ext cx="1" cy="4"/>
                </a:xfrm>
                <a:prstGeom prst="line">
                  <a:avLst/>
                </a:prstGeom>
                <a:noFill/>
                <a:ln w="0">
                  <a:solidFill>
                    <a:schemeClr val="accent1"/>
                  </a:solidFill>
                  <a:round/>
                  <a:headEnd/>
                  <a:tailEnd/>
                </a:ln>
              </p:spPr>
              <p:txBody>
                <a:bodyPr/>
                <a:lstStyle/>
                <a:p>
                  <a:endParaRPr lang="en-US"/>
                </a:p>
              </p:txBody>
            </p:sp>
            <p:sp>
              <p:nvSpPr>
                <p:cNvPr id="5567" name="Line 447"/>
                <p:cNvSpPr>
                  <a:spLocks noChangeShapeType="1"/>
                </p:cNvSpPr>
                <p:nvPr/>
              </p:nvSpPr>
              <p:spPr bwMode="auto">
                <a:xfrm>
                  <a:off x="4462" y="2819"/>
                  <a:ext cx="1" cy="4"/>
                </a:xfrm>
                <a:prstGeom prst="line">
                  <a:avLst/>
                </a:prstGeom>
                <a:noFill/>
                <a:ln w="0">
                  <a:solidFill>
                    <a:schemeClr val="accent1"/>
                  </a:solidFill>
                  <a:round/>
                  <a:headEnd/>
                  <a:tailEnd/>
                </a:ln>
              </p:spPr>
              <p:txBody>
                <a:bodyPr/>
                <a:lstStyle/>
                <a:p>
                  <a:endParaRPr lang="en-US"/>
                </a:p>
              </p:txBody>
            </p:sp>
            <p:sp>
              <p:nvSpPr>
                <p:cNvPr id="5568" name="Line 448"/>
                <p:cNvSpPr>
                  <a:spLocks noChangeShapeType="1"/>
                </p:cNvSpPr>
                <p:nvPr/>
              </p:nvSpPr>
              <p:spPr bwMode="auto">
                <a:xfrm>
                  <a:off x="4476" y="2819"/>
                  <a:ext cx="1" cy="4"/>
                </a:xfrm>
                <a:prstGeom prst="line">
                  <a:avLst/>
                </a:prstGeom>
                <a:noFill/>
                <a:ln w="0">
                  <a:solidFill>
                    <a:schemeClr val="accent1"/>
                  </a:solidFill>
                  <a:round/>
                  <a:headEnd/>
                  <a:tailEnd/>
                </a:ln>
              </p:spPr>
              <p:txBody>
                <a:bodyPr/>
                <a:lstStyle/>
                <a:p>
                  <a:endParaRPr lang="en-US"/>
                </a:p>
              </p:txBody>
            </p:sp>
            <p:sp>
              <p:nvSpPr>
                <p:cNvPr id="5569" name="Line 449"/>
                <p:cNvSpPr>
                  <a:spLocks noChangeShapeType="1"/>
                </p:cNvSpPr>
                <p:nvPr/>
              </p:nvSpPr>
              <p:spPr bwMode="auto">
                <a:xfrm>
                  <a:off x="4488" y="2819"/>
                  <a:ext cx="2" cy="4"/>
                </a:xfrm>
                <a:prstGeom prst="line">
                  <a:avLst/>
                </a:prstGeom>
                <a:noFill/>
                <a:ln w="0">
                  <a:solidFill>
                    <a:schemeClr val="accent1"/>
                  </a:solidFill>
                  <a:round/>
                  <a:headEnd/>
                  <a:tailEnd/>
                </a:ln>
              </p:spPr>
              <p:txBody>
                <a:bodyPr/>
                <a:lstStyle/>
                <a:p>
                  <a:endParaRPr lang="en-US"/>
                </a:p>
              </p:txBody>
            </p:sp>
            <p:sp>
              <p:nvSpPr>
                <p:cNvPr id="5570" name="Line 450"/>
                <p:cNvSpPr>
                  <a:spLocks noChangeShapeType="1"/>
                </p:cNvSpPr>
                <p:nvPr/>
              </p:nvSpPr>
              <p:spPr bwMode="auto">
                <a:xfrm>
                  <a:off x="4502" y="2819"/>
                  <a:ext cx="1" cy="4"/>
                </a:xfrm>
                <a:prstGeom prst="line">
                  <a:avLst/>
                </a:prstGeom>
                <a:noFill/>
                <a:ln w="0">
                  <a:solidFill>
                    <a:schemeClr val="accent1"/>
                  </a:solidFill>
                  <a:round/>
                  <a:headEnd/>
                  <a:tailEnd/>
                </a:ln>
              </p:spPr>
              <p:txBody>
                <a:bodyPr/>
                <a:lstStyle/>
                <a:p>
                  <a:endParaRPr lang="en-US"/>
                </a:p>
              </p:txBody>
            </p:sp>
            <p:sp>
              <p:nvSpPr>
                <p:cNvPr id="5571" name="Line 451"/>
                <p:cNvSpPr>
                  <a:spLocks noChangeShapeType="1"/>
                </p:cNvSpPr>
                <p:nvPr/>
              </p:nvSpPr>
              <p:spPr bwMode="auto">
                <a:xfrm>
                  <a:off x="4530" y="2819"/>
                  <a:ext cx="1" cy="4"/>
                </a:xfrm>
                <a:prstGeom prst="line">
                  <a:avLst/>
                </a:prstGeom>
                <a:noFill/>
                <a:ln w="0">
                  <a:solidFill>
                    <a:schemeClr val="accent1"/>
                  </a:solidFill>
                  <a:round/>
                  <a:headEnd/>
                  <a:tailEnd/>
                </a:ln>
              </p:spPr>
              <p:txBody>
                <a:bodyPr/>
                <a:lstStyle/>
                <a:p>
                  <a:endParaRPr lang="en-US"/>
                </a:p>
              </p:txBody>
            </p:sp>
            <p:sp>
              <p:nvSpPr>
                <p:cNvPr id="5572" name="Line 452"/>
                <p:cNvSpPr>
                  <a:spLocks noChangeShapeType="1"/>
                </p:cNvSpPr>
                <p:nvPr/>
              </p:nvSpPr>
              <p:spPr bwMode="auto">
                <a:xfrm>
                  <a:off x="4544" y="2819"/>
                  <a:ext cx="1" cy="4"/>
                </a:xfrm>
                <a:prstGeom prst="line">
                  <a:avLst/>
                </a:prstGeom>
                <a:noFill/>
                <a:ln w="0">
                  <a:solidFill>
                    <a:schemeClr val="accent1"/>
                  </a:solidFill>
                  <a:round/>
                  <a:headEnd/>
                  <a:tailEnd/>
                </a:ln>
              </p:spPr>
              <p:txBody>
                <a:bodyPr/>
                <a:lstStyle/>
                <a:p>
                  <a:endParaRPr lang="en-US"/>
                </a:p>
              </p:txBody>
            </p:sp>
            <p:sp>
              <p:nvSpPr>
                <p:cNvPr id="5573" name="Line 453"/>
                <p:cNvSpPr>
                  <a:spLocks noChangeShapeType="1"/>
                </p:cNvSpPr>
                <p:nvPr/>
              </p:nvSpPr>
              <p:spPr bwMode="auto">
                <a:xfrm>
                  <a:off x="4559" y="2819"/>
                  <a:ext cx="1" cy="4"/>
                </a:xfrm>
                <a:prstGeom prst="line">
                  <a:avLst/>
                </a:prstGeom>
                <a:noFill/>
                <a:ln w="0">
                  <a:solidFill>
                    <a:schemeClr val="accent1"/>
                  </a:solidFill>
                  <a:round/>
                  <a:headEnd/>
                  <a:tailEnd/>
                </a:ln>
              </p:spPr>
              <p:txBody>
                <a:bodyPr/>
                <a:lstStyle/>
                <a:p>
                  <a:endParaRPr lang="en-US"/>
                </a:p>
              </p:txBody>
            </p:sp>
            <p:sp>
              <p:nvSpPr>
                <p:cNvPr id="5574" name="Line 454"/>
                <p:cNvSpPr>
                  <a:spLocks noChangeShapeType="1"/>
                </p:cNvSpPr>
                <p:nvPr/>
              </p:nvSpPr>
              <p:spPr bwMode="auto">
                <a:xfrm>
                  <a:off x="4572" y="2819"/>
                  <a:ext cx="1" cy="4"/>
                </a:xfrm>
                <a:prstGeom prst="line">
                  <a:avLst/>
                </a:prstGeom>
                <a:noFill/>
                <a:ln w="0">
                  <a:solidFill>
                    <a:schemeClr val="accent1"/>
                  </a:solidFill>
                  <a:round/>
                  <a:headEnd/>
                  <a:tailEnd/>
                </a:ln>
              </p:spPr>
              <p:txBody>
                <a:bodyPr/>
                <a:lstStyle/>
                <a:p>
                  <a:endParaRPr lang="en-US"/>
                </a:p>
              </p:txBody>
            </p:sp>
            <p:sp>
              <p:nvSpPr>
                <p:cNvPr id="5575" name="Line 455"/>
                <p:cNvSpPr>
                  <a:spLocks noChangeShapeType="1"/>
                </p:cNvSpPr>
                <p:nvPr/>
              </p:nvSpPr>
              <p:spPr bwMode="auto">
                <a:xfrm>
                  <a:off x="4600" y="2819"/>
                  <a:ext cx="1" cy="4"/>
                </a:xfrm>
                <a:prstGeom prst="line">
                  <a:avLst/>
                </a:prstGeom>
                <a:noFill/>
                <a:ln w="0">
                  <a:solidFill>
                    <a:schemeClr val="accent1"/>
                  </a:solidFill>
                  <a:round/>
                  <a:headEnd/>
                  <a:tailEnd/>
                </a:ln>
              </p:spPr>
              <p:txBody>
                <a:bodyPr/>
                <a:lstStyle/>
                <a:p>
                  <a:endParaRPr lang="en-US"/>
                </a:p>
              </p:txBody>
            </p:sp>
            <p:sp>
              <p:nvSpPr>
                <p:cNvPr id="5576" name="Line 456"/>
                <p:cNvSpPr>
                  <a:spLocks noChangeShapeType="1"/>
                </p:cNvSpPr>
                <p:nvPr/>
              </p:nvSpPr>
              <p:spPr bwMode="auto">
                <a:xfrm>
                  <a:off x="4614" y="2819"/>
                  <a:ext cx="1" cy="4"/>
                </a:xfrm>
                <a:prstGeom prst="line">
                  <a:avLst/>
                </a:prstGeom>
                <a:noFill/>
                <a:ln w="0">
                  <a:solidFill>
                    <a:schemeClr val="accent1"/>
                  </a:solidFill>
                  <a:round/>
                  <a:headEnd/>
                  <a:tailEnd/>
                </a:ln>
              </p:spPr>
              <p:txBody>
                <a:bodyPr/>
                <a:lstStyle/>
                <a:p>
                  <a:endParaRPr lang="en-US"/>
                </a:p>
              </p:txBody>
            </p:sp>
            <p:sp>
              <p:nvSpPr>
                <p:cNvPr id="5577" name="Line 457"/>
                <p:cNvSpPr>
                  <a:spLocks noChangeShapeType="1"/>
                </p:cNvSpPr>
                <p:nvPr/>
              </p:nvSpPr>
              <p:spPr bwMode="auto">
                <a:xfrm>
                  <a:off x="4628" y="2819"/>
                  <a:ext cx="1" cy="4"/>
                </a:xfrm>
                <a:prstGeom prst="line">
                  <a:avLst/>
                </a:prstGeom>
                <a:noFill/>
                <a:ln w="0">
                  <a:solidFill>
                    <a:schemeClr val="accent1"/>
                  </a:solidFill>
                  <a:round/>
                  <a:headEnd/>
                  <a:tailEnd/>
                </a:ln>
              </p:spPr>
              <p:txBody>
                <a:bodyPr/>
                <a:lstStyle/>
                <a:p>
                  <a:endParaRPr lang="en-US"/>
                </a:p>
              </p:txBody>
            </p:sp>
            <p:sp>
              <p:nvSpPr>
                <p:cNvPr id="5578" name="Line 458"/>
                <p:cNvSpPr>
                  <a:spLocks noChangeShapeType="1"/>
                </p:cNvSpPr>
                <p:nvPr/>
              </p:nvSpPr>
              <p:spPr bwMode="auto">
                <a:xfrm>
                  <a:off x="4641" y="2819"/>
                  <a:ext cx="2" cy="4"/>
                </a:xfrm>
                <a:prstGeom prst="line">
                  <a:avLst/>
                </a:prstGeom>
                <a:noFill/>
                <a:ln w="0">
                  <a:solidFill>
                    <a:schemeClr val="accent1"/>
                  </a:solidFill>
                  <a:round/>
                  <a:headEnd/>
                  <a:tailEnd/>
                </a:ln>
              </p:spPr>
              <p:txBody>
                <a:bodyPr/>
                <a:lstStyle/>
                <a:p>
                  <a:endParaRPr lang="en-US"/>
                </a:p>
              </p:txBody>
            </p:sp>
            <p:sp>
              <p:nvSpPr>
                <p:cNvPr id="5579" name="Line 459"/>
                <p:cNvSpPr>
                  <a:spLocks noChangeShapeType="1"/>
                </p:cNvSpPr>
                <p:nvPr/>
              </p:nvSpPr>
              <p:spPr bwMode="auto">
                <a:xfrm>
                  <a:off x="4668" y="2819"/>
                  <a:ext cx="1" cy="4"/>
                </a:xfrm>
                <a:prstGeom prst="line">
                  <a:avLst/>
                </a:prstGeom>
                <a:noFill/>
                <a:ln w="0">
                  <a:solidFill>
                    <a:schemeClr val="accent1"/>
                  </a:solidFill>
                  <a:round/>
                  <a:headEnd/>
                  <a:tailEnd/>
                </a:ln>
              </p:spPr>
              <p:txBody>
                <a:bodyPr/>
                <a:lstStyle/>
                <a:p>
                  <a:endParaRPr lang="en-US"/>
                </a:p>
              </p:txBody>
            </p:sp>
            <p:sp>
              <p:nvSpPr>
                <p:cNvPr id="5580" name="Line 460"/>
                <p:cNvSpPr>
                  <a:spLocks noChangeShapeType="1"/>
                </p:cNvSpPr>
                <p:nvPr/>
              </p:nvSpPr>
              <p:spPr bwMode="auto">
                <a:xfrm>
                  <a:off x="4682" y="2819"/>
                  <a:ext cx="1" cy="4"/>
                </a:xfrm>
                <a:prstGeom prst="line">
                  <a:avLst/>
                </a:prstGeom>
                <a:noFill/>
                <a:ln w="0">
                  <a:solidFill>
                    <a:schemeClr val="accent1"/>
                  </a:solidFill>
                  <a:round/>
                  <a:headEnd/>
                  <a:tailEnd/>
                </a:ln>
              </p:spPr>
              <p:txBody>
                <a:bodyPr/>
                <a:lstStyle/>
                <a:p>
                  <a:endParaRPr lang="en-US"/>
                </a:p>
              </p:txBody>
            </p:sp>
            <p:sp>
              <p:nvSpPr>
                <p:cNvPr id="5581" name="Line 461"/>
                <p:cNvSpPr>
                  <a:spLocks noChangeShapeType="1"/>
                </p:cNvSpPr>
                <p:nvPr/>
              </p:nvSpPr>
              <p:spPr bwMode="auto">
                <a:xfrm>
                  <a:off x="4696" y="2819"/>
                  <a:ext cx="1" cy="4"/>
                </a:xfrm>
                <a:prstGeom prst="line">
                  <a:avLst/>
                </a:prstGeom>
                <a:noFill/>
                <a:ln w="0">
                  <a:solidFill>
                    <a:schemeClr val="accent1"/>
                  </a:solidFill>
                  <a:round/>
                  <a:headEnd/>
                  <a:tailEnd/>
                </a:ln>
              </p:spPr>
              <p:txBody>
                <a:bodyPr/>
                <a:lstStyle/>
                <a:p>
                  <a:endParaRPr lang="en-US"/>
                </a:p>
              </p:txBody>
            </p:sp>
            <p:sp>
              <p:nvSpPr>
                <p:cNvPr id="5582" name="Line 462"/>
                <p:cNvSpPr>
                  <a:spLocks noChangeShapeType="1"/>
                </p:cNvSpPr>
                <p:nvPr/>
              </p:nvSpPr>
              <p:spPr bwMode="auto">
                <a:xfrm>
                  <a:off x="4709" y="2819"/>
                  <a:ext cx="2" cy="4"/>
                </a:xfrm>
                <a:prstGeom prst="line">
                  <a:avLst/>
                </a:prstGeom>
                <a:noFill/>
                <a:ln w="0">
                  <a:solidFill>
                    <a:schemeClr val="accent1"/>
                  </a:solidFill>
                  <a:round/>
                  <a:headEnd/>
                  <a:tailEnd/>
                </a:ln>
              </p:spPr>
              <p:txBody>
                <a:bodyPr/>
                <a:lstStyle/>
                <a:p>
                  <a:endParaRPr lang="en-US"/>
                </a:p>
              </p:txBody>
            </p:sp>
            <p:sp>
              <p:nvSpPr>
                <p:cNvPr id="5583" name="Line 463"/>
                <p:cNvSpPr>
                  <a:spLocks noChangeShapeType="1"/>
                </p:cNvSpPr>
                <p:nvPr/>
              </p:nvSpPr>
              <p:spPr bwMode="auto">
                <a:xfrm>
                  <a:off x="4736" y="2819"/>
                  <a:ext cx="1" cy="4"/>
                </a:xfrm>
                <a:prstGeom prst="line">
                  <a:avLst/>
                </a:prstGeom>
                <a:noFill/>
                <a:ln w="0">
                  <a:solidFill>
                    <a:schemeClr val="accent1"/>
                  </a:solidFill>
                  <a:round/>
                  <a:headEnd/>
                  <a:tailEnd/>
                </a:ln>
              </p:spPr>
              <p:txBody>
                <a:bodyPr/>
                <a:lstStyle/>
                <a:p>
                  <a:endParaRPr lang="en-US"/>
                </a:p>
              </p:txBody>
            </p:sp>
            <p:sp>
              <p:nvSpPr>
                <p:cNvPr id="5584" name="Line 464"/>
                <p:cNvSpPr>
                  <a:spLocks noChangeShapeType="1"/>
                </p:cNvSpPr>
                <p:nvPr/>
              </p:nvSpPr>
              <p:spPr bwMode="auto">
                <a:xfrm>
                  <a:off x="4750" y="2819"/>
                  <a:ext cx="1" cy="4"/>
                </a:xfrm>
                <a:prstGeom prst="line">
                  <a:avLst/>
                </a:prstGeom>
                <a:noFill/>
                <a:ln w="0">
                  <a:solidFill>
                    <a:schemeClr val="accent1"/>
                  </a:solidFill>
                  <a:round/>
                  <a:headEnd/>
                  <a:tailEnd/>
                </a:ln>
              </p:spPr>
              <p:txBody>
                <a:bodyPr/>
                <a:lstStyle/>
                <a:p>
                  <a:endParaRPr lang="en-US"/>
                </a:p>
              </p:txBody>
            </p:sp>
            <p:sp>
              <p:nvSpPr>
                <p:cNvPr id="5585" name="Line 465"/>
                <p:cNvSpPr>
                  <a:spLocks noChangeShapeType="1"/>
                </p:cNvSpPr>
                <p:nvPr/>
              </p:nvSpPr>
              <p:spPr bwMode="auto">
                <a:xfrm>
                  <a:off x="4764" y="2819"/>
                  <a:ext cx="1" cy="4"/>
                </a:xfrm>
                <a:prstGeom prst="line">
                  <a:avLst/>
                </a:prstGeom>
                <a:noFill/>
                <a:ln w="0">
                  <a:solidFill>
                    <a:schemeClr val="accent1"/>
                  </a:solidFill>
                  <a:round/>
                  <a:headEnd/>
                  <a:tailEnd/>
                </a:ln>
              </p:spPr>
              <p:txBody>
                <a:bodyPr/>
                <a:lstStyle/>
                <a:p>
                  <a:endParaRPr lang="en-US"/>
                </a:p>
              </p:txBody>
            </p:sp>
            <p:sp>
              <p:nvSpPr>
                <p:cNvPr id="5586" name="Line 466"/>
                <p:cNvSpPr>
                  <a:spLocks noChangeShapeType="1"/>
                </p:cNvSpPr>
                <p:nvPr/>
              </p:nvSpPr>
              <p:spPr bwMode="auto">
                <a:xfrm>
                  <a:off x="4778" y="2819"/>
                  <a:ext cx="1" cy="4"/>
                </a:xfrm>
                <a:prstGeom prst="line">
                  <a:avLst/>
                </a:prstGeom>
                <a:noFill/>
                <a:ln w="0">
                  <a:solidFill>
                    <a:schemeClr val="accent1"/>
                  </a:solidFill>
                  <a:round/>
                  <a:headEnd/>
                  <a:tailEnd/>
                </a:ln>
              </p:spPr>
              <p:txBody>
                <a:bodyPr/>
                <a:lstStyle/>
                <a:p>
                  <a:endParaRPr lang="en-US"/>
                </a:p>
              </p:txBody>
            </p:sp>
            <p:sp>
              <p:nvSpPr>
                <p:cNvPr id="5587" name="Line 467"/>
                <p:cNvSpPr>
                  <a:spLocks noChangeShapeType="1"/>
                </p:cNvSpPr>
                <p:nvPr/>
              </p:nvSpPr>
              <p:spPr bwMode="auto">
                <a:xfrm>
                  <a:off x="4807" y="2819"/>
                  <a:ext cx="1" cy="4"/>
                </a:xfrm>
                <a:prstGeom prst="line">
                  <a:avLst/>
                </a:prstGeom>
                <a:noFill/>
                <a:ln w="0">
                  <a:solidFill>
                    <a:schemeClr val="accent1"/>
                  </a:solidFill>
                  <a:round/>
                  <a:headEnd/>
                  <a:tailEnd/>
                </a:ln>
              </p:spPr>
              <p:txBody>
                <a:bodyPr/>
                <a:lstStyle/>
                <a:p>
                  <a:endParaRPr lang="en-US"/>
                </a:p>
              </p:txBody>
            </p:sp>
            <p:sp>
              <p:nvSpPr>
                <p:cNvPr id="5588" name="Line 468"/>
                <p:cNvSpPr>
                  <a:spLocks noChangeShapeType="1"/>
                </p:cNvSpPr>
                <p:nvPr/>
              </p:nvSpPr>
              <p:spPr bwMode="auto">
                <a:xfrm>
                  <a:off x="4820" y="2819"/>
                  <a:ext cx="1" cy="4"/>
                </a:xfrm>
                <a:prstGeom prst="line">
                  <a:avLst/>
                </a:prstGeom>
                <a:noFill/>
                <a:ln w="0">
                  <a:solidFill>
                    <a:schemeClr val="accent1"/>
                  </a:solidFill>
                  <a:round/>
                  <a:headEnd/>
                  <a:tailEnd/>
                </a:ln>
              </p:spPr>
              <p:txBody>
                <a:bodyPr/>
                <a:lstStyle/>
                <a:p>
                  <a:endParaRPr lang="en-US"/>
                </a:p>
              </p:txBody>
            </p:sp>
            <p:sp>
              <p:nvSpPr>
                <p:cNvPr id="5589" name="Line 469"/>
                <p:cNvSpPr>
                  <a:spLocks noChangeShapeType="1"/>
                </p:cNvSpPr>
                <p:nvPr/>
              </p:nvSpPr>
              <p:spPr bwMode="auto">
                <a:xfrm>
                  <a:off x="4834" y="2819"/>
                  <a:ext cx="1" cy="4"/>
                </a:xfrm>
                <a:prstGeom prst="line">
                  <a:avLst/>
                </a:prstGeom>
                <a:noFill/>
                <a:ln w="0">
                  <a:solidFill>
                    <a:schemeClr val="accent1"/>
                  </a:solidFill>
                  <a:round/>
                  <a:headEnd/>
                  <a:tailEnd/>
                </a:ln>
              </p:spPr>
              <p:txBody>
                <a:bodyPr/>
                <a:lstStyle/>
                <a:p>
                  <a:endParaRPr lang="en-US"/>
                </a:p>
              </p:txBody>
            </p:sp>
            <p:sp>
              <p:nvSpPr>
                <p:cNvPr id="5590" name="Line 470"/>
                <p:cNvSpPr>
                  <a:spLocks noChangeShapeType="1"/>
                </p:cNvSpPr>
                <p:nvPr/>
              </p:nvSpPr>
              <p:spPr bwMode="auto">
                <a:xfrm>
                  <a:off x="4848" y="2819"/>
                  <a:ext cx="1" cy="4"/>
                </a:xfrm>
                <a:prstGeom prst="line">
                  <a:avLst/>
                </a:prstGeom>
                <a:noFill/>
                <a:ln w="0">
                  <a:solidFill>
                    <a:schemeClr val="accent1"/>
                  </a:solidFill>
                  <a:round/>
                  <a:headEnd/>
                  <a:tailEnd/>
                </a:ln>
              </p:spPr>
              <p:txBody>
                <a:bodyPr/>
                <a:lstStyle/>
                <a:p>
                  <a:endParaRPr lang="en-US"/>
                </a:p>
              </p:txBody>
            </p:sp>
            <p:sp>
              <p:nvSpPr>
                <p:cNvPr id="5591" name="Line 471"/>
                <p:cNvSpPr>
                  <a:spLocks noChangeShapeType="1"/>
                </p:cNvSpPr>
                <p:nvPr/>
              </p:nvSpPr>
              <p:spPr bwMode="auto">
                <a:xfrm>
                  <a:off x="4875" y="2819"/>
                  <a:ext cx="1" cy="4"/>
                </a:xfrm>
                <a:prstGeom prst="line">
                  <a:avLst/>
                </a:prstGeom>
                <a:noFill/>
                <a:ln w="0">
                  <a:solidFill>
                    <a:schemeClr val="accent1"/>
                  </a:solidFill>
                  <a:round/>
                  <a:headEnd/>
                  <a:tailEnd/>
                </a:ln>
              </p:spPr>
              <p:txBody>
                <a:bodyPr/>
                <a:lstStyle/>
                <a:p>
                  <a:endParaRPr lang="en-US"/>
                </a:p>
              </p:txBody>
            </p:sp>
            <p:sp>
              <p:nvSpPr>
                <p:cNvPr id="5592" name="Line 472"/>
                <p:cNvSpPr>
                  <a:spLocks noChangeShapeType="1"/>
                </p:cNvSpPr>
                <p:nvPr/>
              </p:nvSpPr>
              <p:spPr bwMode="auto">
                <a:xfrm>
                  <a:off x="4889" y="2819"/>
                  <a:ext cx="1" cy="4"/>
                </a:xfrm>
                <a:prstGeom prst="line">
                  <a:avLst/>
                </a:prstGeom>
                <a:noFill/>
                <a:ln w="0">
                  <a:solidFill>
                    <a:schemeClr val="accent1"/>
                  </a:solidFill>
                  <a:round/>
                  <a:headEnd/>
                  <a:tailEnd/>
                </a:ln>
              </p:spPr>
              <p:txBody>
                <a:bodyPr/>
                <a:lstStyle/>
                <a:p>
                  <a:endParaRPr lang="en-US"/>
                </a:p>
              </p:txBody>
            </p:sp>
            <p:sp>
              <p:nvSpPr>
                <p:cNvPr id="5593" name="Line 473"/>
                <p:cNvSpPr>
                  <a:spLocks noChangeShapeType="1"/>
                </p:cNvSpPr>
                <p:nvPr/>
              </p:nvSpPr>
              <p:spPr bwMode="auto">
                <a:xfrm>
                  <a:off x="4902" y="2819"/>
                  <a:ext cx="1" cy="4"/>
                </a:xfrm>
                <a:prstGeom prst="line">
                  <a:avLst/>
                </a:prstGeom>
                <a:noFill/>
                <a:ln w="0">
                  <a:solidFill>
                    <a:schemeClr val="accent1"/>
                  </a:solidFill>
                  <a:round/>
                  <a:headEnd/>
                  <a:tailEnd/>
                </a:ln>
              </p:spPr>
              <p:txBody>
                <a:bodyPr/>
                <a:lstStyle/>
                <a:p>
                  <a:endParaRPr lang="en-US"/>
                </a:p>
              </p:txBody>
            </p:sp>
            <p:sp>
              <p:nvSpPr>
                <p:cNvPr id="5594" name="Line 474"/>
                <p:cNvSpPr>
                  <a:spLocks noChangeShapeType="1"/>
                </p:cNvSpPr>
                <p:nvPr/>
              </p:nvSpPr>
              <p:spPr bwMode="auto">
                <a:xfrm>
                  <a:off x="4916" y="2819"/>
                  <a:ext cx="1" cy="4"/>
                </a:xfrm>
                <a:prstGeom prst="line">
                  <a:avLst/>
                </a:prstGeom>
                <a:noFill/>
                <a:ln w="0">
                  <a:solidFill>
                    <a:schemeClr val="accent1"/>
                  </a:solidFill>
                  <a:round/>
                  <a:headEnd/>
                  <a:tailEnd/>
                </a:ln>
              </p:spPr>
              <p:txBody>
                <a:bodyPr/>
                <a:lstStyle/>
                <a:p>
                  <a:endParaRPr lang="en-US"/>
                </a:p>
              </p:txBody>
            </p:sp>
            <p:sp>
              <p:nvSpPr>
                <p:cNvPr id="5595" name="Line 475"/>
                <p:cNvSpPr>
                  <a:spLocks noChangeShapeType="1"/>
                </p:cNvSpPr>
                <p:nvPr/>
              </p:nvSpPr>
              <p:spPr bwMode="auto">
                <a:xfrm>
                  <a:off x="4943" y="2819"/>
                  <a:ext cx="1" cy="4"/>
                </a:xfrm>
                <a:prstGeom prst="line">
                  <a:avLst/>
                </a:prstGeom>
                <a:noFill/>
                <a:ln w="0">
                  <a:solidFill>
                    <a:schemeClr val="accent1"/>
                  </a:solidFill>
                  <a:round/>
                  <a:headEnd/>
                  <a:tailEnd/>
                </a:ln>
              </p:spPr>
              <p:txBody>
                <a:bodyPr/>
                <a:lstStyle/>
                <a:p>
                  <a:endParaRPr lang="en-US"/>
                </a:p>
              </p:txBody>
            </p:sp>
            <p:sp>
              <p:nvSpPr>
                <p:cNvPr id="5596" name="Line 476"/>
                <p:cNvSpPr>
                  <a:spLocks noChangeShapeType="1"/>
                </p:cNvSpPr>
                <p:nvPr/>
              </p:nvSpPr>
              <p:spPr bwMode="auto">
                <a:xfrm>
                  <a:off x="4957" y="2819"/>
                  <a:ext cx="1" cy="4"/>
                </a:xfrm>
                <a:prstGeom prst="line">
                  <a:avLst/>
                </a:prstGeom>
                <a:noFill/>
                <a:ln w="0">
                  <a:solidFill>
                    <a:schemeClr val="accent1"/>
                  </a:solidFill>
                  <a:round/>
                  <a:headEnd/>
                  <a:tailEnd/>
                </a:ln>
              </p:spPr>
              <p:txBody>
                <a:bodyPr/>
                <a:lstStyle/>
                <a:p>
                  <a:endParaRPr lang="en-US"/>
                </a:p>
              </p:txBody>
            </p:sp>
            <p:sp>
              <p:nvSpPr>
                <p:cNvPr id="5597" name="Line 477"/>
                <p:cNvSpPr>
                  <a:spLocks noChangeShapeType="1"/>
                </p:cNvSpPr>
                <p:nvPr/>
              </p:nvSpPr>
              <p:spPr bwMode="auto">
                <a:xfrm>
                  <a:off x="4971" y="2819"/>
                  <a:ext cx="1" cy="4"/>
                </a:xfrm>
                <a:prstGeom prst="line">
                  <a:avLst/>
                </a:prstGeom>
                <a:noFill/>
                <a:ln w="0">
                  <a:solidFill>
                    <a:schemeClr val="accent1"/>
                  </a:solidFill>
                  <a:round/>
                  <a:headEnd/>
                  <a:tailEnd/>
                </a:ln>
              </p:spPr>
              <p:txBody>
                <a:bodyPr/>
                <a:lstStyle/>
                <a:p>
                  <a:endParaRPr lang="en-US"/>
                </a:p>
              </p:txBody>
            </p:sp>
            <p:sp>
              <p:nvSpPr>
                <p:cNvPr id="5598" name="Line 478"/>
                <p:cNvSpPr>
                  <a:spLocks noChangeShapeType="1"/>
                </p:cNvSpPr>
                <p:nvPr/>
              </p:nvSpPr>
              <p:spPr bwMode="auto">
                <a:xfrm>
                  <a:off x="4985" y="2819"/>
                  <a:ext cx="1" cy="4"/>
                </a:xfrm>
                <a:prstGeom prst="line">
                  <a:avLst/>
                </a:prstGeom>
                <a:noFill/>
                <a:ln w="0">
                  <a:solidFill>
                    <a:schemeClr val="accent1"/>
                  </a:solidFill>
                  <a:round/>
                  <a:headEnd/>
                  <a:tailEnd/>
                </a:ln>
              </p:spPr>
              <p:txBody>
                <a:bodyPr/>
                <a:lstStyle/>
                <a:p>
                  <a:endParaRPr lang="en-US"/>
                </a:p>
              </p:txBody>
            </p:sp>
            <p:sp>
              <p:nvSpPr>
                <p:cNvPr id="5599" name="Line 479"/>
                <p:cNvSpPr>
                  <a:spLocks noChangeShapeType="1"/>
                </p:cNvSpPr>
                <p:nvPr/>
              </p:nvSpPr>
              <p:spPr bwMode="auto">
                <a:xfrm>
                  <a:off x="5011" y="2819"/>
                  <a:ext cx="1" cy="4"/>
                </a:xfrm>
                <a:prstGeom prst="line">
                  <a:avLst/>
                </a:prstGeom>
                <a:noFill/>
                <a:ln w="0">
                  <a:solidFill>
                    <a:schemeClr val="accent1"/>
                  </a:solidFill>
                  <a:round/>
                  <a:headEnd/>
                  <a:tailEnd/>
                </a:ln>
              </p:spPr>
              <p:txBody>
                <a:bodyPr/>
                <a:lstStyle/>
                <a:p>
                  <a:endParaRPr lang="en-US"/>
                </a:p>
              </p:txBody>
            </p:sp>
            <p:sp>
              <p:nvSpPr>
                <p:cNvPr id="5600" name="Line 480"/>
                <p:cNvSpPr>
                  <a:spLocks noChangeShapeType="1"/>
                </p:cNvSpPr>
                <p:nvPr/>
              </p:nvSpPr>
              <p:spPr bwMode="auto">
                <a:xfrm>
                  <a:off x="5027" y="2819"/>
                  <a:ext cx="1" cy="4"/>
                </a:xfrm>
                <a:prstGeom prst="line">
                  <a:avLst/>
                </a:prstGeom>
                <a:noFill/>
                <a:ln w="0">
                  <a:solidFill>
                    <a:schemeClr val="accent1"/>
                  </a:solidFill>
                  <a:round/>
                  <a:headEnd/>
                  <a:tailEnd/>
                </a:ln>
              </p:spPr>
              <p:txBody>
                <a:bodyPr/>
                <a:lstStyle/>
                <a:p>
                  <a:endParaRPr lang="en-US"/>
                </a:p>
              </p:txBody>
            </p:sp>
            <p:sp>
              <p:nvSpPr>
                <p:cNvPr id="5601" name="Line 481"/>
                <p:cNvSpPr>
                  <a:spLocks noChangeShapeType="1"/>
                </p:cNvSpPr>
                <p:nvPr/>
              </p:nvSpPr>
              <p:spPr bwMode="auto">
                <a:xfrm>
                  <a:off x="5041" y="2819"/>
                  <a:ext cx="1" cy="4"/>
                </a:xfrm>
                <a:prstGeom prst="line">
                  <a:avLst/>
                </a:prstGeom>
                <a:noFill/>
                <a:ln w="0">
                  <a:solidFill>
                    <a:schemeClr val="accent1"/>
                  </a:solidFill>
                  <a:round/>
                  <a:headEnd/>
                  <a:tailEnd/>
                </a:ln>
              </p:spPr>
              <p:txBody>
                <a:bodyPr/>
                <a:lstStyle/>
                <a:p>
                  <a:endParaRPr lang="en-US"/>
                </a:p>
              </p:txBody>
            </p:sp>
            <p:sp>
              <p:nvSpPr>
                <p:cNvPr id="5602" name="Line 482"/>
                <p:cNvSpPr>
                  <a:spLocks noChangeShapeType="1"/>
                </p:cNvSpPr>
                <p:nvPr/>
              </p:nvSpPr>
              <p:spPr bwMode="auto">
                <a:xfrm>
                  <a:off x="5055" y="2819"/>
                  <a:ext cx="1" cy="4"/>
                </a:xfrm>
                <a:prstGeom prst="line">
                  <a:avLst/>
                </a:prstGeom>
                <a:noFill/>
                <a:ln w="0">
                  <a:solidFill>
                    <a:schemeClr val="accent1"/>
                  </a:solidFill>
                  <a:round/>
                  <a:headEnd/>
                  <a:tailEnd/>
                </a:ln>
              </p:spPr>
              <p:txBody>
                <a:bodyPr/>
                <a:lstStyle/>
                <a:p>
                  <a:endParaRPr lang="en-US"/>
                </a:p>
              </p:txBody>
            </p:sp>
            <p:sp>
              <p:nvSpPr>
                <p:cNvPr id="5603" name="Line 483"/>
                <p:cNvSpPr>
                  <a:spLocks noChangeShapeType="1"/>
                </p:cNvSpPr>
                <p:nvPr/>
              </p:nvSpPr>
              <p:spPr bwMode="auto">
                <a:xfrm>
                  <a:off x="5081" y="2819"/>
                  <a:ext cx="2" cy="4"/>
                </a:xfrm>
                <a:prstGeom prst="line">
                  <a:avLst/>
                </a:prstGeom>
                <a:noFill/>
                <a:ln w="0">
                  <a:solidFill>
                    <a:schemeClr val="accent1"/>
                  </a:solidFill>
                  <a:round/>
                  <a:headEnd/>
                  <a:tailEnd/>
                </a:ln>
              </p:spPr>
              <p:txBody>
                <a:bodyPr/>
                <a:lstStyle/>
                <a:p>
                  <a:endParaRPr lang="en-US"/>
                </a:p>
              </p:txBody>
            </p:sp>
            <p:sp>
              <p:nvSpPr>
                <p:cNvPr id="5604" name="Line 484"/>
                <p:cNvSpPr>
                  <a:spLocks noChangeShapeType="1"/>
                </p:cNvSpPr>
                <p:nvPr/>
              </p:nvSpPr>
              <p:spPr bwMode="auto">
                <a:xfrm>
                  <a:off x="5095" y="2819"/>
                  <a:ext cx="1" cy="4"/>
                </a:xfrm>
                <a:prstGeom prst="line">
                  <a:avLst/>
                </a:prstGeom>
                <a:noFill/>
                <a:ln w="0">
                  <a:solidFill>
                    <a:schemeClr val="accent1"/>
                  </a:solidFill>
                  <a:round/>
                  <a:headEnd/>
                  <a:tailEnd/>
                </a:ln>
              </p:spPr>
              <p:txBody>
                <a:bodyPr/>
                <a:lstStyle/>
                <a:p>
                  <a:endParaRPr lang="en-US"/>
                </a:p>
              </p:txBody>
            </p:sp>
            <p:sp>
              <p:nvSpPr>
                <p:cNvPr id="5605" name="Line 485"/>
                <p:cNvSpPr>
                  <a:spLocks noChangeShapeType="1"/>
                </p:cNvSpPr>
                <p:nvPr/>
              </p:nvSpPr>
              <p:spPr bwMode="auto">
                <a:xfrm>
                  <a:off x="5109" y="2819"/>
                  <a:ext cx="1" cy="4"/>
                </a:xfrm>
                <a:prstGeom prst="line">
                  <a:avLst/>
                </a:prstGeom>
                <a:noFill/>
                <a:ln w="0">
                  <a:solidFill>
                    <a:schemeClr val="accent1"/>
                  </a:solidFill>
                  <a:round/>
                  <a:headEnd/>
                  <a:tailEnd/>
                </a:ln>
              </p:spPr>
              <p:txBody>
                <a:bodyPr/>
                <a:lstStyle/>
                <a:p>
                  <a:endParaRPr lang="en-US"/>
                </a:p>
              </p:txBody>
            </p:sp>
            <p:sp>
              <p:nvSpPr>
                <p:cNvPr id="5606" name="Line 486"/>
                <p:cNvSpPr>
                  <a:spLocks noChangeShapeType="1"/>
                </p:cNvSpPr>
                <p:nvPr/>
              </p:nvSpPr>
              <p:spPr bwMode="auto">
                <a:xfrm>
                  <a:off x="5123" y="2819"/>
                  <a:ext cx="1" cy="4"/>
                </a:xfrm>
                <a:prstGeom prst="line">
                  <a:avLst/>
                </a:prstGeom>
                <a:noFill/>
                <a:ln w="0">
                  <a:solidFill>
                    <a:schemeClr val="accent1"/>
                  </a:solidFill>
                  <a:round/>
                  <a:headEnd/>
                  <a:tailEnd/>
                </a:ln>
              </p:spPr>
              <p:txBody>
                <a:bodyPr/>
                <a:lstStyle/>
                <a:p>
                  <a:endParaRPr lang="en-US"/>
                </a:p>
              </p:txBody>
            </p:sp>
            <p:sp>
              <p:nvSpPr>
                <p:cNvPr id="5607" name="Line 487"/>
                <p:cNvSpPr>
                  <a:spLocks noChangeShapeType="1"/>
                </p:cNvSpPr>
                <p:nvPr/>
              </p:nvSpPr>
              <p:spPr bwMode="auto">
                <a:xfrm>
                  <a:off x="5151" y="2819"/>
                  <a:ext cx="1" cy="4"/>
                </a:xfrm>
                <a:prstGeom prst="line">
                  <a:avLst/>
                </a:prstGeom>
                <a:noFill/>
                <a:ln w="0">
                  <a:solidFill>
                    <a:schemeClr val="accent1"/>
                  </a:solidFill>
                  <a:round/>
                  <a:headEnd/>
                  <a:tailEnd/>
                </a:ln>
              </p:spPr>
              <p:txBody>
                <a:bodyPr/>
                <a:lstStyle/>
                <a:p>
                  <a:endParaRPr lang="en-US"/>
                </a:p>
              </p:txBody>
            </p:sp>
            <p:sp>
              <p:nvSpPr>
                <p:cNvPr id="5608" name="Line 488"/>
                <p:cNvSpPr>
                  <a:spLocks noChangeShapeType="1"/>
                </p:cNvSpPr>
                <p:nvPr/>
              </p:nvSpPr>
              <p:spPr bwMode="auto">
                <a:xfrm>
                  <a:off x="5163" y="2819"/>
                  <a:ext cx="1" cy="4"/>
                </a:xfrm>
                <a:prstGeom prst="line">
                  <a:avLst/>
                </a:prstGeom>
                <a:noFill/>
                <a:ln w="0">
                  <a:solidFill>
                    <a:schemeClr val="accent1"/>
                  </a:solidFill>
                  <a:round/>
                  <a:headEnd/>
                  <a:tailEnd/>
                </a:ln>
              </p:spPr>
              <p:txBody>
                <a:bodyPr/>
                <a:lstStyle/>
                <a:p>
                  <a:endParaRPr lang="en-US"/>
                </a:p>
              </p:txBody>
            </p:sp>
            <p:sp>
              <p:nvSpPr>
                <p:cNvPr id="5609" name="Line 489"/>
                <p:cNvSpPr>
                  <a:spLocks noChangeShapeType="1"/>
                </p:cNvSpPr>
                <p:nvPr/>
              </p:nvSpPr>
              <p:spPr bwMode="auto">
                <a:xfrm>
                  <a:off x="5177" y="2819"/>
                  <a:ext cx="1" cy="4"/>
                </a:xfrm>
                <a:prstGeom prst="line">
                  <a:avLst/>
                </a:prstGeom>
                <a:noFill/>
                <a:ln w="0">
                  <a:solidFill>
                    <a:schemeClr val="accent1"/>
                  </a:solidFill>
                  <a:round/>
                  <a:headEnd/>
                  <a:tailEnd/>
                </a:ln>
              </p:spPr>
              <p:txBody>
                <a:bodyPr/>
                <a:lstStyle/>
                <a:p>
                  <a:endParaRPr lang="en-US"/>
                </a:p>
              </p:txBody>
            </p:sp>
            <p:sp>
              <p:nvSpPr>
                <p:cNvPr id="5610" name="Line 490"/>
                <p:cNvSpPr>
                  <a:spLocks noChangeShapeType="1"/>
                </p:cNvSpPr>
                <p:nvPr/>
              </p:nvSpPr>
              <p:spPr bwMode="auto">
                <a:xfrm>
                  <a:off x="5191" y="2819"/>
                  <a:ext cx="1" cy="4"/>
                </a:xfrm>
                <a:prstGeom prst="line">
                  <a:avLst/>
                </a:prstGeom>
                <a:noFill/>
                <a:ln w="0">
                  <a:solidFill>
                    <a:schemeClr val="accent1"/>
                  </a:solidFill>
                  <a:round/>
                  <a:headEnd/>
                  <a:tailEnd/>
                </a:ln>
              </p:spPr>
              <p:txBody>
                <a:bodyPr/>
                <a:lstStyle/>
                <a:p>
                  <a:endParaRPr lang="en-US"/>
                </a:p>
              </p:txBody>
            </p:sp>
            <p:sp>
              <p:nvSpPr>
                <p:cNvPr id="5611" name="Line 491"/>
                <p:cNvSpPr>
                  <a:spLocks noChangeShapeType="1"/>
                </p:cNvSpPr>
                <p:nvPr/>
              </p:nvSpPr>
              <p:spPr bwMode="auto">
                <a:xfrm>
                  <a:off x="5219" y="2819"/>
                  <a:ext cx="1" cy="4"/>
                </a:xfrm>
                <a:prstGeom prst="line">
                  <a:avLst/>
                </a:prstGeom>
                <a:noFill/>
                <a:ln w="0">
                  <a:solidFill>
                    <a:schemeClr val="accent1"/>
                  </a:solidFill>
                  <a:round/>
                  <a:headEnd/>
                  <a:tailEnd/>
                </a:ln>
              </p:spPr>
              <p:txBody>
                <a:bodyPr/>
                <a:lstStyle/>
                <a:p>
                  <a:endParaRPr lang="en-US"/>
                </a:p>
              </p:txBody>
            </p:sp>
            <p:sp>
              <p:nvSpPr>
                <p:cNvPr id="5612" name="Line 492"/>
                <p:cNvSpPr>
                  <a:spLocks noChangeShapeType="1"/>
                </p:cNvSpPr>
                <p:nvPr/>
              </p:nvSpPr>
              <p:spPr bwMode="auto">
                <a:xfrm>
                  <a:off x="5232" y="2819"/>
                  <a:ext cx="1" cy="4"/>
                </a:xfrm>
                <a:prstGeom prst="line">
                  <a:avLst/>
                </a:prstGeom>
                <a:noFill/>
                <a:ln w="0">
                  <a:solidFill>
                    <a:schemeClr val="accent1"/>
                  </a:solidFill>
                  <a:round/>
                  <a:headEnd/>
                  <a:tailEnd/>
                </a:ln>
              </p:spPr>
              <p:txBody>
                <a:bodyPr/>
                <a:lstStyle/>
                <a:p>
                  <a:endParaRPr lang="en-US"/>
                </a:p>
              </p:txBody>
            </p:sp>
            <p:sp>
              <p:nvSpPr>
                <p:cNvPr id="5613" name="Line 493"/>
                <p:cNvSpPr>
                  <a:spLocks noChangeShapeType="1"/>
                </p:cNvSpPr>
                <p:nvPr/>
              </p:nvSpPr>
              <p:spPr bwMode="auto">
                <a:xfrm>
                  <a:off x="5247" y="2819"/>
                  <a:ext cx="1" cy="4"/>
                </a:xfrm>
                <a:prstGeom prst="line">
                  <a:avLst/>
                </a:prstGeom>
                <a:noFill/>
                <a:ln w="0">
                  <a:solidFill>
                    <a:schemeClr val="accent1"/>
                  </a:solidFill>
                  <a:round/>
                  <a:headEnd/>
                  <a:tailEnd/>
                </a:ln>
              </p:spPr>
              <p:txBody>
                <a:bodyPr/>
                <a:lstStyle/>
                <a:p>
                  <a:endParaRPr lang="en-US"/>
                </a:p>
              </p:txBody>
            </p:sp>
            <p:sp>
              <p:nvSpPr>
                <p:cNvPr id="5614" name="Line 494"/>
                <p:cNvSpPr>
                  <a:spLocks noChangeShapeType="1"/>
                </p:cNvSpPr>
                <p:nvPr/>
              </p:nvSpPr>
              <p:spPr bwMode="auto">
                <a:xfrm>
                  <a:off x="5261" y="2819"/>
                  <a:ext cx="1" cy="4"/>
                </a:xfrm>
                <a:prstGeom prst="line">
                  <a:avLst/>
                </a:prstGeom>
                <a:noFill/>
                <a:ln w="0">
                  <a:solidFill>
                    <a:schemeClr val="accent1"/>
                  </a:solidFill>
                  <a:round/>
                  <a:headEnd/>
                  <a:tailEnd/>
                </a:ln>
              </p:spPr>
              <p:txBody>
                <a:bodyPr/>
                <a:lstStyle/>
                <a:p>
                  <a:endParaRPr lang="en-US"/>
                </a:p>
              </p:txBody>
            </p:sp>
            <p:sp>
              <p:nvSpPr>
                <p:cNvPr id="5615" name="Line 495"/>
                <p:cNvSpPr>
                  <a:spLocks noChangeShapeType="1"/>
                </p:cNvSpPr>
                <p:nvPr/>
              </p:nvSpPr>
              <p:spPr bwMode="auto">
                <a:xfrm>
                  <a:off x="5289" y="2819"/>
                  <a:ext cx="1" cy="4"/>
                </a:xfrm>
                <a:prstGeom prst="line">
                  <a:avLst/>
                </a:prstGeom>
                <a:noFill/>
                <a:ln w="0">
                  <a:solidFill>
                    <a:schemeClr val="accent1"/>
                  </a:solidFill>
                  <a:round/>
                  <a:headEnd/>
                  <a:tailEnd/>
                </a:ln>
              </p:spPr>
              <p:txBody>
                <a:bodyPr/>
                <a:lstStyle/>
                <a:p>
                  <a:endParaRPr lang="en-US"/>
                </a:p>
              </p:txBody>
            </p:sp>
            <p:sp>
              <p:nvSpPr>
                <p:cNvPr id="5616" name="Line 496"/>
                <p:cNvSpPr>
                  <a:spLocks noChangeShapeType="1"/>
                </p:cNvSpPr>
                <p:nvPr/>
              </p:nvSpPr>
              <p:spPr bwMode="auto">
                <a:xfrm>
                  <a:off x="5302" y="2819"/>
                  <a:ext cx="2" cy="4"/>
                </a:xfrm>
                <a:prstGeom prst="line">
                  <a:avLst/>
                </a:prstGeom>
                <a:noFill/>
                <a:ln w="0">
                  <a:solidFill>
                    <a:schemeClr val="accent1"/>
                  </a:solidFill>
                  <a:round/>
                  <a:headEnd/>
                  <a:tailEnd/>
                </a:ln>
              </p:spPr>
              <p:txBody>
                <a:bodyPr/>
                <a:lstStyle/>
                <a:p>
                  <a:endParaRPr lang="en-US"/>
                </a:p>
              </p:txBody>
            </p:sp>
            <p:sp>
              <p:nvSpPr>
                <p:cNvPr id="5617" name="Line 497"/>
                <p:cNvSpPr>
                  <a:spLocks noChangeShapeType="1"/>
                </p:cNvSpPr>
                <p:nvPr/>
              </p:nvSpPr>
              <p:spPr bwMode="auto">
                <a:xfrm>
                  <a:off x="5316" y="2819"/>
                  <a:ext cx="1" cy="4"/>
                </a:xfrm>
                <a:prstGeom prst="line">
                  <a:avLst/>
                </a:prstGeom>
                <a:noFill/>
                <a:ln w="0">
                  <a:solidFill>
                    <a:schemeClr val="accent1"/>
                  </a:solidFill>
                  <a:round/>
                  <a:headEnd/>
                  <a:tailEnd/>
                </a:ln>
              </p:spPr>
              <p:txBody>
                <a:bodyPr/>
                <a:lstStyle/>
                <a:p>
                  <a:endParaRPr lang="en-US"/>
                </a:p>
              </p:txBody>
            </p:sp>
            <p:sp>
              <p:nvSpPr>
                <p:cNvPr id="5618" name="Line 498"/>
                <p:cNvSpPr>
                  <a:spLocks noChangeShapeType="1"/>
                </p:cNvSpPr>
                <p:nvPr/>
              </p:nvSpPr>
              <p:spPr bwMode="auto">
                <a:xfrm>
                  <a:off x="5329" y="2819"/>
                  <a:ext cx="1" cy="4"/>
                </a:xfrm>
                <a:prstGeom prst="line">
                  <a:avLst/>
                </a:prstGeom>
                <a:noFill/>
                <a:ln w="0">
                  <a:solidFill>
                    <a:schemeClr val="accent1"/>
                  </a:solidFill>
                  <a:round/>
                  <a:headEnd/>
                  <a:tailEnd/>
                </a:ln>
              </p:spPr>
              <p:txBody>
                <a:bodyPr/>
                <a:lstStyle/>
                <a:p>
                  <a:endParaRPr lang="en-US"/>
                </a:p>
              </p:txBody>
            </p:sp>
            <p:sp>
              <p:nvSpPr>
                <p:cNvPr id="5619" name="Line 499"/>
                <p:cNvSpPr>
                  <a:spLocks noChangeShapeType="1"/>
                </p:cNvSpPr>
                <p:nvPr/>
              </p:nvSpPr>
              <p:spPr bwMode="auto">
                <a:xfrm>
                  <a:off x="5357" y="2819"/>
                  <a:ext cx="1" cy="4"/>
                </a:xfrm>
                <a:prstGeom prst="line">
                  <a:avLst/>
                </a:prstGeom>
                <a:noFill/>
                <a:ln w="0">
                  <a:solidFill>
                    <a:schemeClr val="accent1"/>
                  </a:solidFill>
                  <a:round/>
                  <a:headEnd/>
                  <a:tailEnd/>
                </a:ln>
              </p:spPr>
              <p:txBody>
                <a:bodyPr/>
                <a:lstStyle/>
                <a:p>
                  <a:endParaRPr lang="en-US"/>
                </a:p>
              </p:txBody>
            </p:sp>
            <p:sp>
              <p:nvSpPr>
                <p:cNvPr id="5620" name="Line 500"/>
                <p:cNvSpPr>
                  <a:spLocks noChangeShapeType="1"/>
                </p:cNvSpPr>
                <p:nvPr/>
              </p:nvSpPr>
              <p:spPr bwMode="auto">
                <a:xfrm>
                  <a:off x="5370" y="2819"/>
                  <a:ext cx="2" cy="4"/>
                </a:xfrm>
                <a:prstGeom prst="line">
                  <a:avLst/>
                </a:prstGeom>
                <a:noFill/>
                <a:ln w="0">
                  <a:solidFill>
                    <a:schemeClr val="accent1"/>
                  </a:solidFill>
                  <a:round/>
                  <a:headEnd/>
                  <a:tailEnd/>
                </a:ln>
              </p:spPr>
              <p:txBody>
                <a:bodyPr/>
                <a:lstStyle/>
                <a:p>
                  <a:endParaRPr lang="en-US"/>
                </a:p>
              </p:txBody>
            </p:sp>
            <p:sp>
              <p:nvSpPr>
                <p:cNvPr id="5621" name="Line 501"/>
                <p:cNvSpPr>
                  <a:spLocks noChangeShapeType="1"/>
                </p:cNvSpPr>
                <p:nvPr/>
              </p:nvSpPr>
              <p:spPr bwMode="auto">
                <a:xfrm>
                  <a:off x="5384" y="2819"/>
                  <a:ext cx="1" cy="4"/>
                </a:xfrm>
                <a:prstGeom prst="line">
                  <a:avLst/>
                </a:prstGeom>
                <a:noFill/>
                <a:ln w="0">
                  <a:solidFill>
                    <a:schemeClr val="accent1"/>
                  </a:solidFill>
                  <a:round/>
                  <a:headEnd/>
                  <a:tailEnd/>
                </a:ln>
              </p:spPr>
              <p:txBody>
                <a:bodyPr/>
                <a:lstStyle/>
                <a:p>
                  <a:endParaRPr lang="en-US"/>
                </a:p>
              </p:txBody>
            </p:sp>
            <p:sp>
              <p:nvSpPr>
                <p:cNvPr id="5622" name="Line 502"/>
                <p:cNvSpPr>
                  <a:spLocks noChangeShapeType="1"/>
                </p:cNvSpPr>
                <p:nvPr/>
              </p:nvSpPr>
              <p:spPr bwMode="auto">
                <a:xfrm>
                  <a:off x="5398" y="2819"/>
                  <a:ext cx="1" cy="4"/>
                </a:xfrm>
                <a:prstGeom prst="line">
                  <a:avLst/>
                </a:prstGeom>
                <a:noFill/>
                <a:ln w="0">
                  <a:solidFill>
                    <a:schemeClr val="accent1"/>
                  </a:solidFill>
                  <a:round/>
                  <a:headEnd/>
                  <a:tailEnd/>
                </a:ln>
              </p:spPr>
              <p:txBody>
                <a:bodyPr/>
                <a:lstStyle/>
                <a:p>
                  <a:endParaRPr lang="en-US"/>
                </a:p>
              </p:txBody>
            </p:sp>
            <p:sp>
              <p:nvSpPr>
                <p:cNvPr id="5623" name="Line 503"/>
                <p:cNvSpPr>
                  <a:spLocks noChangeShapeType="1"/>
                </p:cNvSpPr>
                <p:nvPr/>
              </p:nvSpPr>
              <p:spPr bwMode="auto">
                <a:xfrm>
                  <a:off x="3759" y="2819"/>
                  <a:ext cx="2" cy="13"/>
                </a:xfrm>
                <a:prstGeom prst="line">
                  <a:avLst/>
                </a:prstGeom>
                <a:noFill/>
                <a:ln w="0">
                  <a:solidFill>
                    <a:schemeClr val="accent1"/>
                  </a:solidFill>
                  <a:round/>
                  <a:headEnd/>
                  <a:tailEnd/>
                </a:ln>
              </p:spPr>
              <p:txBody>
                <a:bodyPr/>
                <a:lstStyle/>
                <a:p>
                  <a:endParaRPr lang="en-US"/>
                </a:p>
              </p:txBody>
            </p:sp>
            <p:sp>
              <p:nvSpPr>
                <p:cNvPr id="5624" name="Rectangle 504"/>
                <p:cNvSpPr>
                  <a:spLocks noChangeArrowheads="1"/>
                </p:cNvSpPr>
                <p:nvPr/>
              </p:nvSpPr>
              <p:spPr bwMode="auto">
                <a:xfrm>
                  <a:off x="3712" y="2833"/>
                  <a:ext cx="296" cy="110"/>
                </a:xfrm>
                <a:prstGeom prst="rect">
                  <a:avLst/>
                </a:prstGeom>
                <a:noFill/>
                <a:ln w="9525">
                  <a:solidFill>
                    <a:schemeClr val="accent1"/>
                  </a:solidFill>
                  <a:miter lim="800000"/>
                  <a:headEnd/>
                  <a:tailEnd/>
                </a:ln>
              </p:spPr>
              <p:txBody>
                <a:bodyPr wrap="none" lIns="0" tIns="0" rIns="0" bIns="0">
                  <a:spAutoFit/>
                </a:bodyPr>
                <a:lstStyle/>
                <a:p>
                  <a:pPr eaLnBrk="1" hangingPunct="1"/>
                  <a:r>
                    <a:rPr lang="en-US" sz="800" dirty="0"/>
                    <a:t>853.0</a:t>
                  </a:r>
                  <a:endParaRPr lang="en-US" sz="800" dirty="0">
                    <a:latin typeface="Times New Roman" pitchFamily="18" charset="0"/>
                  </a:endParaRPr>
                </a:p>
              </p:txBody>
            </p:sp>
            <p:sp>
              <p:nvSpPr>
                <p:cNvPr id="5625" name="Line 505"/>
                <p:cNvSpPr>
                  <a:spLocks noChangeShapeType="1"/>
                </p:cNvSpPr>
                <p:nvPr/>
              </p:nvSpPr>
              <p:spPr bwMode="auto">
                <a:xfrm>
                  <a:off x="4105" y="2819"/>
                  <a:ext cx="1" cy="13"/>
                </a:xfrm>
                <a:prstGeom prst="line">
                  <a:avLst/>
                </a:prstGeom>
                <a:noFill/>
                <a:ln w="0">
                  <a:solidFill>
                    <a:schemeClr val="accent1"/>
                  </a:solidFill>
                  <a:round/>
                  <a:headEnd/>
                  <a:tailEnd/>
                </a:ln>
              </p:spPr>
              <p:txBody>
                <a:bodyPr/>
                <a:lstStyle/>
                <a:p>
                  <a:endParaRPr lang="en-US"/>
                </a:p>
              </p:txBody>
            </p:sp>
            <p:sp>
              <p:nvSpPr>
                <p:cNvPr id="5626" name="Rectangle 506"/>
                <p:cNvSpPr>
                  <a:spLocks noChangeArrowheads="1"/>
                </p:cNvSpPr>
                <p:nvPr/>
              </p:nvSpPr>
              <p:spPr bwMode="auto">
                <a:xfrm>
                  <a:off x="4058" y="2829"/>
                  <a:ext cx="296" cy="110"/>
                </a:xfrm>
                <a:prstGeom prst="rect">
                  <a:avLst/>
                </a:prstGeom>
                <a:noFill/>
                <a:ln w="9525">
                  <a:solidFill>
                    <a:schemeClr val="accent1"/>
                  </a:solidFill>
                  <a:miter lim="800000"/>
                  <a:headEnd/>
                  <a:tailEnd/>
                </a:ln>
              </p:spPr>
              <p:txBody>
                <a:bodyPr wrap="none" lIns="0" tIns="0" rIns="0" bIns="0">
                  <a:spAutoFit/>
                </a:bodyPr>
                <a:lstStyle/>
                <a:p>
                  <a:pPr eaLnBrk="1" hangingPunct="1"/>
                  <a:r>
                    <a:rPr lang="en-US" sz="800" dirty="0"/>
                    <a:t>853.5</a:t>
                  </a:r>
                  <a:endParaRPr lang="en-US" sz="800" dirty="0">
                    <a:latin typeface="Times New Roman" pitchFamily="18" charset="0"/>
                  </a:endParaRPr>
                </a:p>
              </p:txBody>
            </p:sp>
            <p:sp>
              <p:nvSpPr>
                <p:cNvPr id="5627" name="Line 507"/>
                <p:cNvSpPr>
                  <a:spLocks noChangeShapeType="1"/>
                </p:cNvSpPr>
                <p:nvPr/>
              </p:nvSpPr>
              <p:spPr bwMode="auto">
                <a:xfrm>
                  <a:off x="4448" y="2819"/>
                  <a:ext cx="1" cy="13"/>
                </a:xfrm>
                <a:prstGeom prst="line">
                  <a:avLst/>
                </a:prstGeom>
                <a:noFill/>
                <a:ln w="0">
                  <a:solidFill>
                    <a:schemeClr val="accent1"/>
                  </a:solidFill>
                  <a:round/>
                  <a:headEnd/>
                  <a:tailEnd/>
                </a:ln>
              </p:spPr>
              <p:txBody>
                <a:bodyPr/>
                <a:lstStyle/>
                <a:p>
                  <a:endParaRPr lang="en-US"/>
                </a:p>
              </p:txBody>
            </p:sp>
            <p:sp>
              <p:nvSpPr>
                <p:cNvPr id="5628" name="Rectangle 508"/>
                <p:cNvSpPr>
                  <a:spLocks noChangeArrowheads="1"/>
                </p:cNvSpPr>
                <p:nvPr/>
              </p:nvSpPr>
              <p:spPr bwMode="auto">
                <a:xfrm>
                  <a:off x="4401" y="2829"/>
                  <a:ext cx="296" cy="110"/>
                </a:xfrm>
                <a:prstGeom prst="rect">
                  <a:avLst/>
                </a:prstGeom>
                <a:noFill/>
                <a:ln w="9525">
                  <a:solidFill>
                    <a:schemeClr val="accent1"/>
                  </a:solidFill>
                  <a:miter lim="800000"/>
                  <a:headEnd/>
                  <a:tailEnd/>
                </a:ln>
              </p:spPr>
              <p:txBody>
                <a:bodyPr wrap="none" lIns="0" tIns="0" rIns="0" bIns="0">
                  <a:spAutoFit/>
                </a:bodyPr>
                <a:lstStyle/>
                <a:p>
                  <a:pPr eaLnBrk="1" hangingPunct="1"/>
                  <a:r>
                    <a:rPr lang="en-US" sz="800" dirty="0"/>
                    <a:t>854.0</a:t>
                  </a:r>
                  <a:endParaRPr lang="en-US" sz="800" dirty="0">
                    <a:latin typeface="Times New Roman" pitchFamily="18" charset="0"/>
                  </a:endParaRPr>
                </a:p>
              </p:txBody>
            </p:sp>
            <p:sp>
              <p:nvSpPr>
                <p:cNvPr id="5629" name="Line 509"/>
                <p:cNvSpPr>
                  <a:spLocks noChangeShapeType="1"/>
                </p:cNvSpPr>
                <p:nvPr/>
              </p:nvSpPr>
              <p:spPr bwMode="auto">
                <a:xfrm>
                  <a:off x="4793" y="2819"/>
                  <a:ext cx="2" cy="13"/>
                </a:xfrm>
                <a:prstGeom prst="line">
                  <a:avLst/>
                </a:prstGeom>
                <a:noFill/>
                <a:ln w="0">
                  <a:solidFill>
                    <a:schemeClr val="accent1"/>
                  </a:solidFill>
                  <a:round/>
                  <a:headEnd/>
                  <a:tailEnd/>
                </a:ln>
              </p:spPr>
              <p:txBody>
                <a:bodyPr/>
                <a:lstStyle/>
                <a:p>
                  <a:endParaRPr lang="en-US"/>
                </a:p>
              </p:txBody>
            </p:sp>
            <p:sp>
              <p:nvSpPr>
                <p:cNvPr id="5630" name="Rectangle 510"/>
                <p:cNvSpPr>
                  <a:spLocks noChangeArrowheads="1"/>
                </p:cNvSpPr>
                <p:nvPr/>
              </p:nvSpPr>
              <p:spPr bwMode="auto">
                <a:xfrm>
                  <a:off x="4747" y="2829"/>
                  <a:ext cx="296" cy="110"/>
                </a:xfrm>
                <a:prstGeom prst="rect">
                  <a:avLst/>
                </a:prstGeom>
                <a:noFill/>
                <a:ln w="9525">
                  <a:solidFill>
                    <a:schemeClr val="accent1"/>
                  </a:solidFill>
                  <a:miter lim="800000"/>
                  <a:headEnd/>
                  <a:tailEnd/>
                </a:ln>
              </p:spPr>
              <p:txBody>
                <a:bodyPr wrap="none" lIns="0" tIns="0" rIns="0" bIns="0">
                  <a:spAutoFit/>
                </a:bodyPr>
                <a:lstStyle/>
                <a:p>
                  <a:pPr eaLnBrk="1" hangingPunct="1"/>
                  <a:r>
                    <a:rPr lang="en-US" sz="800" dirty="0"/>
                    <a:t>854.5</a:t>
                  </a:r>
                  <a:endParaRPr lang="en-US" sz="800" dirty="0">
                    <a:latin typeface="Times New Roman" pitchFamily="18" charset="0"/>
                  </a:endParaRPr>
                </a:p>
              </p:txBody>
            </p:sp>
            <p:sp>
              <p:nvSpPr>
                <p:cNvPr id="5631" name="Line 511"/>
                <p:cNvSpPr>
                  <a:spLocks noChangeShapeType="1"/>
                </p:cNvSpPr>
                <p:nvPr/>
              </p:nvSpPr>
              <p:spPr bwMode="auto">
                <a:xfrm>
                  <a:off x="5137" y="2819"/>
                  <a:ext cx="1" cy="13"/>
                </a:xfrm>
                <a:prstGeom prst="line">
                  <a:avLst/>
                </a:prstGeom>
                <a:noFill/>
                <a:ln w="0">
                  <a:solidFill>
                    <a:schemeClr val="accent1"/>
                  </a:solidFill>
                  <a:round/>
                  <a:headEnd/>
                  <a:tailEnd/>
                </a:ln>
              </p:spPr>
              <p:txBody>
                <a:bodyPr/>
                <a:lstStyle/>
                <a:p>
                  <a:endParaRPr lang="en-US"/>
                </a:p>
              </p:txBody>
            </p:sp>
            <p:sp>
              <p:nvSpPr>
                <p:cNvPr id="5632" name="Rectangle 512"/>
                <p:cNvSpPr>
                  <a:spLocks noChangeArrowheads="1"/>
                </p:cNvSpPr>
                <p:nvPr/>
              </p:nvSpPr>
              <p:spPr bwMode="auto">
                <a:xfrm>
                  <a:off x="5089" y="2829"/>
                  <a:ext cx="296" cy="110"/>
                </a:xfrm>
                <a:prstGeom prst="rect">
                  <a:avLst/>
                </a:prstGeom>
                <a:noFill/>
                <a:ln w="9525">
                  <a:solidFill>
                    <a:schemeClr val="accent1"/>
                  </a:solidFill>
                  <a:miter lim="800000"/>
                  <a:headEnd/>
                  <a:tailEnd/>
                </a:ln>
              </p:spPr>
              <p:txBody>
                <a:bodyPr wrap="none" lIns="0" tIns="0" rIns="0" bIns="0">
                  <a:spAutoFit/>
                </a:bodyPr>
                <a:lstStyle/>
                <a:p>
                  <a:pPr eaLnBrk="1" hangingPunct="1"/>
                  <a:r>
                    <a:rPr lang="en-US" sz="800" dirty="0"/>
                    <a:t>855.0</a:t>
                  </a:r>
                  <a:endParaRPr lang="en-US" sz="800" dirty="0">
                    <a:latin typeface="Times New Roman" pitchFamily="18" charset="0"/>
                  </a:endParaRPr>
                </a:p>
              </p:txBody>
            </p:sp>
            <p:sp>
              <p:nvSpPr>
                <p:cNvPr id="5633" name="Rectangle 513"/>
                <p:cNvSpPr>
                  <a:spLocks noChangeArrowheads="1"/>
                </p:cNvSpPr>
                <p:nvPr/>
              </p:nvSpPr>
              <p:spPr bwMode="auto">
                <a:xfrm>
                  <a:off x="3544" y="2805"/>
                  <a:ext cx="96" cy="166"/>
                </a:xfrm>
                <a:prstGeom prst="rect">
                  <a:avLst/>
                </a:prstGeom>
                <a:noFill/>
                <a:ln w="9525">
                  <a:solidFill>
                    <a:schemeClr val="accent1"/>
                  </a:solidFill>
                  <a:miter lim="800000"/>
                  <a:headEnd/>
                  <a:tailEnd/>
                </a:ln>
              </p:spPr>
              <p:txBody>
                <a:bodyPr wrap="none" lIns="0" tIns="0" rIns="0" bIns="0">
                  <a:spAutoFit/>
                </a:bodyPr>
                <a:lstStyle/>
                <a:p>
                  <a:pPr eaLnBrk="1" hangingPunct="1"/>
                  <a:r>
                    <a:rPr lang="en-US" sz="1200" dirty="0"/>
                    <a:t>0</a:t>
                  </a:r>
                  <a:endParaRPr lang="en-US" sz="1200" dirty="0">
                    <a:latin typeface="Times New Roman" pitchFamily="18" charset="0"/>
                  </a:endParaRPr>
                </a:p>
              </p:txBody>
            </p:sp>
            <p:sp>
              <p:nvSpPr>
                <p:cNvPr id="5634" name="Line 514"/>
                <p:cNvSpPr>
                  <a:spLocks noChangeShapeType="1"/>
                </p:cNvSpPr>
                <p:nvPr/>
              </p:nvSpPr>
              <p:spPr bwMode="auto">
                <a:xfrm flipH="1" flipV="1">
                  <a:off x="3738" y="2151"/>
                  <a:ext cx="2" cy="667"/>
                </a:xfrm>
                <a:prstGeom prst="line">
                  <a:avLst/>
                </a:prstGeom>
                <a:noFill/>
                <a:ln w="0">
                  <a:solidFill>
                    <a:schemeClr val="accent1"/>
                  </a:solidFill>
                  <a:round/>
                  <a:headEnd/>
                  <a:tailEnd/>
                </a:ln>
              </p:spPr>
              <p:txBody>
                <a:bodyPr/>
                <a:lstStyle/>
                <a:p>
                  <a:endParaRPr lang="en-US"/>
                </a:p>
              </p:txBody>
            </p:sp>
            <p:sp>
              <p:nvSpPr>
                <p:cNvPr id="5635" name="Line 515"/>
                <p:cNvSpPr>
                  <a:spLocks noChangeShapeType="1"/>
                </p:cNvSpPr>
                <p:nvPr/>
              </p:nvSpPr>
              <p:spPr bwMode="auto">
                <a:xfrm flipH="1" flipV="1">
                  <a:off x="4083" y="2216"/>
                  <a:ext cx="2" cy="602"/>
                </a:xfrm>
                <a:prstGeom prst="line">
                  <a:avLst/>
                </a:prstGeom>
                <a:noFill/>
                <a:ln w="0">
                  <a:solidFill>
                    <a:schemeClr val="accent1"/>
                  </a:solidFill>
                  <a:round/>
                  <a:headEnd/>
                  <a:tailEnd/>
                </a:ln>
              </p:spPr>
              <p:txBody>
                <a:bodyPr/>
                <a:lstStyle/>
                <a:p>
                  <a:endParaRPr lang="en-US"/>
                </a:p>
              </p:txBody>
            </p:sp>
            <p:sp>
              <p:nvSpPr>
                <p:cNvPr id="5636" name="Line 516"/>
                <p:cNvSpPr>
                  <a:spLocks noChangeShapeType="1"/>
                </p:cNvSpPr>
                <p:nvPr/>
              </p:nvSpPr>
              <p:spPr bwMode="auto">
                <a:xfrm flipV="1">
                  <a:off x="4430" y="2477"/>
                  <a:ext cx="1" cy="341"/>
                </a:xfrm>
                <a:prstGeom prst="line">
                  <a:avLst/>
                </a:prstGeom>
                <a:noFill/>
                <a:ln w="0">
                  <a:solidFill>
                    <a:schemeClr val="accent1"/>
                  </a:solidFill>
                  <a:round/>
                  <a:headEnd/>
                  <a:tailEnd/>
                </a:ln>
              </p:spPr>
              <p:txBody>
                <a:bodyPr/>
                <a:lstStyle/>
                <a:p>
                  <a:endParaRPr lang="en-US"/>
                </a:p>
              </p:txBody>
            </p:sp>
            <p:sp>
              <p:nvSpPr>
                <p:cNvPr id="5637" name="Line 517"/>
                <p:cNvSpPr>
                  <a:spLocks noChangeShapeType="1"/>
                </p:cNvSpPr>
                <p:nvPr/>
              </p:nvSpPr>
              <p:spPr bwMode="auto">
                <a:xfrm flipV="1">
                  <a:off x="4780" y="2731"/>
                  <a:ext cx="1" cy="87"/>
                </a:xfrm>
                <a:prstGeom prst="line">
                  <a:avLst/>
                </a:prstGeom>
                <a:noFill/>
                <a:ln w="0">
                  <a:solidFill>
                    <a:schemeClr val="accent1"/>
                  </a:solidFill>
                  <a:round/>
                  <a:headEnd/>
                  <a:tailEnd/>
                </a:ln>
              </p:spPr>
              <p:txBody>
                <a:bodyPr/>
                <a:lstStyle/>
                <a:p>
                  <a:endParaRPr lang="en-US"/>
                </a:p>
              </p:txBody>
            </p:sp>
            <p:sp>
              <p:nvSpPr>
                <p:cNvPr id="5638" name="Line 518"/>
                <p:cNvSpPr>
                  <a:spLocks noChangeShapeType="1"/>
                </p:cNvSpPr>
                <p:nvPr/>
              </p:nvSpPr>
              <p:spPr bwMode="auto">
                <a:xfrm flipV="1">
                  <a:off x="5125" y="2783"/>
                  <a:ext cx="1" cy="35"/>
                </a:xfrm>
                <a:prstGeom prst="line">
                  <a:avLst/>
                </a:prstGeom>
                <a:noFill/>
                <a:ln w="0">
                  <a:solidFill>
                    <a:schemeClr val="accent1"/>
                  </a:solidFill>
                  <a:round/>
                  <a:headEnd/>
                  <a:tailEnd/>
                </a:ln>
              </p:spPr>
              <p:txBody>
                <a:bodyPr/>
                <a:lstStyle/>
                <a:p>
                  <a:endParaRPr lang="en-US"/>
                </a:p>
              </p:txBody>
            </p:sp>
            <p:sp>
              <p:nvSpPr>
                <p:cNvPr id="5639" name="Rectangle 519"/>
                <p:cNvSpPr>
                  <a:spLocks noChangeArrowheads="1"/>
                </p:cNvSpPr>
                <p:nvPr/>
              </p:nvSpPr>
              <p:spPr bwMode="auto">
                <a:xfrm>
                  <a:off x="3613" y="2028"/>
                  <a:ext cx="490" cy="110"/>
                </a:xfrm>
                <a:prstGeom prst="rect">
                  <a:avLst/>
                </a:prstGeom>
                <a:noFill/>
                <a:ln w="9525">
                  <a:solidFill>
                    <a:schemeClr val="accent1"/>
                  </a:solidFill>
                  <a:miter lim="800000"/>
                  <a:headEnd/>
                  <a:tailEnd/>
                </a:ln>
              </p:spPr>
              <p:txBody>
                <a:bodyPr wrap="none" lIns="0" tIns="0" rIns="0" bIns="0">
                  <a:spAutoFit/>
                </a:bodyPr>
                <a:lstStyle/>
                <a:p>
                  <a:pPr eaLnBrk="1" hangingPunct="1"/>
                  <a:r>
                    <a:rPr lang="en-US" sz="800" dirty="0"/>
                    <a:t>852.9720</a:t>
                  </a:r>
                  <a:endParaRPr lang="en-US" sz="800" dirty="0">
                    <a:latin typeface="Times New Roman" pitchFamily="18" charset="0"/>
                  </a:endParaRPr>
                </a:p>
              </p:txBody>
            </p:sp>
            <p:sp>
              <p:nvSpPr>
                <p:cNvPr id="5640" name="Rectangle 520"/>
                <p:cNvSpPr>
                  <a:spLocks noChangeArrowheads="1"/>
                </p:cNvSpPr>
                <p:nvPr/>
              </p:nvSpPr>
              <p:spPr bwMode="auto">
                <a:xfrm>
                  <a:off x="3969" y="2096"/>
                  <a:ext cx="490" cy="110"/>
                </a:xfrm>
                <a:prstGeom prst="rect">
                  <a:avLst/>
                </a:prstGeom>
                <a:noFill/>
                <a:ln w="9525">
                  <a:solidFill>
                    <a:schemeClr val="accent1"/>
                  </a:solidFill>
                  <a:miter lim="800000"/>
                  <a:headEnd/>
                  <a:tailEnd/>
                </a:ln>
              </p:spPr>
              <p:txBody>
                <a:bodyPr wrap="none" lIns="0" tIns="0" rIns="0" bIns="0">
                  <a:spAutoFit/>
                </a:bodyPr>
                <a:lstStyle/>
                <a:p>
                  <a:pPr eaLnBrk="1" hangingPunct="1"/>
                  <a:r>
                    <a:rPr lang="en-US" sz="800" dirty="0"/>
                    <a:t>853.4727</a:t>
                  </a:r>
                  <a:endParaRPr lang="en-US" sz="800" dirty="0">
                    <a:latin typeface="Times New Roman" pitchFamily="18" charset="0"/>
                  </a:endParaRPr>
                </a:p>
              </p:txBody>
            </p:sp>
            <p:sp>
              <p:nvSpPr>
                <p:cNvPr id="5641" name="Rectangle 521"/>
                <p:cNvSpPr>
                  <a:spLocks noChangeArrowheads="1"/>
                </p:cNvSpPr>
                <p:nvPr/>
              </p:nvSpPr>
              <p:spPr bwMode="auto">
                <a:xfrm>
                  <a:off x="4325" y="2368"/>
                  <a:ext cx="490" cy="110"/>
                </a:xfrm>
                <a:prstGeom prst="rect">
                  <a:avLst/>
                </a:prstGeom>
                <a:noFill/>
                <a:ln w="9525">
                  <a:solidFill>
                    <a:schemeClr val="accent1"/>
                  </a:solidFill>
                  <a:miter lim="800000"/>
                  <a:headEnd/>
                  <a:tailEnd/>
                </a:ln>
              </p:spPr>
              <p:txBody>
                <a:bodyPr wrap="none" lIns="0" tIns="0" rIns="0" bIns="0">
                  <a:spAutoFit/>
                </a:bodyPr>
                <a:lstStyle/>
                <a:p>
                  <a:pPr eaLnBrk="1" hangingPunct="1"/>
                  <a:r>
                    <a:rPr lang="en-US" sz="800" dirty="0"/>
                    <a:t>853.9745</a:t>
                  </a:r>
                  <a:endParaRPr lang="en-US" sz="800" dirty="0">
                    <a:latin typeface="Times New Roman" pitchFamily="18" charset="0"/>
                  </a:endParaRPr>
                </a:p>
              </p:txBody>
            </p:sp>
            <p:sp>
              <p:nvSpPr>
                <p:cNvPr id="5642" name="Rectangle 522"/>
                <p:cNvSpPr>
                  <a:spLocks noChangeArrowheads="1"/>
                </p:cNvSpPr>
                <p:nvPr/>
              </p:nvSpPr>
              <p:spPr bwMode="auto">
                <a:xfrm>
                  <a:off x="4682" y="2634"/>
                  <a:ext cx="490" cy="110"/>
                </a:xfrm>
                <a:prstGeom prst="rect">
                  <a:avLst/>
                </a:prstGeom>
                <a:noFill/>
                <a:ln w="9525">
                  <a:solidFill>
                    <a:schemeClr val="accent1"/>
                  </a:solidFill>
                  <a:miter lim="800000"/>
                  <a:headEnd/>
                  <a:tailEnd/>
                </a:ln>
              </p:spPr>
              <p:txBody>
                <a:bodyPr wrap="none" lIns="0" tIns="0" rIns="0" bIns="0">
                  <a:spAutoFit/>
                </a:bodyPr>
                <a:lstStyle/>
                <a:p>
                  <a:pPr eaLnBrk="1" hangingPunct="1"/>
                  <a:r>
                    <a:rPr lang="en-US" sz="800" dirty="0"/>
                    <a:t>854.4817</a:t>
                  </a:r>
                  <a:endParaRPr lang="en-US" sz="800" dirty="0">
                    <a:latin typeface="Times New Roman" pitchFamily="18" charset="0"/>
                  </a:endParaRPr>
                </a:p>
              </p:txBody>
            </p:sp>
            <p:sp>
              <p:nvSpPr>
                <p:cNvPr id="5643" name="Text Box 523"/>
                <p:cNvSpPr txBox="1">
                  <a:spLocks noChangeArrowheads="1"/>
                </p:cNvSpPr>
                <p:nvPr/>
              </p:nvSpPr>
              <p:spPr bwMode="auto">
                <a:xfrm>
                  <a:off x="4803" y="2199"/>
                  <a:ext cx="901" cy="331"/>
                </a:xfrm>
                <a:prstGeom prst="rect">
                  <a:avLst/>
                </a:prstGeom>
                <a:noFill/>
                <a:ln w="9525">
                  <a:solidFill>
                    <a:schemeClr val="accent1"/>
                  </a:solidFill>
                  <a:miter lim="800000"/>
                  <a:headEnd/>
                  <a:tailEnd/>
                </a:ln>
                <a:effectLst/>
              </p:spPr>
              <p:txBody>
                <a:bodyPr wrap="none">
                  <a:spAutoFit/>
                </a:bodyPr>
                <a:lstStyle/>
                <a:p>
                  <a:pPr eaLnBrk="1" hangingPunct="1"/>
                  <a:r>
                    <a:rPr lang="en-US">
                      <a:solidFill>
                        <a:srgbClr val="FF0000"/>
                      </a:solidFill>
                    </a:rPr>
                    <a:t>z =+2</a:t>
                  </a:r>
                </a:p>
              </p:txBody>
            </p:sp>
            <p:sp>
              <p:nvSpPr>
                <p:cNvPr id="5644" name="Line 524"/>
                <p:cNvSpPr>
                  <a:spLocks noChangeShapeType="1"/>
                </p:cNvSpPr>
                <p:nvPr/>
              </p:nvSpPr>
              <p:spPr bwMode="auto">
                <a:xfrm flipV="1">
                  <a:off x="3601" y="2100"/>
                  <a:ext cx="0" cy="722"/>
                </a:xfrm>
                <a:prstGeom prst="line">
                  <a:avLst/>
                </a:prstGeom>
                <a:noFill/>
                <a:ln w="6350" cap="sq">
                  <a:solidFill>
                    <a:schemeClr val="accent1"/>
                  </a:solidFill>
                  <a:round/>
                  <a:headEnd type="none" w="sm" len="sm"/>
                  <a:tailEnd type="none" w="sm" len="sm"/>
                </a:ln>
                <a:effectLst/>
              </p:spPr>
              <p:txBody>
                <a:bodyPr wrap="none"/>
                <a:lstStyle/>
                <a:p>
                  <a:endParaRPr lang="en-US"/>
                </a:p>
              </p:txBody>
            </p:sp>
            <p:sp>
              <p:nvSpPr>
                <p:cNvPr id="5645" name="Text Box 525"/>
                <p:cNvSpPr txBox="1">
                  <a:spLocks noChangeArrowheads="1"/>
                </p:cNvSpPr>
                <p:nvPr/>
              </p:nvSpPr>
              <p:spPr bwMode="auto">
                <a:xfrm>
                  <a:off x="3513" y="2088"/>
                  <a:ext cx="59" cy="104"/>
                </a:xfrm>
                <a:prstGeom prst="rect">
                  <a:avLst/>
                </a:prstGeom>
                <a:noFill/>
                <a:ln w="12700" cap="sq">
                  <a:solidFill>
                    <a:schemeClr val="accent1"/>
                  </a:solidFill>
                  <a:miter lim="800000"/>
                  <a:headEnd type="none" w="sm" len="sm"/>
                  <a:tailEnd type="none" w="sm" len="sm"/>
                </a:ln>
                <a:effectLst/>
              </p:spPr>
              <p:txBody>
                <a:bodyPr wrap="none" lIns="0" tIns="0" rIns="0" bIns="0"/>
                <a:lstStyle/>
                <a:p>
                  <a:pPr eaLnBrk="1" hangingPunct="1"/>
                  <a:r>
                    <a:rPr lang="en-US" sz="1200" dirty="0">
                      <a:solidFill>
                        <a:schemeClr val="bg2"/>
                      </a:solidFill>
                    </a:rPr>
                    <a:t>5</a:t>
                  </a:r>
                </a:p>
              </p:txBody>
            </p:sp>
            <p:sp>
              <p:nvSpPr>
                <p:cNvPr id="5646" name="Line 526"/>
                <p:cNvSpPr>
                  <a:spLocks noChangeShapeType="1"/>
                </p:cNvSpPr>
                <p:nvPr/>
              </p:nvSpPr>
              <p:spPr bwMode="auto">
                <a:xfrm>
                  <a:off x="3569" y="2157"/>
                  <a:ext cx="32" cy="0"/>
                </a:xfrm>
                <a:prstGeom prst="line">
                  <a:avLst/>
                </a:prstGeom>
                <a:noFill/>
                <a:ln w="3175" cap="sq">
                  <a:solidFill>
                    <a:schemeClr val="accent1"/>
                  </a:solidFill>
                  <a:round/>
                  <a:headEnd type="none" w="sm" len="sm"/>
                  <a:tailEnd type="none" w="sm" len="sm"/>
                </a:ln>
                <a:effectLst/>
              </p:spPr>
              <p:txBody>
                <a:bodyPr wrap="none"/>
                <a:lstStyle/>
                <a:p>
                  <a:endParaRPr lang="en-US"/>
                </a:p>
              </p:txBody>
            </p:sp>
          </p:grpSp>
        </p:grpSp>
      </p:grpSp>
      <p:sp>
        <p:nvSpPr>
          <p:cNvPr id="5647" name="Text Box 527"/>
          <p:cNvSpPr txBox="1">
            <a:spLocks noChangeArrowheads="1"/>
          </p:cNvSpPr>
          <p:nvPr/>
        </p:nvSpPr>
        <p:spPr bwMode="auto">
          <a:xfrm>
            <a:off x="5791200" y="1295400"/>
            <a:ext cx="4191000" cy="4237038"/>
          </a:xfrm>
          <a:prstGeom prst="rect">
            <a:avLst/>
          </a:prstGeom>
          <a:noFill/>
          <a:ln w="12700" cap="sq">
            <a:noFill/>
            <a:miter lim="800000"/>
            <a:headEnd type="none" w="sm" len="sm"/>
            <a:tailEnd type="none" w="sm" len="sm"/>
          </a:ln>
          <a:effectLst/>
        </p:spPr>
        <p:txBody>
          <a:bodyPr/>
          <a:lstStyle/>
          <a:p>
            <a:pPr marL="282575" indent="-282575">
              <a:spcAft>
                <a:spcPct val="40000"/>
              </a:spcAft>
              <a:buClr>
                <a:schemeClr val="folHlink"/>
              </a:buClr>
              <a:buFontTx/>
              <a:buChar char="•"/>
            </a:pPr>
            <a:r>
              <a:rPr lang="en-US" sz="2000" dirty="0"/>
              <a:t>&gt;1,000,000 data points</a:t>
            </a:r>
          </a:p>
          <a:p>
            <a:pPr marL="282575" indent="-282575">
              <a:spcAft>
                <a:spcPct val="40000"/>
              </a:spcAft>
              <a:buClr>
                <a:schemeClr val="folHlink"/>
              </a:buClr>
              <a:buFontTx/>
              <a:buChar char="•"/>
            </a:pPr>
            <a:r>
              <a:rPr lang="en-US" sz="2000" dirty="0"/>
              <a:t> ~100,000 extracted ion peaks</a:t>
            </a:r>
          </a:p>
          <a:p>
            <a:pPr marL="282575" indent="-282575">
              <a:spcAft>
                <a:spcPct val="40000"/>
              </a:spcAft>
              <a:buClr>
                <a:schemeClr val="folHlink"/>
              </a:buClr>
              <a:buFontTx/>
              <a:buChar char="•"/>
            </a:pPr>
            <a:r>
              <a:rPr lang="en-US" sz="2000" dirty="0"/>
              <a:t>Peak area ranges ~ 7 orders</a:t>
            </a:r>
          </a:p>
          <a:p>
            <a:pPr marL="282575" indent="-282575">
              <a:spcAft>
                <a:spcPct val="40000"/>
              </a:spcAft>
              <a:buClr>
                <a:schemeClr val="folHlink"/>
              </a:buClr>
              <a:buFontTx/>
              <a:buChar char="•"/>
            </a:pPr>
            <a:r>
              <a:rPr lang="en-US" sz="2000" dirty="0"/>
              <a:t>Much irrelevant data</a:t>
            </a:r>
          </a:p>
          <a:p>
            <a:pPr marL="282575" indent="-282575">
              <a:spcAft>
                <a:spcPct val="40000"/>
              </a:spcAft>
              <a:buClr>
                <a:schemeClr val="folHlink"/>
              </a:buClr>
              <a:buFontTx/>
              <a:buChar char="•"/>
            </a:pPr>
            <a:r>
              <a:rPr lang="en-US" sz="2000" dirty="0"/>
              <a:t>Much redundant data</a:t>
            </a:r>
          </a:p>
          <a:p>
            <a:pPr marL="282575" indent="-282575">
              <a:spcAft>
                <a:spcPct val="40000"/>
              </a:spcAft>
              <a:buClr>
                <a:schemeClr val="folHlink"/>
              </a:buClr>
              <a:buFontTx/>
              <a:buChar char="•"/>
            </a:pPr>
            <a:r>
              <a:rPr lang="en-US" sz="2000" dirty="0"/>
              <a:t>High quality data from the Orbitrap allows for more </a:t>
            </a:r>
            <a:r>
              <a:rPr lang="en-US" sz="1900" dirty="0"/>
              <a:t>precise</a:t>
            </a:r>
            <a:r>
              <a:rPr lang="en-US" sz="2000" dirty="0"/>
              <a:t> automated data processing</a:t>
            </a:r>
          </a:p>
        </p:txBody>
      </p:sp>
      <p:sp>
        <p:nvSpPr>
          <p:cNvPr id="5650" name="Text Box 530"/>
          <p:cNvSpPr txBox="1">
            <a:spLocks noChangeArrowheads="1"/>
          </p:cNvSpPr>
          <p:nvPr/>
        </p:nvSpPr>
        <p:spPr bwMode="auto">
          <a:xfrm>
            <a:off x="4800600" y="5562600"/>
            <a:ext cx="4953000" cy="762000"/>
          </a:xfrm>
          <a:prstGeom prst="rect">
            <a:avLst/>
          </a:prstGeom>
          <a:noFill/>
          <a:ln w="9525">
            <a:noFill/>
            <a:miter lim="800000"/>
            <a:headEnd/>
            <a:tailEnd/>
          </a:ln>
          <a:effectLst/>
        </p:spPr>
        <p:txBody>
          <a:bodyPr>
            <a:spAutoFit/>
          </a:bodyPr>
          <a:lstStyle/>
          <a:p>
            <a:pPr algn="ctr"/>
            <a:r>
              <a:rPr lang="en-US" sz="2200" b="1" i="1" dirty="0">
                <a:solidFill>
                  <a:srgbClr val="CC0000"/>
                </a:solidFill>
              </a:rPr>
              <a:t>Need to be able to reduce the data to chemical entities</a:t>
            </a:r>
          </a:p>
        </p:txBody>
      </p:sp>
      <p:sp>
        <p:nvSpPr>
          <p:cNvPr id="5656" name="Rectangle 536"/>
          <p:cNvSpPr>
            <a:spLocks noChangeArrowheads="1"/>
          </p:cNvSpPr>
          <p:nvPr/>
        </p:nvSpPr>
        <p:spPr bwMode="black">
          <a:xfrm>
            <a:off x="1752600" y="0"/>
            <a:ext cx="8229600" cy="762000"/>
          </a:xfrm>
          <a:prstGeom prst="rect">
            <a:avLst/>
          </a:prstGeom>
          <a:noFill/>
          <a:ln w="9525">
            <a:noFill/>
            <a:miter lim="800000"/>
            <a:headEnd/>
            <a:tailEnd/>
          </a:ln>
          <a:effectLst/>
        </p:spPr>
        <p:txBody>
          <a:bodyPr lIns="45720" tIns="45716" rIns="45720" bIns="45716" anchor="ctr"/>
          <a:lstStyle/>
          <a:p>
            <a:pPr eaLnBrk="1" hangingPunct="1">
              <a:lnSpc>
                <a:spcPct val="95000"/>
              </a:lnSpc>
            </a:pPr>
            <a:r>
              <a:rPr lang="en-US" sz="2800" dirty="0"/>
              <a:t>Anatomy of a UHPLC + </a:t>
            </a:r>
            <a:r>
              <a:rPr lang="en-US" sz="2800" dirty="0" err="1"/>
              <a:t>Orbitrap</a:t>
            </a:r>
            <a:r>
              <a:rPr lang="en-US" sz="2800" dirty="0"/>
              <a:t> Data Set</a:t>
            </a:r>
          </a:p>
        </p:txBody>
      </p:sp>
      <p:pic>
        <p:nvPicPr>
          <p:cNvPr id="5657" name="Picture 537"/>
          <p:cNvPicPr>
            <a:picLocks noChangeAspect="1" noChangeArrowheads="1"/>
          </p:cNvPicPr>
          <p:nvPr/>
        </p:nvPicPr>
        <p:blipFill>
          <a:blip r:embed="rId3" cstate="print"/>
          <a:srcRect/>
          <a:stretch>
            <a:fillRect/>
          </a:stretch>
        </p:blipFill>
        <p:spPr bwMode="auto">
          <a:xfrm>
            <a:off x="1752600" y="4953000"/>
            <a:ext cx="2514600" cy="1646238"/>
          </a:xfrm>
          <a:prstGeom prst="rect">
            <a:avLst/>
          </a:prstGeom>
          <a:noFill/>
          <a:ln w="9525">
            <a:noFill/>
            <a:miter lim="800000"/>
            <a:headEnd/>
            <a:tailEnd/>
          </a:ln>
          <a:effectLst/>
        </p:spPr>
      </p:pic>
      <p:pic>
        <p:nvPicPr>
          <p:cNvPr id="5658" name="Picture 538"/>
          <p:cNvPicPr>
            <a:picLocks noChangeAspect="1" noChangeArrowheads="1"/>
          </p:cNvPicPr>
          <p:nvPr/>
        </p:nvPicPr>
        <p:blipFill>
          <a:blip r:embed="rId4" cstate="print"/>
          <a:srcRect/>
          <a:stretch>
            <a:fillRect/>
          </a:stretch>
        </p:blipFill>
        <p:spPr bwMode="auto">
          <a:xfrm>
            <a:off x="3124200" y="2819400"/>
            <a:ext cx="2603500" cy="2471738"/>
          </a:xfrm>
          <a:prstGeom prst="rect">
            <a:avLst/>
          </a:prstGeom>
          <a:noFill/>
          <a:ln w="12700" cap="sq">
            <a:noFill/>
            <a:miter lim="800000"/>
            <a:headEnd type="none" w="sm" len="sm"/>
            <a:tailEnd type="none" w="sm" len="sm"/>
          </a:ln>
          <a:effectLst/>
        </p:spPr>
      </p:pic>
      <p:sp>
        <p:nvSpPr>
          <p:cNvPr id="5660" name="Text Box 540"/>
          <p:cNvSpPr txBox="1">
            <a:spLocks noChangeArrowheads="1"/>
          </p:cNvSpPr>
          <p:nvPr/>
        </p:nvSpPr>
        <p:spPr bwMode="auto">
          <a:xfrm>
            <a:off x="4038600" y="5638800"/>
            <a:ext cx="548548" cy="369332"/>
          </a:xfrm>
          <a:prstGeom prst="rect">
            <a:avLst/>
          </a:prstGeom>
          <a:noFill/>
          <a:ln w="9525">
            <a:noFill/>
            <a:miter lim="800000"/>
            <a:headEnd/>
            <a:tailEnd/>
          </a:ln>
          <a:effectLst/>
        </p:spPr>
        <p:txBody>
          <a:bodyPr wrap="none">
            <a:spAutoFit/>
          </a:bodyPr>
          <a:lstStyle/>
          <a:p>
            <a:r>
              <a:rPr lang="en-US" b="1"/>
              <a:t>+1</a:t>
            </a:r>
          </a:p>
        </p:txBody>
      </p:sp>
      <p:sp>
        <p:nvSpPr>
          <p:cNvPr id="5661" name="Text Box 541"/>
          <p:cNvSpPr txBox="1">
            <a:spLocks noChangeArrowheads="1"/>
          </p:cNvSpPr>
          <p:nvPr/>
        </p:nvSpPr>
        <p:spPr bwMode="auto">
          <a:xfrm>
            <a:off x="2070100" y="5105400"/>
            <a:ext cx="548548" cy="369332"/>
          </a:xfrm>
          <a:prstGeom prst="rect">
            <a:avLst/>
          </a:prstGeom>
          <a:noFill/>
          <a:ln w="9525">
            <a:noFill/>
            <a:miter lim="800000"/>
            <a:headEnd/>
            <a:tailEnd/>
          </a:ln>
          <a:effectLst/>
        </p:spPr>
        <p:txBody>
          <a:bodyPr wrap="none">
            <a:spAutoFit/>
          </a:bodyPr>
          <a:lstStyle/>
          <a:p>
            <a:r>
              <a:rPr lang="en-US" b="1"/>
              <a:t>+2</a:t>
            </a:r>
          </a:p>
        </p:txBody>
      </p:sp>
      <p:sp>
        <p:nvSpPr>
          <p:cNvPr id="5662" name="Text Box 542"/>
          <p:cNvSpPr txBox="1">
            <a:spLocks noChangeArrowheads="1"/>
          </p:cNvSpPr>
          <p:nvPr/>
        </p:nvSpPr>
        <p:spPr bwMode="auto">
          <a:xfrm>
            <a:off x="2590800" y="5029200"/>
            <a:ext cx="548548" cy="369332"/>
          </a:xfrm>
          <a:prstGeom prst="rect">
            <a:avLst/>
          </a:prstGeom>
          <a:noFill/>
          <a:ln w="9525">
            <a:noFill/>
            <a:miter lim="800000"/>
            <a:headEnd/>
            <a:tailEnd/>
          </a:ln>
          <a:effectLst/>
        </p:spPr>
        <p:txBody>
          <a:bodyPr wrap="none">
            <a:spAutoFit/>
          </a:bodyPr>
          <a:lstStyle/>
          <a:p>
            <a:r>
              <a:rPr lang="en-US" b="1"/>
              <a:t>+3</a:t>
            </a:r>
          </a:p>
        </p:txBody>
      </p:sp>
      <p:sp>
        <p:nvSpPr>
          <p:cNvPr id="5663" name="Text Box 543"/>
          <p:cNvSpPr txBox="1">
            <a:spLocks noChangeArrowheads="1"/>
          </p:cNvSpPr>
          <p:nvPr/>
        </p:nvSpPr>
        <p:spPr bwMode="auto">
          <a:xfrm>
            <a:off x="1447801" y="5407025"/>
            <a:ext cx="675185" cy="369332"/>
          </a:xfrm>
          <a:prstGeom prst="rect">
            <a:avLst/>
          </a:prstGeom>
          <a:noFill/>
          <a:ln w="9525">
            <a:noFill/>
            <a:miter lim="800000"/>
            <a:headEnd/>
            <a:tailEnd/>
          </a:ln>
          <a:effectLst/>
        </p:spPr>
        <p:txBody>
          <a:bodyPr wrap="none">
            <a:spAutoFit/>
          </a:bodyPr>
          <a:lstStyle/>
          <a:p>
            <a:r>
              <a:rPr lang="en-US" b="1">
                <a:sym typeface="Symbol" pitchFamily="18" charset="2"/>
              </a:rPr>
              <a:t>+</a:t>
            </a:r>
            <a:r>
              <a:rPr lang="en-US" b="1"/>
              <a:t>4</a:t>
            </a:r>
          </a:p>
        </p:txBody>
      </p:sp>
      <p:pic>
        <p:nvPicPr>
          <p:cNvPr id="529" name="Picture 5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46565" y="5756302"/>
            <a:ext cx="1962150" cy="897854"/>
          </a:xfrm>
          <a:prstGeom prst="rect">
            <a:avLst/>
          </a:prstGeom>
        </p:spPr>
      </p:pic>
    </p:spTree>
    <p:extLst>
      <p:ext uri="{BB962C8B-B14F-4D97-AF65-F5344CB8AC3E}">
        <p14:creationId xmlns:p14="http://schemas.microsoft.com/office/powerpoint/2010/main" val="3577403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idx="4294967295"/>
          </p:nvPr>
        </p:nvSpPr>
        <p:spPr>
          <a:xfrm>
            <a:off x="1524001" y="47625"/>
            <a:ext cx="8289925" cy="700088"/>
          </a:xfrm>
        </p:spPr>
        <p:txBody>
          <a:bodyPr/>
          <a:lstStyle/>
          <a:p>
            <a:r>
              <a:rPr lang="en-US" sz="3200" dirty="0"/>
              <a:t>Software for Q Exactive</a:t>
            </a:r>
          </a:p>
        </p:txBody>
      </p:sp>
      <p:sp>
        <p:nvSpPr>
          <p:cNvPr id="88067" name="Rectangle 3"/>
          <p:cNvSpPr>
            <a:spLocks noGrp="1" noChangeArrowheads="1"/>
          </p:cNvSpPr>
          <p:nvPr>
            <p:ph type="body" idx="4294967295"/>
          </p:nvPr>
        </p:nvSpPr>
        <p:spPr>
          <a:xfrm>
            <a:off x="1524001" y="838201"/>
            <a:ext cx="8442325" cy="5714999"/>
          </a:xfrm>
        </p:spPr>
        <p:txBody>
          <a:bodyPr>
            <a:normAutofit fontScale="77500" lnSpcReduction="20000"/>
          </a:bodyPr>
          <a:lstStyle/>
          <a:p>
            <a:r>
              <a:rPr lang="en-US" b="1" dirty="0" smtClean="0"/>
              <a:t>Xcalibur</a:t>
            </a:r>
            <a:r>
              <a:rPr lang="en-US" dirty="0" smtClean="0"/>
              <a:t> for data acquisition &amp; initial processing</a:t>
            </a:r>
          </a:p>
          <a:p>
            <a:endParaRPr lang="en-US" dirty="0" smtClean="0"/>
          </a:p>
          <a:p>
            <a:r>
              <a:rPr lang="en-US" b="1" dirty="0" smtClean="0"/>
              <a:t>SIEVE</a:t>
            </a:r>
            <a:r>
              <a:rPr lang="en-US" dirty="0" smtClean="0"/>
              <a:t> for handling large LC-MS data sets; differential analysis, trend evaluation; discovery</a:t>
            </a:r>
          </a:p>
          <a:p>
            <a:endParaRPr lang="en-US" dirty="0" smtClean="0"/>
          </a:p>
          <a:p>
            <a:r>
              <a:rPr lang="en-US" b="1" dirty="0" smtClean="0"/>
              <a:t>ExactFinder</a:t>
            </a:r>
            <a:r>
              <a:rPr lang="en-US" dirty="0" smtClean="0"/>
              <a:t> for searching external data bases; unknown screening &amp; routine targeted analysis</a:t>
            </a:r>
          </a:p>
          <a:p>
            <a:endParaRPr lang="en-US" dirty="0" smtClean="0"/>
          </a:p>
          <a:p>
            <a:r>
              <a:rPr lang="en-US" b="1" dirty="0" err="1" smtClean="0"/>
              <a:t>MetWorks</a:t>
            </a:r>
            <a:r>
              <a:rPr lang="en-US" dirty="0" smtClean="0"/>
              <a:t> for metabolic samples; searches for </a:t>
            </a:r>
            <a:r>
              <a:rPr lang="en-US" dirty="0" err="1" smtClean="0"/>
              <a:t>biotransformations</a:t>
            </a:r>
            <a:endParaRPr lang="en-US" dirty="0" smtClean="0"/>
          </a:p>
          <a:p>
            <a:endParaRPr lang="en-US" dirty="0" smtClean="0"/>
          </a:p>
          <a:p>
            <a:r>
              <a:rPr lang="en-US" b="1" dirty="0" smtClean="0"/>
              <a:t>Mass Frontier </a:t>
            </a:r>
            <a:r>
              <a:rPr lang="en-US" dirty="0" smtClean="0"/>
              <a:t>for structural elucidation</a:t>
            </a:r>
          </a:p>
          <a:p>
            <a:endParaRPr lang="en-US" dirty="0" smtClean="0"/>
          </a:p>
          <a:p>
            <a:r>
              <a:rPr lang="en-US" b="1" dirty="0" smtClean="0"/>
              <a:t>Proteome Discoverer </a:t>
            </a:r>
            <a:r>
              <a:rPr lang="en-US" dirty="0" smtClean="0"/>
              <a:t>for proteomics data; qualitative &amp; quantitative</a:t>
            </a:r>
          </a:p>
          <a:p>
            <a:endParaRPr lang="en-US" dirty="0" smtClean="0"/>
          </a:p>
          <a:p>
            <a:r>
              <a:rPr lang="en-US" b="1" dirty="0" err="1" smtClean="0"/>
              <a:t>ToxID</a:t>
            </a:r>
            <a:r>
              <a:rPr lang="en-US" dirty="0" smtClean="0"/>
              <a:t> for automated screening for known compounds</a:t>
            </a:r>
            <a:endParaRPr lang="en-US" sz="1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46565" y="5756302"/>
            <a:ext cx="1962150" cy="897854"/>
          </a:xfrm>
          <a:prstGeom prst="rect">
            <a:avLst/>
          </a:prstGeom>
        </p:spPr>
      </p:pic>
    </p:spTree>
    <p:extLst>
      <p:ext uri="{BB962C8B-B14F-4D97-AF65-F5344CB8AC3E}">
        <p14:creationId xmlns:p14="http://schemas.microsoft.com/office/powerpoint/2010/main" val="1667760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4"/>
          <p:cNvGrpSpPr>
            <a:grpSpLocks/>
          </p:cNvGrpSpPr>
          <p:nvPr/>
        </p:nvGrpSpPr>
        <p:grpSpPr bwMode="auto">
          <a:xfrm>
            <a:off x="6629400" y="914401"/>
            <a:ext cx="3036888" cy="2581275"/>
            <a:chOff x="3696" y="576"/>
            <a:chExt cx="1913" cy="1626"/>
          </a:xfrm>
        </p:grpSpPr>
        <p:pic>
          <p:nvPicPr>
            <p:cNvPr id="111622" name="Picture 6"/>
            <p:cNvPicPr>
              <a:picLocks noChangeAspect="1" noChangeArrowheads="1"/>
            </p:cNvPicPr>
            <p:nvPr/>
          </p:nvPicPr>
          <p:blipFill>
            <a:blip r:embed="rId3" cstate="print"/>
            <a:srcRect l="14032"/>
            <a:stretch>
              <a:fillRect/>
            </a:stretch>
          </p:blipFill>
          <p:spPr bwMode="auto">
            <a:xfrm>
              <a:off x="3882" y="768"/>
              <a:ext cx="1727" cy="1434"/>
            </a:xfrm>
            <a:prstGeom prst="rect">
              <a:avLst/>
            </a:prstGeom>
            <a:noFill/>
          </p:spPr>
        </p:pic>
        <p:sp>
          <p:nvSpPr>
            <p:cNvPr id="111636" name="Text Box 20"/>
            <p:cNvSpPr txBox="1">
              <a:spLocks noChangeArrowheads="1"/>
            </p:cNvSpPr>
            <p:nvPr/>
          </p:nvSpPr>
          <p:spPr bwMode="auto">
            <a:xfrm>
              <a:off x="3696" y="576"/>
              <a:ext cx="1698" cy="233"/>
            </a:xfrm>
            <a:prstGeom prst="rect">
              <a:avLst/>
            </a:prstGeom>
            <a:noFill/>
            <a:ln w="9525">
              <a:noFill/>
              <a:miter lim="800000"/>
              <a:headEnd/>
              <a:tailEnd/>
            </a:ln>
            <a:effectLst/>
          </p:spPr>
          <p:txBody>
            <a:bodyPr wrap="none">
              <a:spAutoFit/>
            </a:bodyPr>
            <a:lstStyle/>
            <a:p>
              <a:pPr eaLnBrk="1" hangingPunct="1"/>
              <a:r>
                <a:rPr lang="en-US"/>
                <a:t> =      Analyte signals</a:t>
              </a:r>
            </a:p>
          </p:txBody>
        </p:sp>
      </p:grpSp>
      <p:grpSp>
        <p:nvGrpSpPr>
          <p:cNvPr id="3" name="Group 22"/>
          <p:cNvGrpSpPr>
            <a:grpSpLocks/>
          </p:cNvGrpSpPr>
          <p:nvPr/>
        </p:nvGrpSpPr>
        <p:grpSpPr bwMode="auto">
          <a:xfrm>
            <a:off x="1524000" y="914401"/>
            <a:ext cx="2741612" cy="2608263"/>
            <a:chOff x="253" y="576"/>
            <a:chExt cx="1727" cy="1643"/>
          </a:xfrm>
        </p:grpSpPr>
        <p:sp>
          <p:nvSpPr>
            <p:cNvPr id="111621" name="Text Box 5"/>
            <p:cNvSpPr txBox="1">
              <a:spLocks noChangeArrowheads="1"/>
            </p:cNvSpPr>
            <p:nvPr/>
          </p:nvSpPr>
          <p:spPr bwMode="auto">
            <a:xfrm>
              <a:off x="624" y="576"/>
              <a:ext cx="713" cy="233"/>
            </a:xfrm>
            <a:prstGeom prst="rect">
              <a:avLst/>
            </a:prstGeom>
            <a:noFill/>
            <a:ln w="9525">
              <a:noFill/>
              <a:miter lim="800000"/>
              <a:headEnd/>
              <a:tailEnd/>
            </a:ln>
            <a:effectLst/>
          </p:spPr>
          <p:txBody>
            <a:bodyPr wrap="none">
              <a:spAutoFit/>
            </a:bodyPr>
            <a:lstStyle/>
            <a:p>
              <a:pPr eaLnBrk="1" hangingPunct="1"/>
              <a:r>
                <a:rPr lang="en-US"/>
                <a:t>Sample </a:t>
              </a:r>
            </a:p>
          </p:txBody>
        </p:sp>
        <p:pic>
          <p:nvPicPr>
            <p:cNvPr id="111628" name="Picture 12"/>
            <p:cNvPicPr>
              <a:picLocks noChangeAspect="1" noChangeArrowheads="1"/>
            </p:cNvPicPr>
            <p:nvPr/>
          </p:nvPicPr>
          <p:blipFill>
            <a:blip r:embed="rId4" cstate="print"/>
            <a:srcRect l="13280"/>
            <a:stretch>
              <a:fillRect/>
            </a:stretch>
          </p:blipFill>
          <p:spPr bwMode="auto">
            <a:xfrm>
              <a:off x="253" y="830"/>
              <a:ext cx="1727" cy="1389"/>
            </a:xfrm>
            <a:prstGeom prst="rect">
              <a:avLst/>
            </a:prstGeom>
            <a:noFill/>
          </p:spPr>
        </p:pic>
      </p:grpSp>
      <p:grpSp>
        <p:nvGrpSpPr>
          <p:cNvPr id="4" name="Group 25"/>
          <p:cNvGrpSpPr>
            <a:grpSpLocks/>
          </p:cNvGrpSpPr>
          <p:nvPr/>
        </p:nvGrpSpPr>
        <p:grpSpPr bwMode="auto">
          <a:xfrm>
            <a:off x="1816101" y="2870200"/>
            <a:ext cx="7827963" cy="2921000"/>
            <a:chOff x="184" y="1808"/>
            <a:chExt cx="4931" cy="1840"/>
          </a:xfrm>
        </p:grpSpPr>
        <p:pic>
          <p:nvPicPr>
            <p:cNvPr id="111618" name="Picture 2"/>
            <p:cNvPicPr>
              <a:picLocks noChangeAspect="1" noChangeArrowheads="1"/>
            </p:cNvPicPr>
            <p:nvPr/>
          </p:nvPicPr>
          <p:blipFill>
            <a:blip r:embed="rId5" cstate="print"/>
            <a:srcRect b="3102"/>
            <a:stretch>
              <a:fillRect/>
            </a:stretch>
          </p:blipFill>
          <p:spPr bwMode="auto">
            <a:xfrm>
              <a:off x="2812" y="2329"/>
              <a:ext cx="2303" cy="1319"/>
            </a:xfrm>
            <a:prstGeom prst="rect">
              <a:avLst/>
            </a:prstGeom>
            <a:noFill/>
          </p:spPr>
        </p:pic>
        <p:pic>
          <p:nvPicPr>
            <p:cNvPr id="111619" name="Picture 3"/>
            <p:cNvPicPr>
              <a:picLocks noChangeAspect="1" noChangeArrowheads="1"/>
            </p:cNvPicPr>
            <p:nvPr/>
          </p:nvPicPr>
          <p:blipFill>
            <a:blip r:embed="rId6" cstate="print"/>
            <a:srcRect/>
            <a:stretch>
              <a:fillRect/>
            </a:stretch>
          </p:blipFill>
          <p:spPr bwMode="auto">
            <a:xfrm>
              <a:off x="184" y="2208"/>
              <a:ext cx="2303" cy="1392"/>
            </a:xfrm>
            <a:prstGeom prst="rect">
              <a:avLst/>
            </a:prstGeom>
            <a:noFill/>
          </p:spPr>
        </p:pic>
        <p:grpSp>
          <p:nvGrpSpPr>
            <p:cNvPr id="5" name="Group 8"/>
            <p:cNvGrpSpPr>
              <a:grpSpLocks/>
            </p:cNvGrpSpPr>
            <p:nvPr/>
          </p:nvGrpSpPr>
          <p:grpSpPr bwMode="auto">
            <a:xfrm>
              <a:off x="4313" y="1808"/>
              <a:ext cx="359" cy="609"/>
              <a:chOff x="4313" y="2026"/>
              <a:chExt cx="359" cy="609"/>
            </a:xfrm>
          </p:grpSpPr>
          <p:sp>
            <p:nvSpPr>
              <p:cNvPr id="111625" name="Oval 9"/>
              <p:cNvSpPr>
                <a:spLocks noChangeArrowheads="1"/>
              </p:cNvSpPr>
              <p:nvPr/>
            </p:nvSpPr>
            <p:spPr bwMode="auto">
              <a:xfrm>
                <a:off x="4554" y="2026"/>
                <a:ext cx="118" cy="100"/>
              </a:xfrm>
              <a:prstGeom prst="ellipse">
                <a:avLst/>
              </a:prstGeom>
              <a:noFill/>
              <a:ln w="9525">
                <a:solidFill>
                  <a:srgbClr val="FF0000"/>
                </a:solidFill>
                <a:round/>
                <a:headEnd/>
                <a:tailEnd/>
              </a:ln>
              <a:effectLst/>
            </p:spPr>
            <p:txBody>
              <a:bodyPr wrap="none" anchor="ctr"/>
              <a:lstStyle/>
              <a:p>
                <a:endParaRPr lang="en-US"/>
              </a:p>
            </p:txBody>
          </p:sp>
          <p:sp>
            <p:nvSpPr>
              <p:cNvPr id="111626" name="Line 10"/>
              <p:cNvSpPr>
                <a:spLocks noChangeShapeType="1"/>
              </p:cNvSpPr>
              <p:nvPr/>
            </p:nvSpPr>
            <p:spPr bwMode="auto">
              <a:xfrm flipH="1">
                <a:off x="4313" y="2110"/>
                <a:ext cx="263" cy="525"/>
              </a:xfrm>
              <a:prstGeom prst="line">
                <a:avLst/>
              </a:prstGeom>
              <a:noFill/>
              <a:ln w="9525">
                <a:solidFill>
                  <a:srgbClr val="FF0000"/>
                </a:solidFill>
                <a:round/>
                <a:headEnd/>
                <a:tailEnd type="triangle" w="med" len="med"/>
              </a:ln>
              <a:effectLst/>
            </p:spPr>
            <p:txBody>
              <a:bodyPr/>
              <a:lstStyle/>
              <a:p>
                <a:endParaRPr lang="en-US"/>
              </a:p>
            </p:txBody>
          </p:sp>
        </p:grpSp>
        <p:grpSp>
          <p:nvGrpSpPr>
            <p:cNvPr id="6" name="Group 15"/>
            <p:cNvGrpSpPr>
              <a:grpSpLocks/>
            </p:cNvGrpSpPr>
            <p:nvPr/>
          </p:nvGrpSpPr>
          <p:grpSpPr bwMode="auto">
            <a:xfrm>
              <a:off x="917" y="1846"/>
              <a:ext cx="386" cy="603"/>
              <a:chOff x="917" y="2064"/>
              <a:chExt cx="386" cy="603"/>
            </a:xfrm>
          </p:grpSpPr>
          <p:sp>
            <p:nvSpPr>
              <p:cNvPr id="111632" name="Oval 16"/>
              <p:cNvSpPr>
                <a:spLocks noChangeArrowheads="1"/>
              </p:cNvSpPr>
              <p:nvPr/>
            </p:nvSpPr>
            <p:spPr bwMode="auto">
              <a:xfrm>
                <a:off x="917" y="2064"/>
                <a:ext cx="118" cy="100"/>
              </a:xfrm>
              <a:prstGeom prst="ellipse">
                <a:avLst/>
              </a:prstGeom>
              <a:noFill/>
              <a:ln w="9525">
                <a:solidFill>
                  <a:srgbClr val="FF0000"/>
                </a:solidFill>
                <a:round/>
                <a:headEnd/>
                <a:tailEnd/>
              </a:ln>
              <a:effectLst/>
            </p:spPr>
            <p:txBody>
              <a:bodyPr wrap="none" anchor="ctr"/>
              <a:lstStyle/>
              <a:p>
                <a:endParaRPr lang="en-US"/>
              </a:p>
            </p:txBody>
          </p:sp>
          <p:sp>
            <p:nvSpPr>
              <p:cNvPr id="111633" name="Line 17"/>
              <p:cNvSpPr>
                <a:spLocks noChangeShapeType="1"/>
              </p:cNvSpPr>
              <p:nvPr/>
            </p:nvSpPr>
            <p:spPr bwMode="auto">
              <a:xfrm>
                <a:off x="990" y="2153"/>
                <a:ext cx="313" cy="514"/>
              </a:xfrm>
              <a:prstGeom prst="line">
                <a:avLst/>
              </a:prstGeom>
              <a:noFill/>
              <a:ln w="9525">
                <a:solidFill>
                  <a:srgbClr val="FF0000"/>
                </a:solidFill>
                <a:round/>
                <a:headEnd/>
                <a:tailEnd type="triangle" w="med" len="med"/>
              </a:ln>
              <a:effectLst/>
            </p:spPr>
            <p:txBody>
              <a:bodyPr/>
              <a:lstStyle/>
              <a:p>
                <a:endParaRPr lang="en-US"/>
              </a:p>
            </p:txBody>
          </p:sp>
        </p:grpSp>
      </p:grpSp>
      <p:sp>
        <p:nvSpPr>
          <p:cNvPr id="111634" name="Text Box 18"/>
          <p:cNvSpPr txBox="1">
            <a:spLocks noChangeArrowheads="1"/>
          </p:cNvSpPr>
          <p:nvPr/>
        </p:nvSpPr>
        <p:spPr bwMode="auto">
          <a:xfrm>
            <a:off x="1905000" y="6019800"/>
            <a:ext cx="7696200" cy="369332"/>
          </a:xfrm>
          <a:prstGeom prst="rect">
            <a:avLst/>
          </a:prstGeom>
          <a:noFill/>
          <a:ln w="9525">
            <a:noFill/>
            <a:miter lim="800000"/>
            <a:headEnd/>
            <a:tailEnd/>
          </a:ln>
          <a:effectLst/>
        </p:spPr>
        <p:txBody>
          <a:bodyPr>
            <a:spAutoFit/>
          </a:bodyPr>
          <a:lstStyle/>
          <a:p>
            <a:pPr algn="ctr" eaLnBrk="1" hangingPunct="1"/>
            <a:r>
              <a:rPr lang="en-US" b="1" i="1" dirty="0">
                <a:solidFill>
                  <a:srgbClr val="CC0000"/>
                </a:solidFill>
              </a:rPr>
              <a:t>~98% of lower intensity signals are eliminated</a:t>
            </a:r>
          </a:p>
        </p:txBody>
      </p:sp>
      <p:grpSp>
        <p:nvGrpSpPr>
          <p:cNvPr id="7" name="Group 23"/>
          <p:cNvGrpSpPr>
            <a:grpSpLocks/>
          </p:cNvGrpSpPr>
          <p:nvPr/>
        </p:nvGrpSpPr>
        <p:grpSpPr bwMode="auto">
          <a:xfrm>
            <a:off x="3962400" y="914400"/>
            <a:ext cx="3009900" cy="2635250"/>
            <a:chOff x="1895" y="576"/>
            <a:chExt cx="1896" cy="1660"/>
          </a:xfrm>
        </p:grpSpPr>
        <p:pic>
          <p:nvPicPr>
            <p:cNvPr id="111623" name="Picture 7"/>
            <p:cNvPicPr>
              <a:picLocks noChangeAspect="1" noChangeArrowheads="1"/>
            </p:cNvPicPr>
            <p:nvPr/>
          </p:nvPicPr>
          <p:blipFill>
            <a:blip r:embed="rId7" cstate="print"/>
            <a:srcRect l="15155"/>
            <a:stretch>
              <a:fillRect/>
            </a:stretch>
          </p:blipFill>
          <p:spPr bwMode="auto">
            <a:xfrm>
              <a:off x="2064" y="816"/>
              <a:ext cx="1727" cy="1420"/>
            </a:xfrm>
            <a:prstGeom prst="rect">
              <a:avLst/>
            </a:prstGeom>
            <a:noFill/>
          </p:spPr>
        </p:pic>
        <p:sp>
          <p:nvSpPr>
            <p:cNvPr id="111637" name="Text Box 21"/>
            <p:cNvSpPr txBox="1">
              <a:spLocks noChangeArrowheads="1"/>
            </p:cNvSpPr>
            <p:nvPr/>
          </p:nvSpPr>
          <p:spPr bwMode="auto">
            <a:xfrm>
              <a:off x="1895" y="576"/>
              <a:ext cx="1538" cy="233"/>
            </a:xfrm>
            <a:prstGeom prst="rect">
              <a:avLst/>
            </a:prstGeom>
            <a:noFill/>
            <a:ln w="9525">
              <a:noFill/>
              <a:miter lim="800000"/>
              <a:headEnd/>
              <a:tailEnd/>
            </a:ln>
            <a:effectLst/>
          </p:spPr>
          <p:txBody>
            <a:bodyPr wrap="none">
              <a:spAutoFit/>
            </a:bodyPr>
            <a:lstStyle/>
            <a:p>
              <a:pPr eaLnBrk="1" hangingPunct="1"/>
              <a:r>
                <a:rPr lang="en-US"/>
                <a:t> -      Solvent blank</a:t>
              </a:r>
            </a:p>
          </p:txBody>
        </p:sp>
      </p:grpSp>
      <p:sp>
        <p:nvSpPr>
          <p:cNvPr id="111642" name="Rectangle 26"/>
          <p:cNvSpPr>
            <a:spLocks noChangeArrowheads="1"/>
          </p:cNvSpPr>
          <p:nvPr/>
        </p:nvSpPr>
        <p:spPr bwMode="black">
          <a:xfrm>
            <a:off x="1752600" y="76200"/>
            <a:ext cx="8229600" cy="609600"/>
          </a:xfrm>
          <a:prstGeom prst="rect">
            <a:avLst/>
          </a:prstGeom>
          <a:noFill/>
          <a:ln w="9525">
            <a:noFill/>
            <a:miter lim="800000"/>
            <a:headEnd/>
            <a:tailEnd/>
          </a:ln>
          <a:effectLst/>
        </p:spPr>
        <p:txBody>
          <a:bodyPr lIns="45720" tIns="45716" rIns="45720" bIns="45716" anchor="ctr"/>
          <a:lstStyle/>
          <a:p>
            <a:pPr eaLnBrk="1" hangingPunct="1">
              <a:lnSpc>
                <a:spcPct val="95000"/>
              </a:lnSpc>
            </a:pPr>
            <a:r>
              <a:rPr lang="en-US" sz="2800" dirty="0"/>
              <a:t>Chemical: Background Subtraction</a:t>
            </a:r>
          </a:p>
        </p:txBody>
      </p:sp>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46565" y="5756302"/>
            <a:ext cx="1962150" cy="897854"/>
          </a:xfrm>
          <a:prstGeom prst="rect">
            <a:avLst/>
          </a:prstGeom>
        </p:spPr>
      </p:pic>
    </p:spTree>
    <p:extLst>
      <p:ext uri="{BB962C8B-B14F-4D97-AF65-F5344CB8AC3E}">
        <p14:creationId xmlns:p14="http://schemas.microsoft.com/office/powerpoint/2010/main" val="3220935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1524000" y="0"/>
            <a:ext cx="8153400" cy="609600"/>
          </a:xfrm>
        </p:spPr>
        <p:txBody>
          <a:bodyPr>
            <a:normAutofit fontScale="90000"/>
          </a:bodyPr>
          <a:lstStyle/>
          <a:p>
            <a:r>
              <a:rPr lang="en-US" sz="3200" dirty="0"/>
              <a:t>SIEVE: Removing Noise from Statistics</a:t>
            </a:r>
          </a:p>
        </p:txBody>
      </p:sp>
      <p:pic>
        <p:nvPicPr>
          <p:cNvPr id="168963" name="Picture 3" descr="PCA_OTP_FFR_fed-fasted"/>
          <p:cNvPicPr>
            <a:picLocks noChangeAspect="1" noChangeArrowheads="1"/>
          </p:cNvPicPr>
          <p:nvPr/>
        </p:nvPicPr>
        <p:blipFill>
          <a:blip r:embed="rId3" cstate="print"/>
          <a:srcRect b="3113"/>
          <a:stretch>
            <a:fillRect/>
          </a:stretch>
        </p:blipFill>
        <p:spPr bwMode="auto">
          <a:xfrm>
            <a:off x="1524000" y="1504950"/>
            <a:ext cx="5029200" cy="4743450"/>
          </a:xfrm>
          <a:prstGeom prst="rect">
            <a:avLst/>
          </a:prstGeom>
          <a:noFill/>
        </p:spPr>
      </p:pic>
      <p:sp>
        <p:nvSpPr>
          <p:cNvPr id="168964" name="Line 4"/>
          <p:cNvSpPr>
            <a:spLocks noChangeShapeType="1"/>
          </p:cNvSpPr>
          <p:nvPr/>
        </p:nvSpPr>
        <p:spPr bwMode="auto">
          <a:xfrm>
            <a:off x="4038600" y="1514475"/>
            <a:ext cx="0" cy="4572000"/>
          </a:xfrm>
          <a:prstGeom prst="line">
            <a:avLst/>
          </a:prstGeom>
          <a:noFill/>
          <a:ln w="57150">
            <a:solidFill>
              <a:srgbClr val="CC0000"/>
            </a:solidFill>
            <a:round/>
            <a:headEnd/>
            <a:tailEnd/>
          </a:ln>
          <a:effectLst/>
        </p:spPr>
        <p:txBody>
          <a:bodyPr/>
          <a:lstStyle/>
          <a:p>
            <a:endParaRPr lang="en-US"/>
          </a:p>
        </p:txBody>
      </p:sp>
      <p:sp>
        <p:nvSpPr>
          <p:cNvPr id="168965" name="Line 5"/>
          <p:cNvSpPr>
            <a:spLocks noChangeShapeType="1"/>
          </p:cNvSpPr>
          <p:nvPr/>
        </p:nvSpPr>
        <p:spPr bwMode="auto">
          <a:xfrm>
            <a:off x="1793876" y="3952875"/>
            <a:ext cx="4265613" cy="0"/>
          </a:xfrm>
          <a:prstGeom prst="line">
            <a:avLst/>
          </a:prstGeom>
          <a:noFill/>
          <a:ln w="57150">
            <a:solidFill>
              <a:srgbClr val="CC0000"/>
            </a:solidFill>
            <a:round/>
            <a:headEnd/>
            <a:tailEnd/>
          </a:ln>
          <a:effectLst/>
        </p:spPr>
        <p:txBody>
          <a:bodyPr/>
          <a:lstStyle/>
          <a:p>
            <a:endParaRPr lang="en-US"/>
          </a:p>
        </p:txBody>
      </p:sp>
      <p:sp>
        <p:nvSpPr>
          <p:cNvPr id="168966" name="Text Box 6"/>
          <p:cNvSpPr txBox="1">
            <a:spLocks noChangeArrowheads="1"/>
          </p:cNvSpPr>
          <p:nvPr/>
        </p:nvSpPr>
        <p:spPr bwMode="auto">
          <a:xfrm>
            <a:off x="4711700" y="1438275"/>
            <a:ext cx="938014" cy="369332"/>
          </a:xfrm>
          <a:prstGeom prst="rect">
            <a:avLst/>
          </a:prstGeom>
          <a:noFill/>
          <a:ln w="9525">
            <a:noFill/>
            <a:miter lim="800000"/>
            <a:headEnd/>
            <a:tailEnd/>
          </a:ln>
          <a:effectLst/>
        </p:spPr>
        <p:txBody>
          <a:bodyPr wrap="none">
            <a:spAutoFit/>
          </a:bodyPr>
          <a:lstStyle/>
          <a:p>
            <a:r>
              <a:rPr lang="en-US" dirty="0">
                <a:solidFill>
                  <a:schemeClr val="tx2"/>
                </a:solidFill>
              </a:rPr>
              <a:t>Fasted</a:t>
            </a:r>
          </a:p>
        </p:txBody>
      </p:sp>
      <p:sp>
        <p:nvSpPr>
          <p:cNvPr id="168967" name="Text Box 7"/>
          <p:cNvSpPr txBox="1">
            <a:spLocks noChangeArrowheads="1"/>
          </p:cNvSpPr>
          <p:nvPr/>
        </p:nvSpPr>
        <p:spPr bwMode="auto">
          <a:xfrm>
            <a:off x="2811463" y="1438275"/>
            <a:ext cx="594202" cy="369332"/>
          </a:xfrm>
          <a:prstGeom prst="rect">
            <a:avLst/>
          </a:prstGeom>
          <a:noFill/>
          <a:ln w="9525">
            <a:noFill/>
            <a:miter lim="800000"/>
            <a:headEnd/>
            <a:tailEnd/>
          </a:ln>
          <a:effectLst/>
        </p:spPr>
        <p:txBody>
          <a:bodyPr wrap="none">
            <a:spAutoFit/>
          </a:bodyPr>
          <a:lstStyle/>
          <a:p>
            <a:r>
              <a:rPr lang="en-US" dirty="0">
                <a:solidFill>
                  <a:schemeClr val="tx2"/>
                </a:solidFill>
              </a:rPr>
              <a:t>Fed</a:t>
            </a:r>
          </a:p>
        </p:txBody>
      </p:sp>
      <p:sp>
        <p:nvSpPr>
          <p:cNvPr id="168968" name="Text Box 8"/>
          <p:cNvSpPr txBox="1">
            <a:spLocks noChangeArrowheads="1"/>
          </p:cNvSpPr>
          <p:nvPr/>
        </p:nvSpPr>
        <p:spPr bwMode="auto">
          <a:xfrm>
            <a:off x="1579563" y="2733675"/>
            <a:ext cx="1014188" cy="369332"/>
          </a:xfrm>
          <a:prstGeom prst="rect">
            <a:avLst/>
          </a:prstGeom>
          <a:noFill/>
          <a:ln w="9525">
            <a:noFill/>
            <a:miter lim="800000"/>
            <a:headEnd/>
            <a:tailEnd/>
          </a:ln>
          <a:effectLst/>
        </p:spPr>
        <p:txBody>
          <a:bodyPr wrap="none">
            <a:spAutoFit/>
          </a:bodyPr>
          <a:lstStyle/>
          <a:p>
            <a:r>
              <a:rPr lang="en-US" dirty="0">
                <a:solidFill>
                  <a:schemeClr val="tx2"/>
                </a:solidFill>
              </a:rPr>
              <a:t>Female</a:t>
            </a:r>
          </a:p>
        </p:txBody>
      </p:sp>
      <p:sp>
        <p:nvSpPr>
          <p:cNvPr id="168969" name="Text Box 9"/>
          <p:cNvSpPr txBox="1">
            <a:spLocks noChangeArrowheads="1"/>
          </p:cNvSpPr>
          <p:nvPr/>
        </p:nvSpPr>
        <p:spPr bwMode="auto">
          <a:xfrm>
            <a:off x="1624013" y="4562475"/>
            <a:ext cx="718466" cy="369332"/>
          </a:xfrm>
          <a:prstGeom prst="rect">
            <a:avLst/>
          </a:prstGeom>
          <a:noFill/>
          <a:ln w="9525">
            <a:noFill/>
            <a:miter lim="800000"/>
            <a:headEnd/>
            <a:tailEnd/>
          </a:ln>
          <a:effectLst/>
        </p:spPr>
        <p:txBody>
          <a:bodyPr wrap="none">
            <a:spAutoFit/>
          </a:bodyPr>
          <a:lstStyle/>
          <a:p>
            <a:r>
              <a:rPr lang="en-US" dirty="0">
                <a:solidFill>
                  <a:schemeClr val="tx2"/>
                </a:solidFill>
              </a:rPr>
              <a:t>Male</a:t>
            </a:r>
          </a:p>
        </p:txBody>
      </p:sp>
      <p:sp>
        <p:nvSpPr>
          <p:cNvPr id="168982" name="Text Box 22"/>
          <p:cNvSpPr txBox="1">
            <a:spLocks noChangeArrowheads="1"/>
          </p:cNvSpPr>
          <p:nvPr/>
        </p:nvSpPr>
        <p:spPr bwMode="auto">
          <a:xfrm>
            <a:off x="2971801" y="762000"/>
            <a:ext cx="1800493" cy="369332"/>
          </a:xfrm>
          <a:prstGeom prst="rect">
            <a:avLst/>
          </a:prstGeom>
          <a:noFill/>
          <a:ln w="9525">
            <a:noFill/>
            <a:miter lim="800000"/>
            <a:headEnd/>
            <a:tailEnd/>
          </a:ln>
          <a:effectLst/>
        </p:spPr>
        <p:txBody>
          <a:bodyPr wrap="none">
            <a:spAutoFit/>
          </a:bodyPr>
          <a:lstStyle/>
          <a:p>
            <a:r>
              <a:rPr lang="en-US" b="1">
                <a:solidFill>
                  <a:srgbClr val="000099"/>
                </a:solidFill>
              </a:rPr>
              <a:t>Components</a:t>
            </a:r>
          </a:p>
        </p:txBody>
      </p:sp>
      <p:grpSp>
        <p:nvGrpSpPr>
          <p:cNvPr id="2" name="Group 26"/>
          <p:cNvGrpSpPr>
            <a:grpSpLocks/>
          </p:cNvGrpSpPr>
          <p:nvPr/>
        </p:nvGrpSpPr>
        <p:grpSpPr bwMode="auto">
          <a:xfrm>
            <a:off x="6019800" y="762001"/>
            <a:ext cx="4495800" cy="5400675"/>
            <a:chOff x="2832" y="480"/>
            <a:chExt cx="2832" cy="3402"/>
          </a:xfrm>
        </p:grpSpPr>
        <p:pic>
          <p:nvPicPr>
            <p:cNvPr id="168978" name="Picture 18"/>
            <p:cNvPicPr>
              <a:picLocks noChangeArrowheads="1"/>
            </p:cNvPicPr>
            <p:nvPr/>
          </p:nvPicPr>
          <p:blipFill>
            <a:blip r:embed="rId4" cstate="print"/>
            <a:srcRect l="6232" t="7811" r="9001" b="3719"/>
            <a:stretch>
              <a:fillRect/>
            </a:stretch>
          </p:blipFill>
          <p:spPr bwMode="auto">
            <a:xfrm>
              <a:off x="2832" y="858"/>
              <a:ext cx="2832" cy="3024"/>
            </a:xfrm>
            <a:prstGeom prst="rect">
              <a:avLst/>
            </a:prstGeom>
            <a:noFill/>
            <a:ln w="9525">
              <a:noFill/>
              <a:miter lim="800000"/>
              <a:headEnd/>
              <a:tailEnd/>
            </a:ln>
            <a:effectLst/>
          </p:spPr>
        </p:pic>
        <p:sp>
          <p:nvSpPr>
            <p:cNvPr id="168980" name="Text Box 20"/>
            <p:cNvSpPr txBox="1">
              <a:spLocks noChangeArrowheads="1"/>
            </p:cNvSpPr>
            <p:nvPr/>
          </p:nvSpPr>
          <p:spPr bwMode="auto">
            <a:xfrm>
              <a:off x="4512" y="2778"/>
              <a:ext cx="1056" cy="551"/>
            </a:xfrm>
            <a:prstGeom prst="rect">
              <a:avLst/>
            </a:prstGeom>
            <a:solidFill>
              <a:srgbClr val="FFFFCC"/>
            </a:solidFill>
            <a:ln w="9525">
              <a:solidFill>
                <a:schemeClr val="tx1"/>
              </a:solidFill>
              <a:miter lim="800000"/>
              <a:headEnd/>
              <a:tailEnd/>
            </a:ln>
            <a:effectLst>
              <a:outerShdw dist="35921" dir="2700000" algn="ctr" rotWithShape="0">
                <a:schemeClr val="tx1"/>
              </a:outerShdw>
            </a:effectLst>
          </p:spPr>
          <p:txBody>
            <a:bodyPr lIns="134508" tIns="67254" rIns="134508" bIns="67254">
              <a:spAutoFit/>
            </a:bodyPr>
            <a:lstStyle/>
            <a:p>
              <a:pPr algn="ctr" defTabSz="765175"/>
              <a:r>
                <a:rPr lang="en-US" sz="1600" b="1" i="1"/>
                <a:t>Loss of group separation</a:t>
              </a:r>
            </a:p>
          </p:txBody>
        </p:sp>
        <p:sp>
          <p:nvSpPr>
            <p:cNvPr id="168983" name="Text Box 23"/>
            <p:cNvSpPr txBox="1">
              <a:spLocks noChangeArrowheads="1"/>
            </p:cNvSpPr>
            <p:nvPr/>
          </p:nvSpPr>
          <p:spPr bwMode="auto">
            <a:xfrm>
              <a:off x="3680" y="480"/>
              <a:ext cx="991" cy="233"/>
            </a:xfrm>
            <a:prstGeom prst="rect">
              <a:avLst/>
            </a:prstGeom>
            <a:noFill/>
            <a:ln w="9525">
              <a:noFill/>
              <a:miter lim="800000"/>
              <a:headEnd/>
              <a:tailEnd/>
            </a:ln>
            <a:effectLst/>
          </p:spPr>
          <p:txBody>
            <a:bodyPr wrap="none">
              <a:spAutoFit/>
            </a:bodyPr>
            <a:lstStyle/>
            <a:p>
              <a:r>
                <a:rPr lang="en-US" b="1" i="1">
                  <a:solidFill>
                    <a:srgbClr val="000099"/>
                  </a:solidFill>
                </a:rPr>
                <a:t>m/z</a:t>
              </a:r>
              <a:r>
                <a:rPr lang="en-US" b="1">
                  <a:solidFill>
                    <a:srgbClr val="000099"/>
                  </a:solidFill>
                </a:rPr>
                <a:t> Peaks</a:t>
              </a:r>
            </a:p>
          </p:txBody>
        </p:sp>
        <p:sp>
          <p:nvSpPr>
            <p:cNvPr id="168979" name="Oval 19"/>
            <p:cNvSpPr>
              <a:spLocks noChangeArrowheads="1"/>
            </p:cNvSpPr>
            <p:nvPr/>
          </p:nvSpPr>
          <p:spPr bwMode="auto">
            <a:xfrm rot="3248885">
              <a:off x="2953" y="1514"/>
              <a:ext cx="1204" cy="464"/>
            </a:xfrm>
            <a:prstGeom prst="ellipse">
              <a:avLst/>
            </a:prstGeom>
            <a:noFill/>
            <a:ln w="28575">
              <a:solidFill>
                <a:srgbClr val="008000"/>
              </a:solidFill>
              <a:round/>
              <a:headEnd/>
              <a:tailEnd/>
            </a:ln>
            <a:effectLst/>
          </p:spPr>
          <p:txBody>
            <a:bodyPr rot="10800000" vert="eaVert" wrap="none" anchor="ctr"/>
            <a:lstStyle/>
            <a:p>
              <a:pPr algn="ctr" defTabSz="765175"/>
              <a:endParaRPr lang="en-US" sz="2100">
                <a:solidFill>
                  <a:srgbClr val="008000"/>
                </a:solidFill>
              </a:endParaRPr>
            </a:p>
          </p:txBody>
        </p:sp>
        <p:sp>
          <p:nvSpPr>
            <p:cNvPr id="168981" name="Text Box 21"/>
            <p:cNvSpPr txBox="1">
              <a:spLocks noChangeArrowheads="1"/>
            </p:cNvSpPr>
            <p:nvPr/>
          </p:nvSpPr>
          <p:spPr bwMode="auto">
            <a:xfrm>
              <a:off x="3552" y="1386"/>
              <a:ext cx="1392" cy="398"/>
            </a:xfrm>
            <a:prstGeom prst="rect">
              <a:avLst/>
            </a:prstGeom>
            <a:solidFill>
              <a:srgbClr val="FFFFCC"/>
            </a:solidFill>
            <a:ln w="9525">
              <a:solidFill>
                <a:schemeClr val="tx1"/>
              </a:solidFill>
              <a:miter lim="800000"/>
              <a:headEnd/>
              <a:tailEnd/>
            </a:ln>
            <a:effectLst>
              <a:outerShdw dist="45791" dir="3378596" algn="ctr" rotWithShape="0">
                <a:schemeClr val="tx1"/>
              </a:outerShdw>
            </a:effectLst>
          </p:spPr>
          <p:txBody>
            <a:bodyPr lIns="134508" tIns="67254" rIns="134508" bIns="67254">
              <a:spAutoFit/>
            </a:bodyPr>
            <a:lstStyle/>
            <a:p>
              <a:pPr algn="ctr" defTabSz="765175"/>
              <a:r>
                <a:rPr lang="en-US" sz="1600" b="1" i="1"/>
                <a:t>Increased intra group variability</a:t>
              </a:r>
            </a:p>
          </p:txBody>
        </p:sp>
      </p:gr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46565" y="5756302"/>
            <a:ext cx="1962150" cy="897854"/>
          </a:xfrm>
          <a:prstGeom prst="rect">
            <a:avLst/>
          </a:prstGeom>
        </p:spPr>
      </p:pic>
    </p:spTree>
    <p:extLst>
      <p:ext uri="{BB962C8B-B14F-4D97-AF65-F5344CB8AC3E}">
        <p14:creationId xmlns:p14="http://schemas.microsoft.com/office/powerpoint/2010/main" val="760043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7394" y="365125"/>
            <a:ext cx="8856406" cy="1325563"/>
          </a:xfrm>
        </p:spPr>
        <p:txBody>
          <a:bodyPr/>
          <a:lstStyle/>
          <a:p>
            <a:r>
              <a:rPr lang="en-NZ" dirty="0" smtClean="0"/>
              <a:t>Q-Exactive</a:t>
            </a:r>
            <a:endParaRPr lang="en-NZ" dirty="0"/>
          </a:p>
        </p:txBody>
      </p:sp>
      <p:sp>
        <p:nvSpPr>
          <p:cNvPr id="3" name="TextBox 2"/>
          <p:cNvSpPr txBox="1"/>
          <p:nvPr/>
        </p:nvSpPr>
        <p:spPr>
          <a:xfrm>
            <a:off x="2497394" y="1792224"/>
            <a:ext cx="8499790" cy="4370427"/>
          </a:xfrm>
          <a:prstGeom prst="rect">
            <a:avLst/>
          </a:prstGeom>
          <a:noFill/>
        </p:spPr>
        <p:txBody>
          <a:bodyPr wrap="square" rtlCol="0">
            <a:spAutoFit/>
          </a:bodyPr>
          <a:lstStyle/>
          <a:p>
            <a:r>
              <a:rPr lang="en-NZ" dirty="0" smtClean="0"/>
              <a:t>UHPLC – ultimate separation</a:t>
            </a:r>
          </a:p>
          <a:p>
            <a:endParaRPr lang="en-NZ" dirty="0"/>
          </a:p>
          <a:p>
            <a:r>
              <a:rPr lang="en-NZ" dirty="0" err="1" smtClean="0"/>
              <a:t>TurboFlow</a:t>
            </a:r>
            <a:r>
              <a:rPr lang="en-NZ" dirty="0" smtClean="0"/>
              <a:t> - targeted analyses in bio matrices with little prep</a:t>
            </a:r>
          </a:p>
          <a:p>
            <a:endParaRPr lang="en-NZ" dirty="0" smtClean="0"/>
          </a:p>
          <a:p>
            <a:r>
              <a:rPr lang="en-NZ" dirty="0" smtClean="0"/>
              <a:t>Accurate </a:t>
            </a:r>
            <a:r>
              <a:rPr lang="en-NZ" dirty="0"/>
              <a:t>mass, very </a:t>
            </a:r>
            <a:r>
              <a:rPr lang="en-NZ" dirty="0" smtClean="0"/>
              <a:t>stable, MS/MS</a:t>
            </a:r>
          </a:p>
          <a:p>
            <a:endParaRPr lang="en-NZ" dirty="0" smtClean="0"/>
          </a:p>
          <a:p>
            <a:endParaRPr lang="en-NZ" dirty="0"/>
          </a:p>
          <a:p>
            <a:endParaRPr lang="en-NZ" dirty="0"/>
          </a:p>
          <a:p>
            <a:endParaRPr lang="en-NZ" dirty="0" smtClean="0"/>
          </a:p>
          <a:p>
            <a:r>
              <a:rPr lang="en-NZ" sz="4000" dirty="0" smtClean="0">
                <a:latin typeface="Times New Roman" panose="02020603050405020304" pitchFamily="18" charset="0"/>
                <a:cs typeface="Times New Roman" panose="02020603050405020304" pitchFamily="18" charset="0"/>
              </a:rPr>
              <a:t>Margaret Coe</a:t>
            </a:r>
          </a:p>
          <a:p>
            <a:r>
              <a:rPr lang="en-NZ" sz="4000" dirty="0" smtClean="0">
                <a:latin typeface="Times New Roman" panose="02020603050405020304" pitchFamily="18" charset="0"/>
                <a:cs typeface="Times New Roman" panose="02020603050405020304" pitchFamily="18" charset="0"/>
              </a:rPr>
              <a:t>m.coe@auckland.ac.nz</a:t>
            </a:r>
            <a:endParaRPr lang="en-NZ" sz="4000" dirty="0">
              <a:latin typeface="Times New Roman" panose="02020603050405020304" pitchFamily="18" charset="0"/>
              <a:cs typeface="Times New Roman" panose="02020603050405020304" pitchFamily="18" charset="0"/>
            </a:endParaRPr>
          </a:p>
          <a:p>
            <a:endParaRPr lang="en-NZ" dirty="0" smtClean="0"/>
          </a:p>
          <a:p>
            <a:endParaRPr lang="en-NZ"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46565" y="5756302"/>
            <a:ext cx="1962150" cy="897854"/>
          </a:xfrm>
          <a:prstGeom prst="rect">
            <a:avLst/>
          </a:prstGeom>
        </p:spPr>
      </p:pic>
    </p:spTree>
    <p:extLst>
      <p:ext uri="{BB962C8B-B14F-4D97-AF65-F5344CB8AC3E}">
        <p14:creationId xmlns:p14="http://schemas.microsoft.com/office/powerpoint/2010/main" val="1360671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828800" y="0"/>
            <a:ext cx="9969910" cy="990600"/>
          </a:xfrm>
        </p:spPr>
        <p:txBody>
          <a:bodyPr>
            <a:normAutofit/>
          </a:bodyPr>
          <a:lstStyle/>
          <a:p>
            <a:r>
              <a:rPr lang="en-US" sz="2800" dirty="0"/>
              <a:t>fewer sample prep steps with </a:t>
            </a:r>
            <a:r>
              <a:rPr lang="en-GB" sz="2800" dirty="0" err="1"/>
              <a:t>TurboFlow</a:t>
            </a:r>
            <a:r>
              <a:rPr lang="en-GB" sz="2800" dirty="0"/>
              <a:t> </a:t>
            </a:r>
            <a:r>
              <a:rPr lang="en-US" sz="2800" baseline="30000" dirty="0"/>
              <a:t> </a:t>
            </a:r>
            <a:r>
              <a:rPr lang="en-US" sz="2800" dirty="0"/>
              <a:t>technology</a:t>
            </a:r>
          </a:p>
        </p:txBody>
      </p:sp>
      <p:pic>
        <p:nvPicPr>
          <p:cNvPr id="23555" name="Picture 3"/>
          <p:cNvPicPr>
            <a:picLocks noChangeAspect="1" noChangeArrowheads="1"/>
          </p:cNvPicPr>
          <p:nvPr/>
        </p:nvPicPr>
        <p:blipFill>
          <a:blip r:embed="rId2" cstate="print"/>
          <a:srcRect/>
          <a:stretch>
            <a:fillRect/>
          </a:stretch>
        </p:blipFill>
        <p:spPr bwMode="auto">
          <a:xfrm>
            <a:off x="1524000" y="3048001"/>
            <a:ext cx="9144000" cy="3508375"/>
          </a:xfrm>
          <a:prstGeom prst="rect">
            <a:avLst/>
          </a:prstGeom>
          <a:noFill/>
          <a:ln w="9525">
            <a:noFill/>
            <a:miter lim="800000"/>
            <a:headEnd/>
            <a:tailEnd/>
          </a:ln>
        </p:spPr>
      </p:pic>
      <p:pic>
        <p:nvPicPr>
          <p:cNvPr id="23556" name="Picture 2" descr="http://www.sos.bangor.ac.uk/about/facilities/lab2.jpg"/>
          <p:cNvPicPr>
            <a:picLocks noChangeAspect="1" noChangeArrowheads="1"/>
          </p:cNvPicPr>
          <p:nvPr/>
        </p:nvPicPr>
        <p:blipFill>
          <a:blip r:embed="rId3" cstate="print"/>
          <a:srcRect/>
          <a:stretch>
            <a:fillRect/>
          </a:stretch>
        </p:blipFill>
        <p:spPr bwMode="auto">
          <a:xfrm>
            <a:off x="1828800" y="1143000"/>
            <a:ext cx="2147888" cy="1611312"/>
          </a:xfrm>
          <a:prstGeom prst="rect">
            <a:avLst/>
          </a:prstGeom>
          <a:noFill/>
          <a:ln w="9525">
            <a:noFill/>
            <a:miter lim="800000"/>
            <a:headEnd/>
            <a:tailEnd/>
          </a:ln>
        </p:spPr>
      </p:pic>
      <p:pic>
        <p:nvPicPr>
          <p:cNvPr id="23557" name="Picture 4" descr="http://www.chemicool.com/img1/graphics/spe.jpg"/>
          <p:cNvPicPr>
            <a:picLocks noChangeAspect="1" noChangeArrowheads="1"/>
          </p:cNvPicPr>
          <p:nvPr/>
        </p:nvPicPr>
        <p:blipFill>
          <a:blip r:embed="rId4" cstate="print"/>
          <a:srcRect/>
          <a:stretch>
            <a:fillRect/>
          </a:stretch>
        </p:blipFill>
        <p:spPr bwMode="auto">
          <a:xfrm>
            <a:off x="4114800" y="1219200"/>
            <a:ext cx="1993900" cy="1606550"/>
          </a:xfrm>
          <a:prstGeom prst="rect">
            <a:avLst/>
          </a:prstGeom>
          <a:noFill/>
          <a:ln w="9525">
            <a:noFill/>
            <a:miter lim="800000"/>
            <a:headEnd/>
            <a:tailEnd/>
          </a:ln>
        </p:spPr>
      </p:pic>
      <p:pic>
        <p:nvPicPr>
          <p:cNvPr id="23558" name="Picture 2" descr="http://tbn0.google.com/images?q=tbn:4wbmmA8ocjJ7hM:http://www.mja.com.au/public/issues/182_01_030105/lee10424_fm-1.jpg">
            <a:hlinkClick r:id="rId5"/>
          </p:cNvPr>
          <p:cNvPicPr>
            <a:picLocks noChangeAspect="1" noChangeArrowheads="1"/>
          </p:cNvPicPr>
          <p:nvPr/>
        </p:nvPicPr>
        <p:blipFill>
          <a:blip r:embed="rId6" cstate="print"/>
          <a:srcRect/>
          <a:stretch>
            <a:fillRect/>
          </a:stretch>
        </p:blipFill>
        <p:spPr bwMode="auto">
          <a:xfrm>
            <a:off x="6629400" y="1295400"/>
            <a:ext cx="1462088" cy="1541462"/>
          </a:xfrm>
          <a:prstGeom prst="rect">
            <a:avLst/>
          </a:prstGeom>
          <a:noFill/>
          <a:ln w="9525">
            <a:noFill/>
            <a:miter lim="800000"/>
            <a:headEnd/>
            <a:tailEnd/>
          </a:ln>
        </p:spPr>
      </p:pic>
      <p:cxnSp>
        <p:nvCxnSpPr>
          <p:cNvPr id="13" name="Straight Arrow Connector 12"/>
          <p:cNvCxnSpPr>
            <a:endCxn id="23558" idx="2"/>
          </p:cNvCxnSpPr>
          <p:nvPr/>
        </p:nvCxnSpPr>
        <p:spPr bwMode="auto">
          <a:xfrm flipV="1">
            <a:off x="7086600" y="2836862"/>
            <a:ext cx="273844" cy="211138"/>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17" name="Straight Arrow Connector 16"/>
          <p:cNvCxnSpPr/>
          <p:nvPr/>
        </p:nvCxnSpPr>
        <p:spPr bwMode="auto">
          <a:xfrm flipV="1">
            <a:off x="4953000" y="2895600"/>
            <a:ext cx="381000" cy="155576"/>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18" name="Straight Arrow Connector 17"/>
          <p:cNvCxnSpPr>
            <a:cxnSpLocks noChangeShapeType="1"/>
          </p:cNvCxnSpPr>
          <p:nvPr/>
        </p:nvCxnSpPr>
        <p:spPr bwMode="auto">
          <a:xfrm flipH="1" flipV="1">
            <a:off x="2895600" y="2819400"/>
            <a:ext cx="404812" cy="247650"/>
          </a:xfrm>
          <a:prstGeom prst="straightConnector1">
            <a:avLst/>
          </a:prstGeom>
          <a:noFill/>
          <a:ln w="25400" algn="ctr">
            <a:solidFill>
              <a:srgbClr val="000000"/>
            </a:solidFill>
            <a:round/>
            <a:headEnd/>
            <a:tailEnd type="arrow" w="med" len="med"/>
          </a:ln>
          <a:effectLst>
            <a:outerShdw dist="20000" dir="5400000" rotWithShape="0">
              <a:srgbClr val="000000">
                <a:alpha val="37999"/>
              </a:srgbClr>
            </a:outerShdw>
          </a:effectLst>
        </p:spPr>
      </p:cxn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62795" y="5901004"/>
            <a:ext cx="1645920" cy="753151"/>
          </a:xfrm>
          <a:prstGeom prst="rect">
            <a:avLst/>
          </a:prstGeom>
        </p:spPr>
      </p:pic>
    </p:spTree>
    <p:extLst>
      <p:ext uri="{BB962C8B-B14F-4D97-AF65-F5344CB8AC3E}">
        <p14:creationId xmlns:p14="http://schemas.microsoft.com/office/powerpoint/2010/main" val="616734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524000" y="1"/>
            <a:ext cx="9144000" cy="1142999"/>
          </a:xfrm>
        </p:spPr>
        <p:txBody>
          <a:bodyPr>
            <a:normAutofit/>
          </a:bodyPr>
          <a:lstStyle/>
          <a:p>
            <a:r>
              <a:rPr lang="en-US" sz="3200" dirty="0"/>
              <a:t>Why </a:t>
            </a:r>
            <a:r>
              <a:rPr lang="en-US" sz="3200" dirty="0" err="1"/>
              <a:t>TurboFlow</a:t>
            </a:r>
            <a:r>
              <a:rPr lang="en-US" sz="3200" dirty="0"/>
              <a:t> columns are different: Duality  </a:t>
            </a:r>
          </a:p>
        </p:txBody>
      </p:sp>
      <p:sp>
        <p:nvSpPr>
          <p:cNvPr id="29699" name="Rectangle 3"/>
          <p:cNvSpPr>
            <a:spLocks noGrp="1" noChangeArrowheads="1"/>
          </p:cNvSpPr>
          <p:nvPr>
            <p:ph sz="half" idx="1"/>
          </p:nvPr>
        </p:nvSpPr>
        <p:spPr>
          <a:xfrm>
            <a:off x="2362199" y="2333626"/>
            <a:ext cx="8699091" cy="4524375"/>
          </a:xfrm>
        </p:spPr>
        <p:txBody>
          <a:bodyPr/>
          <a:lstStyle/>
          <a:p>
            <a:pPr>
              <a:buFont typeface="Wingdings" pitchFamily="2" charset="2"/>
              <a:buNone/>
            </a:pPr>
            <a:r>
              <a:rPr lang="en-US" sz="2200" u="sng" dirty="0"/>
              <a:t>Chemistry</a:t>
            </a:r>
            <a:r>
              <a:rPr lang="en-US" sz="2200" dirty="0"/>
              <a:t>	</a:t>
            </a:r>
          </a:p>
          <a:p>
            <a:r>
              <a:rPr lang="en-US" sz="2000" dirty="0"/>
              <a:t>C18</a:t>
            </a:r>
          </a:p>
          <a:p>
            <a:r>
              <a:rPr lang="en-US" sz="2000" dirty="0"/>
              <a:t>C8</a:t>
            </a:r>
          </a:p>
          <a:p>
            <a:r>
              <a:rPr lang="en-US" sz="2000" dirty="0"/>
              <a:t>Ion Exchange</a:t>
            </a:r>
          </a:p>
          <a:p>
            <a:r>
              <a:rPr lang="en-US" sz="2000" dirty="0"/>
              <a:t>Cyclone P</a:t>
            </a:r>
          </a:p>
          <a:p>
            <a:r>
              <a:rPr lang="en-US" sz="2000" dirty="0"/>
              <a:t>Cyclone</a:t>
            </a:r>
          </a:p>
          <a:p>
            <a:r>
              <a:rPr lang="en-US" sz="2000" dirty="0"/>
              <a:t>12 different </a:t>
            </a:r>
            <a:r>
              <a:rPr lang="en-US" sz="2000" dirty="0" smtClean="0"/>
              <a:t>types</a:t>
            </a:r>
          </a:p>
          <a:p>
            <a:endParaRPr lang="en-US" sz="2000" dirty="0"/>
          </a:p>
          <a:p>
            <a:r>
              <a:rPr lang="en-US" b="1" dirty="0" smtClean="0"/>
              <a:t>For targeted analyses, not profiling - yet</a:t>
            </a:r>
            <a:endParaRPr lang="en-US" b="1" dirty="0"/>
          </a:p>
          <a:p>
            <a:pPr>
              <a:buFont typeface="Wingdings" pitchFamily="2" charset="2"/>
              <a:buNone/>
            </a:pPr>
            <a:endParaRPr lang="en-US" sz="2000" dirty="0"/>
          </a:p>
        </p:txBody>
      </p:sp>
      <p:sp>
        <p:nvSpPr>
          <p:cNvPr id="29700" name="Rectangle 4"/>
          <p:cNvSpPr>
            <a:spLocks noGrp="1" noChangeArrowheads="1"/>
          </p:cNvSpPr>
          <p:nvPr>
            <p:ph sz="half" idx="2"/>
          </p:nvPr>
        </p:nvSpPr>
        <p:spPr>
          <a:xfrm>
            <a:off x="5715000" y="2286000"/>
            <a:ext cx="3886200" cy="4116388"/>
          </a:xfrm>
        </p:spPr>
        <p:txBody>
          <a:bodyPr/>
          <a:lstStyle/>
          <a:p>
            <a:pPr>
              <a:buFont typeface="Wingdings" pitchFamily="2" charset="2"/>
              <a:buNone/>
            </a:pPr>
            <a:r>
              <a:rPr lang="en-US" sz="2200" u="sng" dirty="0"/>
              <a:t>Size Exclusion</a:t>
            </a:r>
          </a:p>
          <a:p>
            <a:r>
              <a:rPr lang="en-US" sz="2000" dirty="0"/>
              <a:t>Turbulence within  column</a:t>
            </a:r>
          </a:p>
          <a:p>
            <a:r>
              <a:rPr lang="en-US" sz="2000" dirty="0"/>
              <a:t>Velocity faster than diffusion on large molecules</a:t>
            </a:r>
          </a:p>
          <a:p>
            <a:endParaRPr lang="en-US" sz="2000" dirty="0"/>
          </a:p>
        </p:txBody>
      </p:sp>
      <p:sp>
        <p:nvSpPr>
          <p:cNvPr id="29701" name="Rectangle 5"/>
          <p:cNvSpPr>
            <a:spLocks noChangeArrowheads="1"/>
          </p:cNvSpPr>
          <p:nvPr/>
        </p:nvSpPr>
        <p:spPr bwMode="auto">
          <a:xfrm>
            <a:off x="3200400" y="1371600"/>
            <a:ext cx="4325992" cy="369332"/>
          </a:xfrm>
          <a:prstGeom prst="rect">
            <a:avLst/>
          </a:prstGeom>
          <a:noFill/>
          <a:ln w="9525">
            <a:noFill/>
            <a:miter lim="800000"/>
            <a:headEnd/>
            <a:tailEnd/>
          </a:ln>
        </p:spPr>
        <p:txBody>
          <a:bodyPr wrap="none">
            <a:spAutoFit/>
          </a:bodyPr>
          <a:lstStyle/>
          <a:p>
            <a:r>
              <a:rPr lang="en-US">
                <a:solidFill>
                  <a:srgbClr val="FF6600"/>
                </a:solidFill>
              </a:rPr>
              <a:t>Bimodal Separation on One Column</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7999" y="6086420"/>
            <a:ext cx="1240715" cy="567735"/>
          </a:xfrm>
          <a:prstGeom prst="rect">
            <a:avLst/>
          </a:prstGeom>
        </p:spPr>
      </p:pic>
    </p:spTree>
    <p:custDataLst>
      <p:tags r:id="rId1"/>
    </p:custDataLst>
    <p:extLst>
      <p:ext uri="{BB962C8B-B14F-4D97-AF65-F5344CB8AC3E}">
        <p14:creationId xmlns:p14="http://schemas.microsoft.com/office/powerpoint/2010/main" val="413456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20040"/>
            <a:ext cx="7239000" cy="670560"/>
          </a:xfrm>
        </p:spPr>
        <p:txBody>
          <a:bodyPr>
            <a:normAutofit fontScale="90000"/>
          </a:bodyPr>
          <a:lstStyle/>
          <a:p>
            <a:r>
              <a:rPr lang="en-US" dirty="0" err="1" smtClean="0"/>
              <a:t>Turboflow</a:t>
            </a:r>
            <a:r>
              <a:rPr lang="en-US" dirty="0" smtClean="0"/>
              <a:t> column</a:t>
            </a:r>
            <a:endParaRPr lang="en-US" dirty="0"/>
          </a:p>
        </p:txBody>
      </p:sp>
      <p:sp>
        <p:nvSpPr>
          <p:cNvPr id="6" name="Oval 5"/>
          <p:cNvSpPr/>
          <p:nvPr/>
        </p:nvSpPr>
        <p:spPr>
          <a:xfrm>
            <a:off x="2438400" y="1752600"/>
            <a:ext cx="2133600" cy="2057400"/>
          </a:xfrm>
          <a:prstGeom prst="ellipse">
            <a:avLst/>
          </a:prstGeom>
          <a:blipFill>
            <a:blip r:embed="rId2" cstate="print"/>
            <a:tile tx="0" ty="0" sx="100000" sy="100000" flip="none" algn="tl"/>
          </a:blipFill>
          <a:scene3d>
            <a:camera prst="orthographicFront"/>
            <a:lightRig rig="threePt" dir="t"/>
          </a:scene3d>
          <a:sp3d>
            <a:bevelT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2209800" y="1676400"/>
            <a:ext cx="0" cy="472440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144000" y="1676400"/>
            <a:ext cx="0" cy="472440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4724400" y="1828800"/>
            <a:ext cx="2209800" cy="1981200"/>
          </a:xfrm>
          <a:prstGeom prst="ellipse">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endParaRPr lang="en-US" sz="2400" dirty="0"/>
          </a:p>
        </p:txBody>
      </p:sp>
      <p:sp>
        <p:nvSpPr>
          <p:cNvPr id="14" name="Oval 13"/>
          <p:cNvSpPr/>
          <p:nvPr/>
        </p:nvSpPr>
        <p:spPr>
          <a:xfrm>
            <a:off x="6858000" y="2667000"/>
            <a:ext cx="2133600" cy="2057400"/>
          </a:xfrm>
          <a:prstGeom prst="ellipse">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810000" y="3733800"/>
            <a:ext cx="2133600" cy="2057400"/>
          </a:xfrm>
          <a:prstGeom prst="ellipse">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867400" y="4572000"/>
            <a:ext cx="2133600" cy="2057400"/>
          </a:xfrm>
          <a:prstGeom prst="ellipse">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a:off x="7315200" y="1219200"/>
            <a:ext cx="838200" cy="1219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urved Right Arrow 21"/>
          <p:cNvSpPr/>
          <p:nvPr/>
        </p:nvSpPr>
        <p:spPr>
          <a:xfrm>
            <a:off x="2362200" y="3886200"/>
            <a:ext cx="1066800" cy="12954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27"/>
          <p:cNvSpPr/>
          <p:nvPr/>
        </p:nvSpPr>
        <p:spPr>
          <a:xfrm rot="2700000">
            <a:off x="6241741" y="3651070"/>
            <a:ext cx="471476" cy="604557"/>
          </a:xfrm>
          <a:custGeom>
            <a:avLst/>
            <a:gdLst>
              <a:gd name="connsiteX0" fmla="*/ 285078 w 471476"/>
              <a:gd name="connsiteY0" fmla="*/ 0 h 604557"/>
              <a:gd name="connsiteX1" fmla="*/ 285078 w 471476"/>
              <a:gd name="connsiteY1" fmla="*/ 195943 h 604557"/>
              <a:gd name="connsiteX2" fmla="*/ 363455 w 471476"/>
              <a:gd name="connsiteY2" fmla="*/ 300446 h 604557"/>
              <a:gd name="connsiteX3" fmla="*/ 402644 w 471476"/>
              <a:gd name="connsiteY3" fmla="*/ 391886 h 604557"/>
              <a:gd name="connsiteX4" fmla="*/ 324267 w 471476"/>
              <a:gd name="connsiteY4" fmla="*/ 431075 h 604557"/>
              <a:gd name="connsiteX5" fmla="*/ 23821 w 471476"/>
              <a:gd name="connsiteY5" fmla="*/ 418012 h 604557"/>
              <a:gd name="connsiteX6" fmla="*/ 76072 w 471476"/>
              <a:gd name="connsiteY6" fmla="*/ 365760 h 604557"/>
              <a:gd name="connsiteX7" fmla="*/ 154450 w 471476"/>
              <a:gd name="connsiteY7" fmla="*/ 313509 h 604557"/>
              <a:gd name="connsiteX8" fmla="*/ 245890 w 471476"/>
              <a:gd name="connsiteY8" fmla="*/ 261258 h 604557"/>
              <a:gd name="connsiteX9" fmla="*/ 324267 w 471476"/>
              <a:gd name="connsiteY9" fmla="*/ 222069 h 604557"/>
              <a:gd name="connsiteX10" fmla="*/ 454895 w 471476"/>
              <a:gd name="connsiteY10" fmla="*/ 104503 h 604557"/>
              <a:gd name="connsiteX11" fmla="*/ 389581 w 471476"/>
              <a:gd name="connsiteY11" fmla="*/ 130629 h 604557"/>
              <a:gd name="connsiteX12" fmla="*/ 232827 w 471476"/>
              <a:gd name="connsiteY12" fmla="*/ 209006 h 604557"/>
              <a:gd name="connsiteX13" fmla="*/ 167512 w 471476"/>
              <a:gd name="connsiteY13" fmla="*/ 248195 h 604557"/>
              <a:gd name="connsiteX14" fmla="*/ 89135 w 471476"/>
              <a:gd name="connsiteY14" fmla="*/ 274320 h 604557"/>
              <a:gd name="connsiteX15" fmla="*/ 154450 w 471476"/>
              <a:gd name="connsiteY15" fmla="*/ 117566 h 604557"/>
              <a:gd name="connsiteX16" fmla="*/ 193638 w 471476"/>
              <a:gd name="connsiteY16" fmla="*/ 104503 h 604557"/>
              <a:gd name="connsiteX17" fmla="*/ 245890 w 471476"/>
              <a:gd name="connsiteY17" fmla="*/ 117566 h 604557"/>
              <a:gd name="connsiteX18" fmla="*/ 298141 w 471476"/>
              <a:gd name="connsiteY18" fmla="*/ 222069 h 604557"/>
              <a:gd name="connsiteX19" fmla="*/ 311204 w 471476"/>
              <a:gd name="connsiteY19" fmla="*/ 261258 h 604557"/>
              <a:gd name="connsiteX20" fmla="*/ 298141 w 471476"/>
              <a:gd name="connsiteY20" fmla="*/ 470263 h 604557"/>
              <a:gd name="connsiteX21" fmla="*/ 285078 w 471476"/>
              <a:gd name="connsiteY21" fmla="*/ 509452 h 604557"/>
              <a:gd name="connsiteX22" fmla="*/ 272015 w 471476"/>
              <a:gd name="connsiteY22" fmla="*/ 574766 h 604557"/>
              <a:gd name="connsiteX23" fmla="*/ 232827 w 471476"/>
              <a:gd name="connsiteY23" fmla="*/ 496389 h 604557"/>
              <a:gd name="connsiteX24" fmla="*/ 193638 w 471476"/>
              <a:gd name="connsiteY24" fmla="*/ 418012 h 604557"/>
              <a:gd name="connsiteX25" fmla="*/ 245890 w 471476"/>
              <a:gd name="connsiteY25" fmla="*/ 391886 h 60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1476" h="604557">
                <a:moveTo>
                  <a:pt x="285078" y="0"/>
                </a:moveTo>
                <a:cubicBezTo>
                  <a:pt x="259423" y="76966"/>
                  <a:pt x="255685" y="71025"/>
                  <a:pt x="285078" y="195943"/>
                </a:cubicBezTo>
                <a:cubicBezTo>
                  <a:pt x="300657" y="262153"/>
                  <a:pt x="330407" y="254179"/>
                  <a:pt x="363455" y="300446"/>
                </a:cubicBezTo>
                <a:cubicBezTo>
                  <a:pt x="383632" y="328694"/>
                  <a:pt x="391984" y="359906"/>
                  <a:pt x="402644" y="391886"/>
                </a:cubicBezTo>
                <a:cubicBezTo>
                  <a:pt x="376518" y="404949"/>
                  <a:pt x="353407" y="429065"/>
                  <a:pt x="324267" y="431075"/>
                </a:cubicBezTo>
                <a:cubicBezTo>
                  <a:pt x="224261" y="437972"/>
                  <a:pt x="120764" y="443523"/>
                  <a:pt x="23821" y="418012"/>
                </a:cubicBezTo>
                <a:cubicBezTo>
                  <a:pt x="0" y="411743"/>
                  <a:pt x="56838" y="381147"/>
                  <a:pt x="76072" y="365760"/>
                </a:cubicBezTo>
                <a:cubicBezTo>
                  <a:pt x="100591" y="346145"/>
                  <a:pt x="127708" y="329965"/>
                  <a:pt x="154450" y="313509"/>
                </a:cubicBezTo>
                <a:cubicBezTo>
                  <a:pt x="184348" y="295111"/>
                  <a:pt x="214981" y="277901"/>
                  <a:pt x="245890" y="261258"/>
                </a:cubicBezTo>
                <a:cubicBezTo>
                  <a:pt x="271608" y="247410"/>
                  <a:pt x="299220" y="237097"/>
                  <a:pt x="324267" y="222069"/>
                </a:cubicBezTo>
                <a:cubicBezTo>
                  <a:pt x="375396" y="191391"/>
                  <a:pt x="413189" y="146209"/>
                  <a:pt x="454895" y="104503"/>
                </a:cubicBezTo>
                <a:cubicBezTo>
                  <a:pt x="471476" y="87922"/>
                  <a:pt x="410798" y="120645"/>
                  <a:pt x="389581" y="130629"/>
                </a:cubicBezTo>
                <a:cubicBezTo>
                  <a:pt x="336723" y="155504"/>
                  <a:pt x="285078" y="182880"/>
                  <a:pt x="232827" y="209006"/>
                </a:cubicBezTo>
                <a:cubicBezTo>
                  <a:pt x="210118" y="220361"/>
                  <a:pt x="190626" y="237689"/>
                  <a:pt x="167512" y="248195"/>
                </a:cubicBezTo>
                <a:cubicBezTo>
                  <a:pt x="142442" y="259591"/>
                  <a:pt x="89135" y="274320"/>
                  <a:pt x="89135" y="274320"/>
                </a:cubicBezTo>
                <a:cubicBezTo>
                  <a:pt x="104707" y="103033"/>
                  <a:pt x="55210" y="145921"/>
                  <a:pt x="154450" y="117566"/>
                </a:cubicBezTo>
                <a:cubicBezTo>
                  <a:pt x="167689" y="113783"/>
                  <a:pt x="180575" y="108857"/>
                  <a:pt x="193638" y="104503"/>
                </a:cubicBezTo>
                <a:cubicBezTo>
                  <a:pt x="211055" y="108857"/>
                  <a:pt x="231281" y="107131"/>
                  <a:pt x="245890" y="117566"/>
                </a:cubicBezTo>
                <a:cubicBezTo>
                  <a:pt x="288739" y="148173"/>
                  <a:pt x="285661" y="178389"/>
                  <a:pt x="298141" y="222069"/>
                </a:cubicBezTo>
                <a:cubicBezTo>
                  <a:pt x="301924" y="235309"/>
                  <a:pt x="306850" y="248195"/>
                  <a:pt x="311204" y="261258"/>
                </a:cubicBezTo>
                <a:cubicBezTo>
                  <a:pt x="306850" y="330926"/>
                  <a:pt x="305449" y="400842"/>
                  <a:pt x="298141" y="470263"/>
                </a:cubicBezTo>
                <a:cubicBezTo>
                  <a:pt x="296700" y="483957"/>
                  <a:pt x="288418" y="496094"/>
                  <a:pt x="285078" y="509452"/>
                </a:cubicBezTo>
                <a:cubicBezTo>
                  <a:pt x="279693" y="530992"/>
                  <a:pt x="276369" y="552995"/>
                  <a:pt x="272015" y="574766"/>
                </a:cubicBezTo>
                <a:cubicBezTo>
                  <a:pt x="197143" y="462456"/>
                  <a:pt x="286911" y="604557"/>
                  <a:pt x="232827" y="496389"/>
                </a:cubicBezTo>
                <a:cubicBezTo>
                  <a:pt x="182180" y="395095"/>
                  <a:pt x="226473" y="516515"/>
                  <a:pt x="193638" y="418012"/>
                </a:cubicBezTo>
                <a:cubicBezTo>
                  <a:pt x="238669" y="403002"/>
                  <a:pt x="223090" y="414686"/>
                  <a:pt x="245890" y="391886"/>
                </a:cubicBezTo>
              </a:path>
            </a:pathLst>
          </a:cu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4-Point Star 29"/>
          <p:cNvSpPr/>
          <p:nvPr/>
        </p:nvSpPr>
        <p:spPr>
          <a:xfrm>
            <a:off x="3048000" y="2209800"/>
            <a:ext cx="115200" cy="115200"/>
          </a:xfrm>
          <a:prstGeom prst="star4">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2700000">
            <a:off x="7002697" y="2135558"/>
            <a:ext cx="471476" cy="604557"/>
          </a:xfrm>
          <a:custGeom>
            <a:avLst/>
            <a:gdLst>
              <a:gd name="connsiteX0" fmla="*/ 285078 w 471476"/>
              <a:gd name="connsiteY0" fmla="*/ 0 h 604557"/>
              <a:gd name="connsiteX1" fmla="*/ 285078 w 471476"/>
              <a:gd name="connsiteY1" fmla="*/ 195943 h 604557"/>
              <a:gd name="connsiteX2" fmla="*/ 363455 w 471476"/>
              <a:gd name="connsiteY2" fmla="*/ 300446 h 604557"/>
              <a:gd name="connsiteX3" fmla="*/ 402644 w 471476"/>
              <a:gd name="connsiteY3" fmla="*/ 391886 h 604557"/>
              <a:gd name="connsiteX4" fmla="*/ 324267 w 471476"/>
              <a:gd name="connsiteY4" fmla="*/ 431075 h 604557"/>
              <a:gd name="connsiteX5" fmla="*/ 23821 w 471476"/>
              <a:gd name="connsiteY5" fmla="*/ 418012 h 604557"/>
              <a:gd name="connsiteX6" fmla="*/ 76072 w 471476"/>
              <a:gd name="connsiteY6" fmla="*/ 365760 h 604557"/>
              <a:gd name="connsiteX7" fmla="*/ 154450 w 471476"/>
              <a:gd name="connsiteY7" fmla="*/ 313509 h 604557"/>
              <a:gd name="connsiteX8" fmla="*/ 245890 w 471476"/>
              <a:gd name="connsiteY8" fmla="*/ 261258 h 604557"/>
              <a:gd name="connsiteX9" fmla="*/ 324267 w 471476"/>
              <a:gd name="connsiteY9" fmla="*/ 222069 h 604557"/>
              <a:gd name="connsiteX10" fmla="*/ 454895 w 471476"/>
              <a:gd name="connsiteY10" fmla="*/ 104503 h 604557"/>
              <a:gd name="connsiteX11" fmla="*/ 389581 w 471476"/>
              <a:gd name="connsiteY11" fmla="*/ 130629 h 604557"/>
              <a:gd name="connsiteX12" fmla="*/ 232827 w 471476"/>
              <a:gd name="connsiteY12" fmla="*/ 209006 h 604557"/>
              <a:gd name="connsiteX13" fmla="*/ 167512 w 471476"/>
              <a:gd name="connsiteY13" fmla="*/ 248195 h 604557"/>
              <a:gd name="connsiteX14" fmla="*/ 89135 w 471476"/>
              <a:gd name="connsiteY14" fmla="*/ 274320 h 604557"/>
              <a:gd name="connsiteX15" fmla="*/ 154450 w 471476"/>
              <a:gd name="connsiteY15" fmla="*/ 117566 h 604557"/>
              <a:gd name="connsiteX16" fmla="*/ 193638 w 471476"/>
              <a:gd name="connsiteY16" fmla="*/ 104503 h 604557"/>
              <a:gd name="connsiteX17" fmla="*/ 245890 w 471476"/>
              <a:gd name="connsiteY17" fmla="*/ 117566 h 604557"/>
              <a:gd name="connsiteX18" fmla="*/ 298141 w 471476"/>
              <a:gd name="connsiteY18" fmla="*/ 222069 h 604557"/>
              <a:gd name="connsiteX19" fmla="*/ 311204 w 471476"/>
              <a:gd name="connsiteY19" fmla="*/ 261258 h 604557"/>
              <a:gd name="connsiteX20" fmla="*/ 298141 w 471476"/>
              <a:gd name="connsiteY20" fmla="*/ 470263 h 604557"/>
              <a:gd name="connsiteX21" fmla="*/ 285078 w 471476"/>
              <a:gd name="connsiteY21" fmla="*/ 509452 h 604557"/>
              <a:gd name="connsiteX22" fmla="*/ 272015 w 471476"/>
              <a:gd name="connsiteY22" fmla="*/ 574766 h 604557"/>
              <a:gd name="connsiteX23" fmla="*/ 232827 w 471476"/>
              <a:gd name="connsiteY23" fmla="*/ 496389 h 604557"/>
              <a:gd name="connsiteX24" fmla="*/ 193638 w 471476"/>
              <a:gd name="connsiteY24" fmla="*/ 418012 h 604557"/>
              <a:gd name="connsiteX25" fmla="*/ 245890 w 471476"/>
              <a:gd name="connsiteY25" fmla="*/ 391886 h 60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1476" h="604557">
                <a:moveTo>
                  <a:pt x="285078" y="0"/>
                </a:moveTo>
                <a:cubicBezTo>
                  <a:pt x="259423" y="76966"/>
                  <a:pt x="255685" y="71025"/>
                  <a:pt x="285078" y="195943"/>
                </a:cubicBezTo>
                <a:cubicBezTo>
                  <a:pt x="300657" y="262153"/>
                  <a:pt x="330407" y="254179"/>
                  <a:pt x="363455" y="300446"/>
                </a:cubicBezTo>
                <a:cubicBezTo>
                  <a:pt x="383632" y="328694"/>
                  <a:pt x="391984" y="359906"/>
                  <a:pt x="402644" y="391886"/>
                </a:cubicBezTo>
                <a:cubicBezTo>
                  <a:pt x="376518" y="404949"/>
                  <a:pt x="353407" y="429065"/>
                  <a:pt x="324267" y="431075"/>
                </a:cubicBezTo>
                <a:cubicBezTo>
                  <a:pt x="224261" y="437972"/>
                  <a:pt x="120764" y="443523"/>
                  <a:pt x="23821" y="418012"/>
                </a:cubicBezTo>
                <a:cubicBezTo>
                  <a:pt x="0" y="411743"/>
                  <a:pt x="56838" y="381147"/>
                  <a:pt x="76072" y="365760"/>
                </a:cubicBezTo>
                <a:cubicBezTo>
                  <a:pt x="100591" y="346145"/>
                  <a:pt x="127708" y="329965"/>
                  <a:pt x="154450" y="313509"/>
                </a:cubicBezTo>
                <a:cubicBezTo>
                  <a:pt x="184348" y="295111"/>
                  <a:pt x="214981" y="277901"/>
                  <a:pt x="245890" y="261258"/>
                </a:cubicBezTo>
                <a:cubicBezTo>
                  <a:pt x="271608" y="247410"/>
                  <a:pt x="299220" y="237097"/>
                  <a:pt x="324267" y="222069"/>
                </a:cubicBezTo>
                <a:cubicBezTo>
                  <a:pt x="375396" y="191391"/>
                  <a:pt x="413189" y="146209"/>
                  <a:pt x="454895" y="104503"/>
                </a:cubicBezTo>
                <a:cubicBezTo>
                  <a:pt x="471476" y="87922"/>
                  <a:pt x="410798" y="120645"/>
                  <a:pt x="389581" y="130629"/>
                </a:cubicBezTo>
                <a:cubicBezTo>
                  <a:pt x="336723" y="155504"/>
                  <a:pt x="285078" y="182880"/>
                  <a:pt x="232827" y="209006"/>
                </a:cubicBezTo>
                <a:cubicBezTo>
                  <a:pt x="210118" y="220361"/>
                  <a:pt x="190626" y="237689"/>
                  <a:pt x="167512" y="248195"/>
                </a:cubicBezTo>
                <a:cubicBezTo>
                  <a:pt x="142442" y="259591"/>
                  <a:pt x="89135" y="274320"/>
                  <a:pt x="89135" y="274320"/>
                </a:cubicBezTo>
                <a:cubicBezTo>
                  <a:pt x="104707" y="103033"/>
                  <a:pt x="55210" y="145921"/>
                  <a:pt x="154450" y="117566"/>
                </a:cubicBezTo>
                <a:cubicBezTo>
                  <a:pt x="167689" y="113783"/>
                  <a:pt x="180575" y="108857"/>
                  <a:pt x="193638" y="104503"/>
                </a:cubicBezTo>
                <a:cubicBezTo>
                  <a:pt x="211055" y="108857"/>
                  <a:pt x="231281" y="107131"/>
                  <a:pt x="245890" y="117566"/>
                </a:cubicBezTo>
                <a:cubicBezTo>
                  <a:pt x="288739" y="148173"/>
                  <a:pt x="285661" y="178389"/>
                  <a:pt x="298141" y="222069"/>
                </a:cubicBezTo>
                <a:cubicBezTo>
                  <a:pt x="301924" y="235309"/>
                  <a:pt x="306850" y="248195"/>
                  <a:pt x="311204" y="261258"/>
                </a:cubicBezTo>
                <a:cubicBezTo>
                  <a:pt x="306850" y="330926"/>
                  <a:pt x="305449" y="400842"/>
                  <a:pt x="298141" y="470263"/>
                </a:cubicBezTo>
                <a:cubicBezTo>
                  <a:pt x="296700" y="483957"/>
                  <a:pt x="288418" y="496094"/>
                  <a:pt x="285078" y="509452"/>
                </a:cubicBezTo>
                <a:cubicBezTo>
                  <a:pt x="279693" y="530992"/>
                  <a:pt x="276369" y="552995"/>
                  <a:pt x="272015" y="574766"/>
                </a:cubicBezTo>
                <a:cubicBezTo>
                  <a:pt x="197143" y="462456"/>
                  <a:pt x="286911" y="604557"/>
                  <a:pt x="232827" y="496389"/>
                </a:cubicBezTo>
                <a:cubicBezTo>
                  <a:pt x="182180" y="395095"/>
                  <a:pt x="226473" y="516515"/>
                  <a:pt x="193638" y="418012"/>
                </a:cubicBezTo>
                <a:cubicBezTo>
                  <a:pt x="238669" y="403002"/>
                  <a:pt x="223090" y="414686"/>
                  <a:pt x="245890" y="391886"/>
                </a:cubicBezTo>
              </a:path>
            </a:pathLst>
          </a:cu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8153400" y="4800601"/>
            <a:ext cx="471476" cy="604557"/>
          </a:xfrm>
          <a:custGeom>
            <a:avLst/>
            <a:gdLst>
              <a:gd name="connsiteX0" fmla="*/ 285078 w 471476"/>
              <a:gd name="connsiteY0" fmla="*/ 0 h 604557"/>
              <a:gd name="connsiteX1" fmla="*/ 285078 w 471476"/>
              <a:gd name="connsiteY1" fmla="*/ 195943 h 604557"/>
              <a:gd name="connsiteX2" fmla="*/ 363455 w 471476"/>
              <a:gd name="connsiteY2" fmla="*/ 300446 h 604557"/>
              <a:gd name="connsiteX3" fmla="*/ 402644 w 471476"/>
              <a:gd name="connsiteY3" fmla="*/ 391886 h 604557"/>
              <a:gd name="connsiteX4" fmla="*/ 324267 w 471476"/>
              <a:gd name="connsiteY4" fmla="*/ 431075 h 604557"/>
              <a:gd name="connsiteX5" fmla="*/ 23821 w 471476"/>
              <a:gd name="connsiteY5" fmla="*/ 418012 h 604557"/>
              <a:gd name="connsiteX6" fmla="*/ 76072 w 471476"/>
              <a:gd name="connsiteY6" fmla="*/ 365760 h 604557"/>
              <a:gd name="connsiteX7" fmla="*/ 154450 w 471476"/>
              <a:gd name="connsiteY7" fmla="*/ 313509 h 604557"/>
              <a:gd name="connsiteX8" fmla="*/ 245890 w 471476"/>
              <a:gd name="connsiteY8" fmla="*/ 261258 h 604557"/>
              <a:gd name="connsiteX9" fmla="*/ 324267 w 471476"/>
              <a:gd name="connsiteY9" fmla="*/ 222069 h 604557"/>
              <a:gd name="connsiteX10" fmla="*/ 454895 w 471476"/>
              <a:gd name="connsiteY10" fmla="*/ 104503 h 604557"/>
              <a:gd name="connsiteX11" fmla="*/ 389581 w 471476"/>
              <a:gd name="connsiteY11" fmla="*/ 130629 h 604557"/>
              <a:gd name="connsiteX12" fmla="*/ 232827 w 471476"/>
              <a:gd name="connsiteY12" fmla="*/ 209006 h 604557"/>
              <a:gd name="connsiteX13" fmla="*/ 167512 w 471476"/>
              <a:gd name="connsiteY13" fmla="*/ 248195 h 604557"/>
              <a:gd name="connsiteX14" fmla="*/ 89135 w 471476"/>
              <a:gd name="connsiteY14" fmla="*/ 274320 h 604557"/>
              <a:gd name="connsiteX15" fmla="*/ 154450 w 471476"/>
              <a:gd name="connsiteY15" fmla="*/ 117566 h 604557"/>
              <a:gd name="connsiteX16" fmla="*/ 193638 w 471476"/>
              <a:gd name="connsiteY16" fmla="*/ 104503 h 604557"/>
              <a:gd name="connsiteX17" fmla="*/ 245890 w 471476"/>
              <a:gd name="connsiteY17" fmla="*/ 117566 h 604557"/>
              <a:gd name="connsiteX18" fmla="*/ 298141 w 471476"/>
              <a:gd name="connsiteY18" fmla="*/ 222069 h 604557"/>
              <a:gd name="connsiteX19" fmla="*/ 311204 w 471476"/>
              <a:gd name="connsiteY19" fmla="*/ 261258 h 604557"/>
              <a:gd name="connsiteX20" fmla="*/ 298141 w 471476"/>
              <a:gd name="connsiteY20" fmla="*/ 470263 h 604557"/>
              <a:gd name="connsiteX21" fmla="*/ 285078 w 471476"/>
              <a:gd name="connsiteY21" fmla="*/ 509452 h 604557"/>
              <a:gd name="connsiteX22" fmla="*/ 272015 w 471476"/>
              <a:gd name="connsiteY22" fmla="*/ 574766 h 604557"/>
              <a:gd name="connsiteX23" fmla="*/ 232827 w 471476"/>
              <a:gd name="connsiteY23" fmla="*/ 496389 h 604557"/>
              <a:gd name="connsiteX24" fmla="*/ 193638 w 471476"/>
              <a:gd name="connsiteY24" fmla="*/ 418012 h 604557"/>
              <a:gd name="connsiteX25" fmla="*/ 245890 w 471476"/>
              <a:gd name="connsiteY25" fmla="*/ 391886 h 60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1476" h="604557">
                <a:moveTo>
                  <a:pt x="285078" y="0"/>
                </a:moveTo>
                <a:cubicBezTo>
                  <a:pt x="259423" y="76966"/>
                  <a:pt x="255685" y="71025"/>
                  <a:pt x="285078" y="195943"/>
                </a:cubicBezTo>
                <a:cubicBezTo>
                  <a:pt x="300657" y="262153"/>
                  <a:pt x="330407" y="254179"/>
                  <a:pt x="363455" y="300446"/>
                </a:cubicBezTo>
                <a:cubicBezTo>
                  <a:pt x="383632" y="328694"/>
                  <a:pt x="391984" y="359906"/>
                  <a:pt x="402644" y="391886"/>
                </a:cubicBezTo>
                <a:cubicBezTo>
                  <a:pt x="376518" y="404949"/>
                  <a:pt x="353407" y="429065"/>
                  <a:pt x="324267" y="431075"/>
                </a:cubicBezTo>
                <a:cubicBezTo>
                  <a:pt x="224261" y="437972"/>
                  <a:pt x="120764" y="443523"/>
                  <a:pt x="23821" y="418012"/>
                </a:cubicBezTo>
                <a:cubicBezTo>
                  <a:pt x="0" y="411743"/>
                  <a:pt x="56838" y="381147"/>
                  <a:pt x="76072" y="365760"/>
                </a:cubicBezTo>
                <a:cubicBezTo>
                  <a:pt x="100591" y="346145"/>
                  <a:pt x="127708" y="329965"/>
                  <a:pt x="154450" y="313509"/>
                </a:cubicBezTo>
                <a:cubicBezTo>
                  <a:pt x="184348" y="295111"/>
                  <a:pt x="214981" y="277901"/>
                  <a:pt x="245890" y="261258"/>
                </a:cubicBezTo>
                <a:cubicBezTo>
                  <a:pt x="271608" y="247410"/>
                  <a:pt x="299220" y="237097"/>
                  <a:pt x="324267" y="222069"/>
                </a:cubicBezTo>
                <a:cubicBezTo>
                  <a:pt x="375396" y="191391"/>
                  <a:pt x="413189" y="146209"/>
                  <a:pt x="454895" y="104503"/>
                </a:cubicBezTo>
                <a:cubicBezTo>
                  <a:pt x="471476" y="87922"/>
                  <a:pt x="410798" y="120645"/>
                  <a:pt x="389581" y="130629"/>
                </a:cubicBezTo>
                <a:cubicBezTo>
                  <a:pt x="336723" y="155504"/>
                  <a:pt x="285078" y="182880"/>
                  <a:pt x="232827" y="209006"/>
                </a:cubicBezTo>
                <a:cubicBezTo>
                  <a:pt x="210118" y="220361"/>
                  <a:pt x="190626" y="237689"/>
                  <a:pt x="167512" y="248195"/>
                </a:cubicBezTo>
                <a:cubicBezTo>
                  <a:pt x="142442" y="259591"/>
                  <a:pt x="89135" y="274320"/>
                  <a:pt x="89135" y="274320"/>
                </a:cubicBezTo>
                <a:cubicBezTo>
                  <a:pt x="104707" y="103033"/>
                  <a:pt x="55210" y="145921"/>
                  <a:pt x="154450" y="117566"/>
                </a:cubicBezTo>
                <a:cubicBezTo>
                  <a:pt x="167689" y="113783"/>
                  <a:pt x="180575" y="108857"/>
                  <a:pt x="193638" y="104503"/>
                </a:cubicBezTo>
                <a:cubicBezTo>
                  <a:pt x="211055" y="108857"/>
                  <a:pt x="231281" y="107131"/>
                  <a:pt x="245890" y="117566"/>
                </a:cubicBezTo>
                <a:cubicBezTo>
                  <a:pt x="288739" y="148173"/>
                  <a:pt x="285661" y="178389"/>
                  <a:pt x="298141" y="222069"/>
                </a:cubicBezTo>
                <a:cubicBezTo>
                  <a:pt x="301924" y="235309"/>
                  <a:pt x="306850" y="248195"/>
                  <a:pt x="311204" y="261258"/>
                </a:cubicBezTo>
                <a:cubicBezTo>
                  <a:pt x="306850" y="330926"/>
                  <a:pt x="305449" y="400842"/>
                  <a:pt x="298141" y="470263"/>
                </a:cubicBezTo>
                <a:cubicBezTo>
                  <a:pt x="296700" y="483957"/>
                  <a:pt x="288418" y="496094"/>
                  <a:pt x="285078" y="509452"/>
                </a:cubicBezTo>
                <a:cubicBezTo>
                  <a:pt x="279693" y="530992"/>
                  <a:pt x="276369" y="552995"/>
                  <a:pt x="272015" y="574766"/>
                </a:cubicBezTo>
                <a:cubicBezTo>
                  <a:pt x="197143" y="462456"/>
                  <a:pt x="286911" y="604557"/>
                  <a:pt x="232827" y="496389"/>
                </a:cubicBezTo>
                <a:cubicBezTo>
                  <a:pt x="182180" y="395095"/>
                  <a:pt x="226473" y="516515"/>
                  <a:pt x="193638" y="418012"/>
                </a:cubicBezTo>
                <a:cubicBezTo>
                  <a:pt x="238669" y="403002"/>
                  <a:pt x="223090" y="414686"/>
                  <a:pt x="245890" y="391886"/>
                </a:cubicBezTo>
              </a:path>
            </a:pathLst>
          </a:custGeom>
          <a:ln w="38100">
            <a:solidFill>
              <a:srgbClr val="0070C0"/>
            </a:solidFill>
          </a:ln>
          <a:scene3d>
            <a:camera prst="orthographicFront">
              <a:rot lat="5400000" lon="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4419600" y="1524001"/>
            <a:ext cx="471476" cy="604557"/>
          </a:xfrm>
          <a:custGeom>
            <a:avLst/>
            <a:gdLst>
              <a:gd name="connsiteX0" fmla="*/ 285078 w 471476"/>
              <a:gd name="connsiteY0" fmla="*/ 0 h 604557"/>
              <a:gd name="connsiteX1" fmla="*/ 285078 w 471476"/>
              <a:gd name="connsiteY1" fmla="*/ 195943 h 604557"/>
              <a:gd name="connsiteX2" fmla="*/ 363455 w 471476"/>
              <a:gd name="connsiteY2" fmla="*/ 300446 h 604557"/>
              <a:gd name="connsiteX3" fmla="*/ 402644 w 471476"/>
              <a:gd name="connsiteY3" fmla="*/ 391886 h 604557"/>
              <a:gd name="connsiteX4" fmla="*/ 324267 w 471476"/>
              <a:gd name="connsiteY4" fmla="*/ 431075 h 604557"/>
              <a:gd name="connsiteX5" fmla="*/ 23821 w 471476"/>
              <a:gd name="connsiteY5" fmla="*/ 418012 h 604557"/>
              <a:gd name="connsiteX6" fmla="*/ 76072 w 471476"/>
              <a:gd name="connsiteY6" fmla="*/ 365760 h 604557"/>
              <a:gd name="connsiteX7" fmla="*/ 154450 w 471476"/>
              <a:gd name="connsiteY7" fmla="*/ 313509 h 604557"/>
              <a:gd name="connsiteX8" fmla="*/ 245890 w 471476"/>
              <a:gd name="connsiteY8" fmla="*/ 261258 h 604557"/>
              <a:gd name="connsiteX9" fmla="*/ 324267 w 471476"/>
              <a:gd name="connsiteY9" fmla="*/ 222069 h 604557"/>
              <a:gd name="connsiteX10" fmla="*/ 454895 w 471476"/>
              <a:gd name="connsiteY10" fmla="*/ 104503 h 604557"/>
              <a:gd name="connsiteX11" fmla="*/ 389581 w 471476"/>
              <a:gd name="connsiteY11" fmla="*/ 130629 h 604557"/>
              <a:gd name="connsiteX12" fmla="*/ 232827 w 471476"/>
              <a:gd name="connsiteY12" fmla="*/ 209006 h 604557"/>
              <a:gd name="connsiteX13" fmla="*/ 167512 w 471476"/>
              <a:gd name="connsiteY13" fmla="*/ 248195 h 604557"/>
              <a:gd name="connsiteX14" fmla="*/ 89135 w 471476"/>
              <a:gd name="connsiteY14" fmla="*/ 274320 h 604557"/>
              <a:gd name="connsiteX15" fmla="*/ 154450 w 471476"/>
              <a:gd name="connsiteY15" fmla="*/ 117566 h 604557"/>
              <a:gd name="connsiteX16" fmla="*/ 193638 w 471476"/>
              <a:gd name="connsiteY16" fmla="*/ 104503 h 604557"/>
              <a:gd name="connsiteX17" fmla="*/ 245890 w 471476"/>
              <a:gd name="connsiteY17" fmla="*/ 117566 h 604557"/>
              <a:gd name="connsiteX18" fmla="*/ 298141 w 471476"/>
              <a:gd name="connsiteY18" fmla="*/ 222069 h 604557"/>
              <a:gd name="connsiteX19" fmla="*/ 311204 w 471476"/>
              <a:gd name="connsiteY19" fmla="*/ 261258 h 604557"/>
              <a:gd name="connsiteX20" fmla="*/ 298141 w 471476"/>
              <a:gd name="connsiteY20" fmla="*/ 470263 h 604557"/>
              <a:gd name="connsiteX21" fmla="*/ 285078 w 471476"/>
              <a:gd name="connsiteY21" fmla="*/ 509452 h 604557"/>
              <a:gd name="connsiteX22" fmla="*/ 272015 w 471476"/>
              <a:gd name="connsiteY22" fmla="*/ 574766 h 604557"/>
              <a:gd name="connsiteX23" fmla="*/ 232827 w 471476"/>
              <a:gd name="connsiteY23" fmla="*/ 496389 h 604557"/>
              <a:gd name="connsiteX24" fmla="*/ 193638 w 471476"/>
              <a:gd name="connsiteY24" fmla="*/ 418012 h 604557"/>
              <a:gd name="connsiteX25" fmla="*/ 245890 w 471476"/>
              <a:gd name="connsiteY25" fmla="*/ 391886 h 60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1476" h="604557">
                <a:moveTo>
                  <a:pt x="285078" y="0"/>
                </a:moveTo>
                <a:cubicBezTo>
                  <a:pt x="259423" y="76966"/>
                  <a:pt x="255685" y="71025"/>
                  <a:pt x="285078" y="195943"/>
                </a:cubicBezTo>
                <a:cubicBezTo>
                  <a:pt x="300657" y="262153"/>
                  <a:pt x="330407" y="254179"/>
                  <a:pt x="363455" y="300446"/>
                </a:cubicBezTo>
                <a:cubicBezTo>
                  <a:pt x="383632" y="328694"/>
                  <a:pt x="391984" y="359906"/>
                  <a:pt x="402644" y="391886"/>
                </a:cubicBezTo>
                <a:cubicBezTo>
                  <a:pt x="376518" y="404949"/>
                  <a:pt x="353407" y="429065"/>
                  <a:pt x="324267" y="431075"/>
                </a:cubicBezTo>
                <a:cubicBezTo>
                  <a:pt x="224261" y="437972"/>
                  <a:pt x="120764" y="443523"/>
                  <a:pt x="23821" y="418012"/>
                </a:cubicBezTo>
                <a:cubicBezTo>
                  <a:pt x="0" y="411743"/>
                  <a:pt x="56838" y="381147"/>
                  <a:pt x="76072" y="365760"/>
                </a:cubicBezTo>
                <a:cubicBezTo>
                  <a:pt x="100591" y="346145"/>
                  <a:pt x="127708" y="329965"/>
                  <a:pt x="154450" y="313509"/>
                </a:cubicBezTo>
                <a:cubicBezTo>
                  <a:pt x="184348" y="295111"/>
                  <a:pt x="214981" y="277901"/>
                  <a:pt x="245890" y="261258"/>
                </a:cubicBezTo>
                <a:cubicBezTo>
                  <a:pt x="271608" y="247410"/>
                  <a:pt x="299220" y="237097"/>
                  <a:pt x="324267" y="222069"/>
                </a:cubicBezTo>
                <a:cubicBezTo>
                  <a:pt x="375396" y="191391"/>
                  <a:pt x="413189" y="146209"/>
                  <a:pt x="454895" y="104503"/>
                </a:cubicBezTo>
                <a:cubicBezTo>
                  <a:pt x="471476" y="87922"/>
                  <a:pt x="410798" y="120645"/>
                  <a:pt x="389581" y="130629"/>
                </a:cubicBezTo>
                <a:cubicBezTo>
                  <a:pt x="336723" y="155504"/>
                  <a:pt x="285078" y="182880"/>
                  <a:pt x="232827" y="209006"/>
                </a:cubicBezTo>
                <a:cubicBezTo>
                  <a:pt x="210118" y="220361"/>
                  <a:pt x="190626" y="237689"/>
                  <a:pt x="167512" y="248195"/>
                </a:cubicBezTo>
                <a:cubicBezTo>
                  <a:pt x="142442" y="259591"/>
                  <a:pt x="89135" y="274320"/>
                  <a:pt x="89135" y="274320"/>
                </a:cubicBezTo>
                <a:cubicBezTo>
                  <a:pt x="104707" y="103033"/>
                  <a:pt x="55210" y="145921"/>
                  <a:pt x="154450" y="117566"/>
                </a:cubicBezTo>
                <a:cubicBezTo>
                  <a:pt x="167689" y="113783"/>
                  <a:pt x="180575" y="108857"/>
                  <a:pt x="193638" y="104503"/>
                </a:cubicBezTo>
                <a:cubicBezTo>
                  <a:pt x="211055" y="108857"/>
                  <a:pt x="231281" y="107131"/>
                  <a:pt x="245890" y="117566"/>
                </a:cubicBezTo>
                <a:cubicBezTo>
                  <a:pt x="288739" y="148173"/>
                  <a:pt x="285661" y="178389"/>
                  <a:pt x="298141" y="222069"/>
                </a:cubicBezTo>
                <a:cubicBezTo>
                  <a:pt x="301924" y="235309"/>
                  <a:pt x="306850" y="248195"/>
                  <a:pt x="311204" y="261258"/>
                </a:cubicBezTo>
                <a:cubicBezTo>
                  <a:pt x="306850" y="330926"/>
                  <a:pt x="305449" y="400842"/>
                  <a:pt x="298141" y="470263"/>
                </a:cubicBezTo>
                <a:cubicBezTo>
                  <a:pt x="296700" y="483957"/>
                  <a:pt x="288418" y="496094"/>
                  <a:pt x="285078" y="509452"/>
                </a:cubicBezTo>
                <a:cubicBezTo>
                  <a:pt x="279693" y="530992"/>
                  <a:pt x="276369" y="552995"/>
                  <a:pt x="272015" y="574766"/>
                </a:cubicBezTo>
                <a:cubicBezTo>
                  <a:pt x="197143" y="462456"/>
                  <a:pt x="286911" y="604557"/>
                  <a:pt x="232827" y="496389"/>
                </a:cubicBezTo>
                <a:cubicBezTo>
                  <a:pt x="182180" y="395095"/>
                  <a:pt x="226473" y="516515"/>
                  <a:pt x="193638" y="418012"/>
                </a:cubicBezTo>
                <a:cubicBezTo>
                  <a:pt x="238669" y="403002"/>
                  <a:pt x="223090" y="414686"/>
                  <a:pt x="245890" y="391886"/>
                </a:cubicBezTo>
              </a:path>
            </a:pathLst>
          </a:cu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3352800" y="4038601"/>
            <a:ext cx="471476" cy="604557"/>
          </a:xfrm>
          <a:custGeom>
            <a:avLst/>
            <a:gdLst>
              <a:gd name="connsiteX0" fmla="*/ 285078 w 471476"/>
              <a:gd name="connsiteY0" fmla="*/ 0 h 604557"/>
              <a:gd name="connsiteX1" fmla="*/ 285078 w 471476"/>
              <a:gd name="connsiteY1" fmla="*/ 195943 h 604557"/>
              <a:gd name="connsiteX2" fmla="*/ 363455 w 471476"/>
              <a:gd name="connsiteY2" fmla="*/ 300446 h 604557"/>
              <a:gd name="connsiteX3" fmla="*/ 402644 w 471476"/>
              <a:gd name="connsiteY3" fmla="*/ 391886 h 604557"/>
              <a:gd name="connsiteX4" fmla="*/ 324267 w 471476"/>
              <a:gd name="connsiteY4" fmla="*/ 431075 h 604557"/>
              <a:gd name="connsiteX5" fmla="*/ 23821 w 471476"/>
              <a:gd name="connsiteY5" fmla="*/ 418012 h 604557"/>
              <a:gd name="connsiteX6" fmla="*/ 76072 w 471476"/>
              <a:gd name="connsiteY6" fmla="*/ 365760 h 604557"/>
              <a:gd name="connsiteX7" fmla="*/ 154450 w 471476"/>
              <a:gd name="connsiteY7" fmla="*/ 313509 h 604557"/>
              <a:gd name="connsiteX8" fmla="*/ 245890 w 471476"/>
              <a:gd name="connsiteY8" fmla="*/ 261258 h 604557"/>
              <a:gd name="connsiteX9" fmla="*/ 324267 w 471476"/>
              <a:gd name="connsiteY9" fmla="*/ 222069 h 604557"/>
              <a:gd name="connsiteX10" fmla="*/ 454895 w 471476"/>
              <a:gd name="connsiteY10" fmla="*/ 104503 h 604557"/>
              <a:gd name="connsiteX11" fmla="*/ 389581 w 471476"/>
              <a:gd name="connsiteY11" fmla="*/ 130629 h 604557"/>
              <a:gd name="connsiteX12" fmla="*/ 232827 w 471476"/>
              <a:gd name="connsiteY12" fmla="*/ 209006 h 604557"/>
              <a:gd name="connsiteX13" fmla="*/ 167512 w 471476"/>
              <a:gd name="connsiteY13" fmla="*/ 248195 h 604557"/>
              <a:gd name="connsiteX14" fmla="*/ 89135 w 471476"/>
              <a:gd name="connsiteY14" fmla="*/ 274320 h 604557"/>
              <a:gd name="connsiteX15" fmla="*/ 154450 w 471476"/>
              <a:gd name="connsiteY15" fmla="*/ 117566 h 604557"/>
              <a:gd name="connsiteX16" fmla="*/ 193638 w 471476"/>
              <a:gd name="connsiteY16" fmla="*/ 104503 h 604557"/>
              <a:gd name="connsiteX17" fmla="*/ 245890 w 471476"/>
              <a:gd name="connsiteY17" fmla="*/ 117566 h 604557"/>
              <a:gd name="connsiteX18" fmla="*/ 298141 w 471476"/>
              <a:gd name="connsiteY18" fmla="*/ 222069 h 604557"/>
              <a:gd name="connsiteX19" fmla="*/ 311204 w 471476"/>
              <a:gd name="connsiteY19" fmla="*/ 261258 h 604557"/>
              <a:gd name="connsiteX20" fmla="*/ 298141 w 471476"/>
              <a:gd name="connsiteY20" fmla="*/ 470263 h 604557"/>
              <a:gd name="connsiteX21" fmla="*/ 285078 w 471476"/>
              <a:gd name="connsiteY21" fmla="*/ 509452 h 604557"/>
              <a:gd name="connsiteX22" fmla="*/ 272015 w 471476"/>
              <a:gd name="connsiteY22" fmla="*/ 574766 h 604557"/>
              <a:gd name="connsiteX23" fmla="*/ 232827 w 471476"/>
              <a:gd name="connsiteY23" fmla="*/ 496389 h 604557"/>
              <a:gd name="connsiteX24" fmla="*/ 193638 w 471476"/>
              <a:gd name="connsiteY24" fmla="*/ 418012 h 604557"/>
              <a:gd name="connsiteX25" fmla="*/ 245890 w 471476"/>
              <a:gd name="connsiteY25" fmla="*/ 391886 h 60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1476" h="604557">
                <a:moveTo>
                  <a:pt x="285078" y="0"/>
                </a:moveTo>
                <a:cubicBezTo>
                  <a:pt x="259423" y="76966"/>
                  <a:pt x="255685" y="71025"/>
                  <a:pt x="285078" y="195943"/>
                </a:cubicBezTo>
                <a:cubicBezTo>
                  <a:pt x="300657" y="262153"/>
                  <a:pt x="330407" y="254179"/>
                  <a:pt x="363455" y="300446"/>
                </a:cubicBezTo>
                <a:cubicBezTo>
                  <a:pt x="383632" y="328694"/>
                  <a:pt x="391984" y="359906"/>
                  <a:pt x="402644" y="391886"/>
                </a:cubicBezTo>
                <a:cubicBezTo>
                  <a:pt x="376518" y="404949"/>
                  <a:pt x="353407" y="429065"/>
                  <a:pt x="324267" y="431075"/>
                </a:cubicBezTo>
                <a:cubicBezTo>
                  <a:pt x="224261" y="437972"/>
                  <a:pt x="120764" y="443523"/>
                  <a:pt x="23821" y="418012"/>
                </a:cubicBezTo>
                <a:cubicBezTo>
                  <a:pt x="0" y="411743"/>
                  <a:pt x="56838" y="381147"/>
                  <a:pt x="76072" y="365760"/>
                </a:cubicBezTo>
                <a:cubicBezTo>
                  <a:pt x="100591" y="346145"/>
                  <a:pt x="127708" y="329965"/>
                  <a:pt x="154450" y="313509"/>
                </a:cubicBezTo>
                <a:cubicBezTo>
                  <a:pt x="184348" y="295111"/>
                  <a:pt x="214981" y="277901"/>
                  <a:pt x="245890" y="261258"/>
                </a:cubicBezTo>
                <a:cubicBezTo>
                  <a:pt x="271608" y="247410"/>
                  <a:pt x="299220" y="237097"/>
                  <a:pt x="324267" y="222069"/>
                </a:cubicBezTo>
                <a:cubicBezTo>
                  <a:pt x="375396" y="191391"/>
                  <a:pt x="413189" y="146209"/>
                  <a:pt x="454895" y="104503"/>
                </a:cubicBezTo>
                <a:cubicBezTo>
                  <a:pt x="471476" y="87922"/>
                  <a:pt x="410798" y="120645"/>
                  <a:pt x="389581" y="130629"/>
                </a:cubicBezTo>
                <a:cubicBezTo>
                  <a:pt x="336723" y="155504"/>
                  <a:pt x="285078" y="182880"/>
                  <a:pt x="232827" y="209006"/>
                </a:cubicBezTo>
                <a:cubicBezTo>
                  <a:pt x="210118" y="220361"/>
                  <a:pt x="190626" y="237689"/>
                  <a:pt x="167512" y="248195"/>
                </a:cubicBezTo>
                <a:cubicBezTo>
                  <a:pt x="142442" y="259591"/>
                  <a:pt x="89135" y="274320"/>
                  <a:pt x="89135" y="274320"/>
                </a:cubicBezTo>
                <a:cubicBezTo>
                  <a:pt x="104707" y="103033"/>
                  <a:pt x="55210" y="145921"/>
                  <a:pt x="154450" y="117566"/>
                </a:cubicBezTo>
                <a:cubicBezTo>
                  <a:pt x="167689" y="113783"/>
                  <a:pt x="180575" y="108857"/>
                  <a:pt x="193638" y="104503"/>
                </a:cubicBezTo>
                <a:cubicBezTo>
                  <a:pt x="211055" y="108857"/>
                  <a:pt x="231281" y="107131"/>
                  <a:pt x="245890" y="117566"/>
                </a:cubicBezTo>
                <a:cubicBezTo>
                  <a:pt x="288739" y="148173"/>
                  <a:pt x="285661" y="178389"/>
                  <a:pt x="298141" y="222069"/>
                </a:cubicBezTo>
                <a:cubicBezTo>
                  <a:pt x="301924" y="235309"/>
                  <a:pt x="306850" y="248195"/>
                  <a:pt x="311204" y="261258"/>
                </a:cubicBezTo>
                <a:cubicBezTo>
                  <a:pt x="306850" y="330926"/>
                  <a:pt x="305449" y="400842"/>
                  <a:pt x="298141" y="470263"/>
                </a:cubicBezTo>
                <a:cubicBezTo>
                  <a:pt x="296700" y="483957"/>
                  <a:pt x="288418" y="496094"/>
                  <a:pt x="285078" y="509452"/>
                </a:cubicBezTo>
                <a:cubicBezTo>
                  <a:pt x="279693" y="530992"/>
                  <a:pt x="276369" y="552995"/>
                  <a:pt x="272015" y="574766"/>
                </a:cubicBezTo>
                <a:cubicBezTo>
                  <a:pt x="197143" y="462456"/>
                  <a:pt x="286911" y="604557"/>
                  <a:pt x="232827" y="496389"/>
                </a:cubicBezTo>
                <a:cubicBezTo>
                  <a:pt x="182180" y="395095"/>
                  <a:pt x="226473" y="516515"/>
                  <a:pt x="193638" y="418012"/>
                </a:cubicBezTo>
                <a:cubicBezTo>
                  <a:pt x="238669" y="403002"/>
                  <a:pt x="223090" y="414686"/>
                  <a:pt x="245890" y="391886"/>
                </a:cubicBezTo>
              </a:path>
            </a:pathLst>
          </a:cu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rot="5400000">
            <a:off x="2657340" y="5038861"/>
            <a:ext cx="471476" cy="604557"/>
          </a:xfrm>
          <a:custGeom>
            <a:avLst/>
            <a:gdLst>
              <a:gd name="connsiteX0" fmla="*/ 285078 w 471476"/>
              <a:gd name="connsiteY0" fmla="*/ 0 h 604557"/>
              <a:gd name="connsiteX1" fmla="*/ 285078 w 471476"/>
              <a:gd name="connsiteY1" fmla="*/ 195943 h 604557"/>
              <a:gd name="connsiteX2" fmla="*/ 363455 w 471476"/>
              <a:gd name="connsiteY2" fmla="*/ 300446 h 604557"/>
              <a:gd name="connsiteX3" fmla="*/ 402644 w 471476"/>
              <a:gd name="connsiteY3" fmla="*/ 391886 h 604557"/>
              <a:gd name="connsiteX4" fmla="*/ 324267 w 471476"/>
              <a:gd name="connsiteY4" fmla="*/ 431075 h 604557"/>
              <a:gd name="connsiteX5" fmla="*/ 23821 w 471476"/>
              <a:gd name="connsiteY5" fmla="*/ 418012 h 604557"/>
              <a:gd name="connsiteX6" fmla="*/ 76072 w 471476"/>
              <a:gd name="connsiteY6" fmla="*/ 365760 h 604557"/>
              <a:gd name="connsiteX7" fmla="*/ 154450 w 471476"/>
              <a:gd name="connsiteY7" fmla="*/ 313509 h 604557"/>
              <a:gd name="connsiteX8" fmla="*/ 245890 w 471476"/>
              <a:gd name="connsiteY8" fmla="*/ 261258 h 604557"/>
              <a:gd name="connsiteX9" fmla="*/ 324267 w 471476"/>
              <a:gd name="connsiteY9" fmla="*/ 222069 h 604557"/>
              <a:gd name="connsiteX10" fmla="*/ 454895 w 471476"/>
              <a:gd name="connsiteY10" fmla="*/ 104503 h 604557"/>
              <a:gd name="connsiteX11" fmla="*/ 389581 w 471476"/>
              <a:gd name="connsiteY11" fmla="*/ 130629 h 604557"/>
              <a:gd name="connsiteX12" fmla="*/ 232827 w 471476"/>
              <a:gd name="connsiteY12" fmla="*/ 209006 h 604557"/>
              <a:gd name="connsiteX13" fmla="*/ 167512 w 471476"/>
              <a:gd name="connsiteY13" fmla="*/ 248195 h 604557"/>
              <a:gd name="connsiteX14" fmla="*/ 89135 w 471476"/>
              <a:gd name="connsiteY14" fmla="*/ 274320 h 604557"/>
              <a:gd name="connsiteX15" fmla="*/ 154450 w 471476"/>
              <a:gd name="connsiteY15" fmla="*/ 117566 h 604557"/>
              <a:gd name="connsiteX16" fmla="*/ 193638 w 471476"/>
              <a:gd name="connsiteY16" fmla="*/ 104503 h 604557"/>
              <a:gd name="connsiteX17" fmla="*/ 245890 w 471476"/>
              <a:gd name="connsiteY17" fmla="*/ 117566 h 604557"/>
              <a:gd name="connsiteX18" fmla="*/ 298141 w 471476"/>
              <a:gd name="connsiteY18" fmla="*/ 222069 h 604557"/>
              <a:gd name="connsiteX19" fmla="*/ 311204 w 471476"/>
              <a:gd name="connsiteY19" fmla="*/ 261258 h 604557"/>
              <a:gd name="connsiteX20" fmla="*/ 298141 w 471476"/>
              <a:gd name="connsiteY20" fmla="*/ 470263 h 604557"/>
              <a:gd name="connsiteX21" fmla="*/ 285078 w 471476"/>
              <a:gd name="connsiteY21" fmla="*/ 509452 h 604557"/>
              <a:gd name="connsiteX22" fmla="*/ 272015 w 471476"/>
              <a:gd name="connsiteY22" fmla="*/ 574766 h 604557"/>
              <a:gd name="connsiteX23" fmla="*/ 232827 w 471476"/>
              <a:gd name="connsiteY23" fmla="*/ 496389 h 604557"/>
              <a:gd name="connsiteX24" fmla="*/ 193638 w 471476"/>
              <a:gd name="connsiteY24" fmla="*/ 418012 h 604557"/>
              <a:gd name="connsiteX25" fmla="*/ 245890 w 471476"/>
              <a:gd name="connsiteY25" fmla="*/ 391886 h 60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1476" h="604557">
                <a:moveTo>
                  <a:pt x="285078" y="0"/>
                </a:moveTo>
                <a:cubicBezTo>
                  <a:pt x="259423" y="76966"/>
                  <a:pt x="255685" y="71025"/>
                  <a:pt x="285078" y="195943"/>
                </a:cubicBezTo>
                <a:cubicBezTo>
                  <a:pt x="300657" y="262153"/>
                  <a:pt x="330407" y="254179"/>
                  <a:pt x="363455" y="300446"/>
                </a:cubicBezTo>
                <a:cubicBezTo>
                  <a:pt x="383632" y="328694"/>
                  <a:pt x="391984" y="359906"/>
                  <a:pt x="402644" y="391886"/>
                </a:cubicBezTo>
                <a:cubicBezTo>
                  <a:pt x="376518" y="404949"/>
                  <a:pt x="353407" y="429065"/>
                  <a:pt x="324267" y="431075"/>
                </a:cubicBezTo>
                <a:cubicBezTo>
                  <a:pt x="224261" y="437972"/>
                  <a:pt x="120764" y="443523"/>
                  <a:pt x="23821" y="418012"/>
                </a:cubicBezTo>
                <a:cubicBezTo>
                  <a:pt x="0" y="411743"/>
                  <a:pt x="56838" y="381147"/>
                  <a:pt x="76072" y="365760"/>
                </a:cubicBezTo>
                <a:cubicBezTo>
                  <a:pt x="100591" y="346145"/>
                  <a:pt x="127708" y="329965"/>
                  <a:pt x="154450" y="313509"/>
                </a:cubicBezTo>
                <a:cubicBezTo>
                  <a:pt x="184348" y="295111"/>
                  <a:pt x="214981" y="277901"/>
                  <a:pt x="245890" y="261258"/>
                </a:cubicBezTo>
                <a:cubicBezTo>
                  <a:pt x="271608" y="247410"/>
                  <a:pt x="299220" y="237097"/>
                  <a:pt x="324267" y="222069"/>
                </a:cubicBezTo>
                <a:cubicBezTo>
                  <a:pt x="375396" y="191391"/>
                  <a:pt x="413189" y="146209"/>
                  <a:pt x="454895" y="104503"/>
                </a:cubicBezTo>
                <a:cubicBezTo>
                  <a:pt x="471476" y="87922"/>
                  <a:pt x="410798" y="120645"/>
                  <a:pt x="389581" y="130629"/>
                </a:cubicBezTo>
                <a:cubicBezTo>
                  <a:pt x="336723" y="155504"/>
                  <a:pt x="285078" y="182880"/>
                  <a:pt x="232827" y="209006"/>
                </a:cubicBezTo>
                <a:cubicBezTo>
                  <a:pt x="210118" y="220361"/>
                  <a:pt x="190626" y="237689"/>
                  <a:pt x="167512" y="248195"/>
                </a:cubicBezTo>
                <a:cubicBezTo>
                  <a:pt x="142442" y="259591"/>
                  <a:pt x="89135" y="274320"/>
                  <a:pt x="89135" y="274320"/>
                </a:cubicBezTo>
                <a:cubicBezTo>
                  <a:pt x="104707" y="103033"/>
                  <a:pt x="55210" y="145921"/>
                  <a:pt x="154450" y="117566"/>
                </a:cubicBezTo>
                <a:cubicBezTo>
                  <a:pt x="167689" y="113783"/>
                  <a:pt x="180575" y="108857"/>
                  <a:pt x="193638" y="104503"/>
                </a:cubicBezTo>
                <a:cubicBezTo>
                  <a:pt x="211055" y="108857"/>
                  <a:pt x="231281" y="107131"/>
                  <a:pt x="245890" y="117566"/>
                </a:cubicBezTo>
                <a:cubicBezTo>
                  <a:pt x="288739" y="148173"/>
                  <a:pt x="285661" y="178389"/>
                  <a:pt x="298141" y="222069"/>
                </a:cubicBezTo>
                <a:cubicBezTo>
                  <a:pt x="301924" y="235309"/>
                  <a:pt x="306850" y="248195"/>
                  <a:pt x="311204" y="261258"/>
                </a:cubicBezTo>
                <a:cubicBezTo>
                  <a:pt x="306850" y="330926"/>
                  <a:pt x="305449" y="400842"/>
                  <a:pt x="298141" y="470263"/>
                </a:cubicBezTo>
                <a:cubicBezTo>
                  <a:pt x="296700" y="483957"/>
                  <a:pt x="288418" y="496094"/>
                  <a:pt x="285078" y="509452"/>
                </a:cubicBezTo>
                <a:cubicBezTo>
                  <a:pt x="279693" y="530992"/>
                  <a:pt x="276369" y="552995"/>
                  <a:pt x="272015" y="574766"/>
                </a:cubicBezTo>
                <a:cubicBezTo>
                  <a:pt x="197143" y="462456"/>
                  <a:pt x="286911" y="604557"/>
                  <a:pt x="232827" y="496389"/>
                </a:cubicBezTo>
                <a:cubicBezTo>
                  <a:pt x="182180" y="395095"/>
                  <a:pt x="226473" y="516515"/>
                  <a:pt x="193638" y="418012"/>
                </a:cubicBezTo>
                <a:cubicBezTo>
                  <a:pt x="238669" y="403002"/>
                  <a:pt x="223090" y="414686"/>
                  <a:pt x="245890" y="391886"/>
                </a:cubicBezTo>
              </a:path>
            </a:pathLst>
          </a:cu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8375341" y="5403670"/>
            <a:ext cx="471476" cy="604557"/>
          </a:xfrm>
          <a:custGeom>
            <a:avLst/>
            <a:gdLst>
              <a:gd name="connsiteX0" fmla="*/ 285078 w 471476"/>
              <a:gd name="connsiteY0" fmla="*/ 0 h 604557"/>
              <a:gd name="connsiteX1" fmla="*/ 285078 w 471476"/>
              <a:gd name="connsiteY1" fmla="*/ 195943 h 604557"/>
              <a:gd name="connsiteX2" fmla="*/ 363455 w 471476"/>
              <a:gd name="connsiteY2" fmla="*/ 300446 h 604557"/>
              <a:gd name="connsiteX3" fmla="*/ 402644 w 471476"/>
              <a:gd name="connsiteY3" fmla="*/ 391886 h 604557"/>
              <a:gd name="connsiteX4" fmla="*/ 324267 w 471476"/>
              <a:gd name="connsiteY4" fmla="*/ 431075 h 604557"/>
              <a:gd name="connsiteX5" fmla="*/ 23821 w 471476"/>
              <a:gd name="connsiteY5" fmla="*/ 418012 h 604557"/>
              <a:gd name="connsiteX6" fmla="*/ 76072 w 471476"/>
              <a:gd name="connsiteY6" fmla="*/ 365760 h 604557"/>
              <a:gd name="connsiteX7" fmla="*/ 154450 w 471476"/>
              <a:gd name="connsiteY7" fmla="*/ 313509 h 604557"/>
              <a:gd name="connsiteX8" fmla="*/ 245890 w 471476"/>
              <a:gd name="connsiteY8" fmla="*/ 261258 h 604557"/>
              <a:gd name="connsiteX9" fmla="*/ 324267 w 471476"/>
              <a:gd name="connsiteY9" fmla="*/ 222069 h 604557"/>
              <a:gd name="connsiteX10" fmla="*/ 454895 w 471476"/>
              <a:gd name="connsiteY10" fmla="*/ 104503 h 604557"/>
              <a:gd name="connsiteX11" fmla="*/ 389581 w 471476"/>
              <a:gd name="connsiteY11" fmla="*/ 130629 h 604557"/>
              <a:gd name="connsiteX12" fmla="*/ 232827 w 471476"/>
              <a:gd name="connsiteY12" fmla="*/ 209006 h 604557"/>
              <a:gd name="connsiteX13" fmla="*/ 167512 w 471476"/>
              <a:gd name="connsiteY13" fmla="*/ 248195 h 604557"/>
              <a:gd name="connsiteX14" fmla="*/ 89135 w 471476"/>
              <a:gd name="connsiteY14" fmla="*/ 274320 h 604557"/>
              <a:gd name="connsiteX15" fmla="*/ 154450 w 471476"/>
              <a:gd name="connsiteY15" fmla="*/ 117566 h 604557"/>
              <a:gd name="connsiteX16" fmla="*/ 193638 w 471476"/>
              <a:gd name="connsiteY16" fmla="*/ 104503 h 604557"/>
              <a:gd name="connsiteX17" fmla="*/ 245890 w 471476"/>
              <a:gd name="connsiteY17" fmla="*/ 117566 h 604557"/>
              <a:gd name="connsiteX18" fmla="*/ 298141 w 471476"/>
              <a:gd name="connsiteY18" fmla="*/ 222069 h 604557"/>
              <a:gd name="connsiteX19" fmla="*/ 311204 w 471476"/>
              <a:gd name="connsiteY19" fmla="*/ 261258 h 604557"/>
              <a:gd name="connsiteX20" fmla="*/ 298141 w 471476"/>
              <a:gd name="connsiteY20" fmla="*/ 470263 h 604557"/>
              <a:gd name="connsiteX21" fmla="*/ 285078 w 471476"/>
              <a:gd name="connsiteY21" fmla="*/ 509452 h 604557"/>
              <a:gd name="connsiteX22" fmla="*/ 272015 w 471476"/>
              <a:gd name="connsiteY22" fmla="*/ 574766 h 604557"/>
              <a:gd name="connsiteX23" fmla="*/ 232827 w 471476"/>
              <a:gd name="connsiteY23" fmla="*/ 496389 h 604557"/>
              <a:gd name="connsiteX24" fmla="*/ 193638 w 471476"/>
              <a:gd name="connsiteY24" fmla="*/ 418012 h 604557"/>
              <a:gd name="connsiteX25" fmla="*/ 245890 w 471476"/>
              <a:gd name="connsiteY25" fmla="*/ 391886 h 60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1476" h="604557">
                <a:moveTo>
                  <a:pt x="285078" y="0"/>
                </a:moveTo>
                <a:cubicBezTo>
                  <a:pt x="259423" y="76966"/>
                  <a:pt x="255685" y="71025"/>
                  <a:pt x="285078" y="195943"/>
                </a:cubicBezTo>
                <a:cubicBezTo>
                  <a:pt x="300657" y="262153"/>
                  <a:pt x="330407" y="254179"/>
                  <a:pt x="363455" y="300446"/>
                </a:cubicBezTo>
                <a:cubicBezTo>
                  <a:pt x="383632" y="328694"/>
                  <a:pt x="391984" y="359906"/>
                  <a:pt x="402644" y="391886"/>
                </a:cubicBezTo>
                <a:cubicBezTo>
                  <a:pt x="376518" y="404949"/>
                  <a:pt x="353407" y="429065"/>
                  <a:pt x="324267" y="431075"/>
                </a:cubicBezTo>
                <a:cubicBezTo>
                  <a:pt x="224261" y="437972"/>
                  <a:pt x="120764" y="443523"/>
                  <a:pt x="23821" y="418012"/>
                </a:cubicBezTo>
                <a:cubicBezTo>
                  <a:pt x="0" y="411743"/>
                  <a:pt x="56838" y="381147"/>
                  <a:pt x="76072" y="365760"/>
                </a:cubicBezTo>
                <a:cubicBezTo>
                  <a:pt x="100591" y="346145"/>
                  <a:pt x="127708" y="329965"/>
                  <a:pt x="154450" y="313509"/>
                </a:cubicBezTo>
                <a:cubicBezTo>
                  <a:pt x="184348" y="295111"/>
                  <a:pt x="214981" y="277901"/>
                  <a:pt x="245890" y="261258"/>
                </a:cubicBezTo>
                <a:cubicBezTo>
                  <a:pt x="271608" y="247410"/>
                  <a:pt x="299220" y="237097"/>
                  <a:pt x="324267" y="222069"/>
                </a:cubicBezTo>
                <a:cubicBezTo>
                  <a:pt x="375396" y="191391"/>
                  <a:pt x="413189" y="146209"/>
                  <a:pt x="454895" y="104503"/>
                </a:cubicBezTo>
                <a:cubicBezTo>
                  <a:pt x="471476" y="87922"/>
                  <a:pt x="410798" y="120645"/>
                  <a:pt x="389581" y="130629"/>
                </a:cubicBezTo>
                <a:cubicBezTo>
                  <a:pt x="336723" y="155504"/>
                  <a:pt x="285078" y="182880"/>
                  <a:pt x="232827" y="209006"/>
                </a:cubicBezTo>
                <a:cubicBezTo>
                  <a:pt x="210118" y="220361"/>
                  <a:pt x="190626" y="237689"/>
                  <a:pt x="167512" y="248195"/>
                </a:cubicBezTo>
                <a:cubicBezTo>
                  <a:pt x="142442" y="259591"/>
                  <a:pt x="89135" y="274320"/>
                  <a:pt x="89135" y="274320"/>
                </a:cubicBezTo>
                <a:cubicBezTo>
                  <a:pt x="104707" y="103033"/>
                  <a:pt x="55210" y="145921"/>
                  <a:pt x="154450" y="117566"/>
                </a:cubicBezTo>
                <a:cubicBezTo>
                  <a:pt x="167689" y="113783"/>
                  <a:pt x="180575" y="108857"/>
                  <a:pt x="193638" y="104503"/>
                </a:cubicBezTo>
                <a:cubicBezTo>
                  <a:pt x="211055" y="108857"/>
                  <a:pt x="231281" y="107131"/>
                  <a:pt x="245890" y="117566"/>
                </a:cubicBezTo>
                <a:cubicBezTo>
                  <a:pt x="288739" y="148173"/>
                  <a:pt x="285661" y="178389"/>
                  <a:pt x="298141" y="222069"/>
                </a:cubicBezTo>
                <a:cubicBezTo>
                  <a:pt x="301924" y="235309"/>
                  <a:pt x="306850" y="248195"/>
                  <a:pt x="311204" y="261258"/>
                </a:cubicBezTo>
                <a:cubicBezTo>
                  <a:pt x="306850" y="330926"/>
                  <a:pt x="305449" y="400842"/>
                  <a:pt x="298141" y="470263"/>
                </a:cubicBezTo>
                <a:cubicBezTo>
                  <a:pt x="296700" y="483957"/>
                  <a:pt x="288418" y="496094"/>
                  <a:pt x="285078" y="509452"/>
                </a:cubicBezTo>
                <a:cubicBezTo>
                  <a:pt x="279693" y="530992"/>
                  <a:pt x="276369" y="552995"/>
                  <a:pt x="272015" y="574766"/>
                </a:cubicBezTo>
                <a:cubicBezTo>
                  <a:pt x="197143" y="462456"/>
                  <a:pt x="286911" y="604557"/>
                  <a:pt x="232827" y="496389"/>
                </a:cubicBezTo>
                <a:cubicBezTo>
                  <a:pt x="182180" y="395095"/>
                  <a:pt x="226473" y="516515"/>
                  <a:pt x="193638" y="418012"/>
                </a:cubicBezTo>
                <a:cubicBezTo>
                  <a:pt x="238669" y="403002"/>
                  <a:pt x="223090" y="414686"/>
                  <a:pt x="245890" y="391886"/>
                </a:cubicBezTo>
              </a:path>
            </a:pathLst>
          </a:cu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rot="-1200000">
            <a:off x="4203969" y="5853598"/>
            <a:ext cx="471476" cy="604557"/>
          </a:xfrm>
          <a:custGeom>
            <a:avLst/>
            <a:gdLst>
              <a:gd name="connsiteX0" fmla="*/ 285078 w 471476"/>
              <a:gd name="connsiteY0" fmla="*/ 0 h 604557"/>
              <a:gd name="connsiteX1" fmla="*/ 285078 w 471476"/>
              <a:gd name="connsiteY1" fmla="*/ 195943 h 604557"/>
              <a:gd name="connsiteX2" fmla="*/ 363455 w 471476"/>
              <a:gd name="connsiteY2" fmla="*/ 300446 h 604557"/>
              <a:gd name="connsiteX3" fmla="*/ 402644 w 471476"/>
              <a:gd name="connsiteY3" fmla="*/ 391886 h 604557"/>
              <a:gd name="connsiteX4" fmla="*/ 324267 w 471476"/>
              <a:gd name="connsiteY4" fmla="*/ 431075 h 604557"/>
              <a:gd name="connsiteX5" fmla="*/ 23821 w 471476"/>
              <a:gd name="connsiteY5" fmla="*/ 418012 h 604557"/>
              <a:gd name="connsiteX6" fmla="*/ 76072 w 471476"/>
              <a:gd name="connsiteY6" fmla="*/ 365760 h 604557"/>
              <a:gd name="connsiteX7" fmla="*/ 154450 w 471476"/>
              <a:gd name="connsiteY7" fmla="*/ 313509 h 604557"/>
              <a:gd name="connsiteX8" fmla="*/ 245890 w 471476"/>
              <a:gd name="connsiteY8" fmla="*/ 261258 h 604557"/>
              <a:gd name="connsiteX9" fmla="*/ 324267 w 471476"/>
              <a:gd name="connsiteY9" fmla="*/ 222069 h 604557"/>
              <a:gd name="connsiteX10" fmla="*/ 454895 w 471476"/>
              <a:gd name="connsiteY10" fmla="*/ 104503 h 604557"/>
              <a:gd name="connsiteX11" fmla="*/ 389581 w 471476"/>
              <a:gd name="connsiteY11" fmla="*/ 130629 h 604557"/>
              <a:gd name="connsiteX12" fmla="*/ 232827 w 471476"/>
              <a:gd name="connsiteY12" fmla="*/ 209006 h 604557"/>
              <a:gd name="connsiteX13" fmla="*/ 167512 w 471476"/>
              <a:gd name="connsiteY13" fmla="*/ 248195 h 604557"/>
              <a:gd name="connsiteX14" fmla="*/ 89135 w 471476"/>
              <a:gd name="connsiteY14" fmla="*/ 274320 h 604557"/>
              <a:gd name="connsiteX15" fmla="*/ 154450 w 471476"/>
              <a:gd name="connsiteY15" fmla="*/ 117566 h 604557"/>
              <a:gd name="connsiteX16" fmla="*/ 193638 w 471476"/>
              <a:gd name="connsiteY16" fmla="*/ 104503 h 604557"/>
              <a:gd name="connsiteX17" fmla="*/ 245890 w 471476"/>
              <a:gd name="connsiteY17" fmla="*/ 117566 h 604557"/>
              <a:gd name="connsiteX18" fmla="*/ 298141 w 471476"/>
              <a:gd name="connsiteY18" fmla="*/ 222069 h 604557"/>
              <a:gd name="connsiteX19" fmla="*/ 311204 w 471476"/>
              <a:gd name="connsiteY19" fmla="*/ 261258 h 604557"/>
              <a:gd name="connsiteX20" fmla="*/ 298141 w 471476"/>
              <a:gd name="connsiteY20" fmla="*/ 470263 h 604557"/>
              <a:gd name="connsiteX21" fmla="*/ 285078 w 471476"/>
              <a:gd name="connsiteY21" fmla="*/ 509452 h 604557"/>
              <a:gd name="connsiteX22" fmla="*/ 272015 w 471476"/>
              <a:gd name="connsiteY22" fmla="*/ 574766 h 604557"/>
              <a:gd name="connsiteX23" fmla="*/ 232827 w 471476"/>
              <a:gd name="connsiteY23" fmla="*/ 496389 h 604557"/>
              <a:gd name="connsiteX24" fmla="*/ 193638 w 471476"/>
              <a:gd name="connsiteY24" fmla="*/ 418012 h 604557"/>
              <a:gd name="connsiteX25" fmla="*/ 245890 w 471476"/>
              <a:gd name="connsiteY25" fmla="*/ 391886 h 60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1476" h="604557">
                <a:moveTo>
                  <a:pt x="285078" y="0"/>
                </a:moveTo>
                <a:cubicBezTo>
                  <a:pt x="259423" y="76966"/>
                  <a:pt x="255685" y="71025"/>
                  <a:pt x="285078" y="195943"/>
                </a:cubicBezTo>
                <a:cubicBezTo>
                  <a:pt x="300657" y="262153"/>
                  <a:pt x="330407" y="254179"/>
                  <a:pt x="363455" y="300446"/>
                </a:cubicBezTo>
                <a:cubicBezTo>
                  <a:pt x="383632" y="328694"/>
                  <a:pt x="391984" y="359906"/>
                  <a:pt x="402644" y="391886"/>
                </a:cubicBezTo>
                <a:cubicBezTo>
                  <a:pt x="376518" y="404949"/>
                  <a:pt x="353407" y="429065"/>
                  <a:pt x="324267" y="431075"/>
                </a:cubicBezTo>
                <a:cubicBezTo>
                  <a:pt x="224261" y="437972"/>
                  <a:pt x="120764" y="443523"/>
                  <a:pt x="23821" y="418012"/>
                </a:cubicBezTo>
                <a:cubicBezTo>
                  <a:pt x="0" y="411743"/>
                  <a:pt x="56838" y="381147"/>
                  <a:pt x="76072" y="365760"/>
                </a:cubicBezTo>
                <a:cubicBezTo>
                  <a:pt x="100591" y="346145"/>
                  <a:pt x="127708" y="329965"/>
                  <a:pt x="154450" y="313509"/>
                </a:cubicBezTo>
                <a:cubicBezTo>
                  <a:pt x="184348" y="295111"/>
                  <a:pt x="214981" y="277901"/>
                  <a:pt x="245890" y="261258"/>
                </a:cubicBezTo>
                <a:cubicBezTo>
                  <a:pt x="271608" y="247410"/>
                  <a:pt x="299220" y="237097"/>
                  <a:pt x="324267" y="222069"/>
                </a:cubicBezTo>
                <a:cubicBezTo>
                  <a:pt x="375396" y="191391"/>
                  <a:pt x="413189" y="146209"/>
                  <a:pt x="454895" y="104503"/>
                </a:cubicBezTo>
                <a:cubicBezTo>
                  <a:pt x="471476" y="87922"/>
                  <a:pt x="410798" y="120645"/>
                  <a:pt x="389581" y="130629"/>
                </a:cubicBezTo>
                <a:cubicBezTo>
                  <a:pt x="336723" y="155504"/>
                  <a:pt x="285078" y="182880"/>
                  <a:pt x="232827" y="209006"/>
                </a:cubicBezTo>
                <a:cubicBezTo>
                  <a:pt x="210118" y="220361"/>
                  <a:pt x="190626" y="237689"/>
                  <a:pt x="167512" y="248195"/>
                </a:cubicBezTo>
                <a:cubicBezTo>
                  <a:pt x="142442" y="259591"/>
                  <a:pt x="89135" y="274320"/>
                  <a:pt x="89135" y="274320"/>
                </a:cubicBezTo>
                <a:cubicBezTo>
                  <a:pt x="104707" y="103033"/>
                  <a:pt x="55210" y="145921"/>
                  <a:pt x="154450" y="117566"/>
                </a:cubicBezTo>
                <a:cubicBezTo>
                  <a:pt x="167689" y="113783"/>
                  <a:pt x="180575" y="108857"/>
                  <a:pt x="193638" y="104503"/>
                </a:cubicBezTo>
                <a:cubicBezTo>
                  <a:pt x="211055" y="108857"/>
                  <a:pt x="231281" y="107131"/>
                  <a:pt x="245890" y="117566"/>
                </a:cubicBezTo>
                <a:cubicBezTo>
                  <a:pt x="288739" y="148173"/>
                  <a:pt x="285661" y="178389"/>
                  <a:pt x="298141" y="222069"/>
                </a:cubicBezTo>
                <a:cubicBezTo>
                  <a:pt x="301924" y="235309"/>
                  <a:pt x="306850" y="248195"/>
                  <a:pt x="311204" y="261258"/>
                </a:cubicBezTo>
                <a:cubicBezTo>
                  <a:pt x="306850" y="330926"/>
                  <a:pt x="305449" y="400842"/>
                  <a:pt x="298141" y="470263"/>
                </a:cubicBezTo>
                <a:cubicBezTo>
                  <a:pt x="296700" y="483957"/>
                  <a:pt x="288418" y="496094"/>
                  <a:pt x="285078" y="509452"/>
                </a:cubicBezTo>
                <a:cubicBezTo>
                  <a:pt x="279693" y="530992"/>
                  <a:pt x="276369" y="552995"/>
                  <a:pt x="272015" y="574766"/>
                </a:cubicBezTo>
                <a:cubicBezTo>
                  <a:pt x="197143" y="462456"/>
                  <a:pt x="286911" y="604557"/>
                  <a:pt x="232827" y="496389"/>
                </a:cubicBezTo>
                <a:cubicBezTo>
                  <a:pt x="182180" y="395095"/>
                  <a:pt x="226473" y="516515"/>
                  <a:pt x="193638" y="418012"/>
                </a:cubicBezTo>
                <a:cubicBezTo>
                  <a:pt x="238669" y="403002"/>
                  <a:pt x="223090" y="414686"/>
                  <a:pt x="245890" y="391886"/>
                </a:cubicBezTo>
              </a:path>
            </a:pathLst>
          </a:cu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4-Point Star 39"/>
          <p:cNvSpPr/>
          <p:nvPr/>
        </p:nvSpPr>
        <p:spPr>
          <a:xfrm>
            <a:off x="2743200" y="2590800"/>
            <a:ext cx="115200" cy="115200"/>
          </a:xfrm>
          <a:prstGeom prst="star4">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4-Point Star 40"/>
          <p:cNvSpPr/>
          <p:nvPr/>
        </p:nvSpPr>
        <p:spPr>
          <a:xfrm>
            <a:off x="3810000" y="2057400"/>
            <a:ext cx="115200" cy="115200"/>
          </a:xfrm>
          <a:prstGeom prst="star4">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4-Point Star 41"/>
          <p:cNvSpPr/>
          <p:nvPr/>
        </p:nvSpPr>
        <p:spPr>
          <a:xfrm>
            <a:off x="3505200" y="2438400"/>
            <a:ext cx="115200" cy="115200"/>
          </a:xfrm>
          <a:prstGeom prst="star4">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4-Point Star 42"/>
          <p:cNvSpPr/>
          <p:nvPr/>
        </p:nvSpPr>
        <p:spPr>
          <a:xfrm>
            <a:off x="5181600" y="2438400"/>
            <a:ext cx="115200" cy="115200"/>
          </a:xfrm>
          <a:prstGeom prst="star4">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4-Point Star 43"/>
          <p:cNvSpPr/>
          <p:nvPr/>
        </p:nvSpPr>
        <p:spPr>
          <a:xfrm>
            <a:off x="6172200" y="2286000"/>
            <a:ext cx="115200" cy="115200"/>
          </a:xfrm>
          <a:prstGeom prst="star4">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4-Point Star 44"/>
          <p:cNvSpPr/>
          <p:nvPr/>
        </p:nvSpPr>
        <p:spPr>
          <a:xfrm>
            <a:off x="4495800" y="3962400"/>
            <a:ext cx="115200" cy="115200"/>
          </a:xfrm>
          <a:prstGeom prst="star4">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4-Point Star 45"/>
          <p:cNvSpPr/>
          <p:nvPr/>
        </p:nvSpPr>
        <p:spPr>
          <a:xfrm>
            <a:off x="5638800" y="2057400"/>
            <a:ext cx="115200" cy="115200"/>
          </a:xfrm>
          <a:prstGeom prst="star4">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4-Point Star 47"/>
          <p:cNvSpPr/>
          <p:nvPr/>
        </p:nvSpPr>
        <p:spPr>
          <a:xfrm>
            <a:off x="6858000" y="4800600"/>
            <a:ext cx="115200" cy="115200"/>
          </a:xfrm>
          <a:prstGeom prst="star4">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4-Point Star 48"/>
          <p:cNvSpPr/>
          <p:nvPr/>
        </p:nvSpPr>
        <p:spPr>
          <a:xfrm>
            <a:off x="4191000" y="4343400"/>
            <a:ext cx="115200" cy="115200"/>
          </a:xfrm>
          <a:prstGeom prst="star4">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4-Point Star 49"/>
          <p:cNvSpPr/>
          <p:nvPr/>
        </p:nvSpPr>
        <p:spPr>
          <a:xfrm>
            <a:off x="7696200" y="2971800"/>
            <a:ext cx="115200" cy="115200"/>
          </a:xfrm>
          <a:prstGeom prst="star4">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4-Point Star 50"/>
          <p:cNvSpPr/>
          <p:nvPr/>
        </p:nvSpPr>
        <p:spPr>
          <a:xfrm>
            <a:off x="8382000" y="3276600"/>
            <a:ext cx="115200" cy="115200"/>
          </a:xfrm>
          <a:prstGeom prst="star4">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4-Point Star 51"/>
          <p:cNvSpPr/>
          <p:nvPr/>
        </p:nvSpPr>
        <p:spPr>
          <a:xfrm>
            <a:off x="5410200" y="2667000"/>
            <a:ext cx="115200" cy="115200"/>
          </a:xfrm>
          <a:prstGeom prst="star4">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46565" y="5756302"/>
            <a:ext cx="1962150" cy="897854"/>
          </a:xfrm>
          <a:prstGeom prst="rect">
            <a:avLst/>
          </a:prstGeom>
        </p:spPr>
      </p:pic>
    </p:spTree>
    <p:extLst>
      <p:ext uri="{BB962C8B-B14F-4D97-AF65-F5344CB8AC3E}">
        <p14:creationId xmlns:p14="http://schemas.microsoft.com/office/powerpoint/2010/main" val="80281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1000" fill="hold"/>
                                        <p:tgtEl>
                                          <p:spTgt spid="42"/>
                                        </p:tgtEl>
                                        <p:attrNameLst>
                                          <p:attrName>ppt_x</p:attrName>
                                        </p:attrNameLst>
                                      </p:cBhvr>
                                      <p:tavLst>
                                        <p:tav tm="0">
                                          <p:val>
                                            <p:strVal val="#ppt_x"/>
                                          </p:val>
                                        </p:tav>
                                        <p:tav tm="100000">
                                          <p:val>
                                            <p:strVal val="#ppt_x"/>
                                          </p:val>
                                        </p:tav>
                                      </p:tavLst>
                                    </p:anim>
                                    <p:anim calcmode="lin" valueType="num">
                                      <p:cBhvr additive="base">
                                        <p:cTn id="8" dur="1000" fill="hold"/>
                                        <p:tgtEl>
                                          <p:spTgt spid="4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000" fill="hold"/>
                                        <p:tgtEl>
                                          <p:spTgt spid="30"/>
                                        </p:tgtEl>
                                        <p:attrNameLst>
                                          <p:attrName>ppt_x</p:attrName>
                                        </p:attrNameLst>
                                      </p:cBhvr>
                                      <p:tavLst>
                                        <p:tav tm="0">
                                          <p:val>
                                            <p:strVal val="#ppt_x"/>
                                          </p:val>
                                        </p:tav>
                                        <p:tav tm="100000">
                                          <p:val>
                                            <p:strVal val="#ppt_x"/>
                                          </p:val>
                                        </p:tav>
                                      </p:tavLst>
                                    </p:anim>
                                    <p:anim calcmode="lin" valueType="num">
                                      <p:cBhvr additive="base">
                                        <p:cTn id="12" dur="10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1000" fill="hold"/>
                                        <p:tgtEl>
                                          <p:spTgt spid="40"/>
                                        </p:tgtEl>
                                        <p:attrNameLst>
                                          <p:attrName>ppt_x</p:attrName>
                                        </p:attrNameLst>
                                      </p:cBhvr>
                                      <p:tavLst>
                                        <p:tav tm="0">
                                          <p:val>
                                            <p:strVal val="#ppt_x"/>
                                          </p:val>
                                        </p:tav>
                                        <p:tav tm="100000">
                                          <p:val>
                                            <p:strVal val="#ppt_x"/>
                                          </p:val>
                                        </p:tav>
                                      </p:tavLst>
                                    </p:anim>
                                    <p:anim calcmode="lin" valueType="num">
                                      <p:cBhvr additive="base">
                                        <p:cTn id="20" dur="1000" fill="hold"/>
                                        <p:tgtEl>
                                          <p:spTgt spid="40"/>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anim calcmode="lin" valueType="num">
                                      <p:cBhvr additive="base">
                                        <p:cTn id="23" dur="1000" fill="hold"/>
                                        <p:tgtEl>
                                          <p:spTgt spid="43"/>
                                        </p:tgtEl>
                                        <p:attrNameLst>
                                          <p:attrName>ppt_x</p:attrName>
                                        </p:attrNameLst>
                                      </p:cBhvr>
                                      <p:tavLst>
                                        <p:tav tm="0">
                                          <p:val>
                                            <p:strVal val="#ppt_x"/>
                                          </p:val>
                                        </p:tav>
                                        <p:tav tm="100000">
                                          <p:val>
                                            <p:strVal val="#ppt_x"/>
                                          </p:val>
                                        </p:tav>
                                      </p:tavLst>
                                    </p:anim>
                                    <p:anim calcmode="lin" valueType="num">
                                      <p:cBhvr additive="base">
                                        <p:cTn id="24" dur="1000" fill="hold"/>
                                        <p:tgtEl>
                                          <p:spTgt spid="43"/>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ppt_x"/>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000" fill="hold"/>
                                        <p:tgtEl>
                                          <p:spTgt spid="52"/>
                                        </p:tgtEl>
                                        <p:attrNameLst>
                                          <p:attrName>ppt_x</p:attrName>
                                        </p:attrNameLst>
                                      </p:cBhvr>
                                      <p:tavLst>
                                        <p:tav tm="0">
                                          <p:val>
                                            <p:strVal val="#ppt_x"/>
                                          </p:val>
                                        </p:tav>
                                        <p:tav tm="100000">
                                          <p:val>
                                            <p:strVal val="#ppt_x"/>
                                          </p:val>
                                        </p:tav>
                                      </p:tavLst>
                                    </p:anim>
                                    <p:anim calcmode="lin" valueType="num">
                                      <p:cBhvr additive="base">
                                        <p:cTn id="32" dur="1000" fill="hold"/>
                                        <p:tgtEl>
                                          <p:spTgt spid="52"/>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1000" fill="hold"/>
                                        <p:tgtEl>
                                          <p:spTgt spid="44"/>
                                        </p:tgtEl>
                                        <p:attrNameLst>
                                          <p:attrName>ppt_x</p:attrName>
                                        </p:attrNameLst>
                                      </p:cBhvr>
                                      <p:tavLst>
                                        <p:tav tm="0">
                                          <p:val>
                                            <p:strVal val="#ppt_x"/>
                                          </p:val>
                                        </p:tav>
                                        <p:tav tm="100000">
                                          <p:val>
                                            <p:strVal val="#ppt_x"/>
                                          </p:val>
                                        </p:tav>
                                      </p:tavLst>
                                    </p:anim>
                                    <p:anim calcmode="lin" valueType="num">
                                      <p:cBhvr additive="base">
                                        <p:cTn id="36" dur="1000" fill="hold"/>
                                        <p:tgtEl>
                                          <p:spTgt spid="44"/>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1000" fill="hold"/>
                                        <p:tgtEl>
                                          <p:spTgt spid="45"/>
                                        </p:tgtEl>
                                        <p:attrNameLst>
                                          <p:attrName>ppt_x</p:attrName>
                                        </p:attrNameLst>
                                      </p:cBhvr>
                                      <p:tavLst>
                                        <p:tav tm="0">
                                          <p:val>
                                            <p:strVal val="#ppt_x"/>
                                          </p:val>
                                        </p:tav>
                                        <p:tav tm="100000">
                                          <p:val>
                                            <p:strVal val="#ppt_x"/>
                                          </p:val>
                                        </p:tav>
                                      </p:tavLst>
                                    </p:anim>
                                    <p:anim calcmode="lin" valueType="num">
                                      <p:cBhvr additive="base">
                                        <p:cTn id="48" dur="1000" fill="hold"/>
                                        <p:tgtEl>
                                          <p:spTgt spid="45"/>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additive="base">
                                        <p:cTn id="51" dur="1000" fill="hold"/>
                                        <p:tgtEl>
                                          <p:spTgt spid="49"/>
                                        </p:tgtEl>
                                        <p:attrNameLst>
                                          <p:attrName>ppt_x</p:attrName>
                                        </p:attrNameLst>
                                      </p:cBhvr>
                                      <p:tavLst>
                                        <p:tav tm="0">
                                          <p:val>
                                            <p:strVal val="#ppt_x"/>
                                          </p:val>
                                        </p:tav>
                                        <p:tav tm="100000">
                                          <p:val>
                                            <p:strVal val="#ppt_x"/>
                                          </p:val>
                                        </p:tav>
                                      </p:tavLst>
                                    </p:anim>
                                    <p:anim calcmode="lin" valueType="num">
                                      <p:cBhvr additive="base">
                                        <p:cTn id="52" dur="1000" fill="hold"/>
                                        <p:tgtEl>
                                          <p:spTgt spid="49"/>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1000" fill="hold"/>
                                        <p:tgtEl>
                                          <p:spTgt spid="48"/>
                                        </p:tgtEl>
                                        <p:attrNameLst>
                                          <p:attrName>ppt_x</p:attrName>
                                        </p:attrNameLst>
                                      </p:cBhvr>
                                      <p:tavLst>
                                        <p:tav tm="0">
                                          <p:val>
                                            <p:strVal val="#ppt_x"/>
                                          </p:val>
                                        </p:tav>
                                        <p:tav tm="100000">
                                          <p:val>
                                            <p:strVal val="#ppt_x"/>
                                          </p:val>
                                        </p:tav>
                                      </p:tavLst>
                                    </p:anim>
                                    <p:anim calcmode="lin" valueType="num">
                                      <p:cBhvr additive="base">
                                        <p:cTn id="56" dur="1000" fill="hold"/>
                                        <p:tgtEl>
                                          <p:spTgt spid="48"/>
                                        </p:tgtEl>
                                        <p:attrNameLst>
                                          <p:attrName>ppt_y</p:attrName>
                                        </p:attrNameLst>
                                      </p:cBhvr>
                                      <p:tavLst>
                                        <p:tav tm="0">
                                          <p:val>
                                            <p:strVal val="0-#ppt_h/2"/>
                                          </p:val>
                                        </p:tav>
                                        <p:tav tm="100000">
                                          <p:val>
                                            <p:strVal val="#ppt_y"/>
                                          </p:val>
                                        </p:tav>
                                      </p:tavLst>
                                    </p:anim>
                                  </p:childTnLst>
                                </p:cTn>
                              </p:par>
                              <p:par>
                                <p:cTn id="57" presetID="2" presetClass="entr" presetSubtype="1" fill="hold" grpId="1" nodeType="withEffect">
                                  <p:stCondLst>
                                    <p:cond delay="0"/>
                                  </p:stCondLst>
                                  <p:childTnLst>
                                    <p:set>
                                      <p:cBhvr>
                                        <p:cTn id="58" dur="1" fill="hold">
                                          <p:stCondLst>
                                            <p:cond delay="0"/>
                                          </p:stCondLst>
                                        </p:cTn>
                                        <p:tgtEl>
                                          <p:spTgt spid="35"/>
                                        </p:tgtEl>
                                        <p:attrNameLst>
                                          <p:attrName>style.visibility</p:attrName>
                                        </p:attrNameLst>
                                      </p:cBhvr>
                                      <p:to>
                                        <p:strVal val="visible"/>
                                      </p:to>
                                    </p:set>
                                    <p:anim calcmode="lin" valueType="num">
                                      <p:cBhvr additive="base">
                                        <p:cTn id="59" dur="1000" fill="hold"/>
                                        <p:tgtEl>
                                          <p:spTgt spid="35"/>
                                        </p:tgtEl>
                                        <p:attrNameLst>
                                          <p:attrName>ppt_x</p:attrName>
                                        </p:attrNameLst>
                                      </p:cBhvr>
                                      <p:tavLst>
                                        <p:tav tm="0">
                                          <p:val>
                                            <p:strVal val="#ppt_x"/>
                                          </p:val>
                                        </p:tav>
                                        <p:tav tm="100000">
                                          <p:val>
                                            <p:strVal val="#ppt_x"/>
                                          </p:val>
                                        </p:tav>
                                      </p:tavLst>
                                    </p:anim>
                                    <p:anim calcmode="lin" valueType="num">
                                      <p:cBhvr additive="base">
                                        <p:cTn id="60" dur="1000" fill="hold"/>
                                        <p:tgtEl>
                                          <p:spTgt spid="35"/>
                                        </p:tgtEl>
                                        <p:attrNameLst>
                                          <p:attrName>ppt_y</p:attrName>
                                        </p:attrNameLst>
                                      </p:cBhvr>
                                      <p:tavLst>
                                        <p:tav tm="0">
                                          <p:val>
                                            <p:strVal val="0-#ppt_h/2"/>
                                          </p:val>
                                        </p:tav>
                                        <p:tav tm="100000">
                                          <p:val>
                                            <p:strVal val="#ppt_y"/>
                                          </p:val>
                                        </p:tav>
                                      </p:tavLst>
                                    </p:anim>
                                  </p:childTnLst>
                                </p:cTn>
                              </p:par>
                              <p:par>
                                <p:cTn id="61" presetID="2" presetClass="entr" presetSubtype="1" fill="hold" grpId="1" nodeType="with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additive="base">
                                        <p:cTn id="63" dur="1000" fill="hold"/>
                                        <p:tgtEl>
                                          <p:spTgt spid="31"/>
                                        </p:tgtEl>
                                        <p:attrNameLst>
                                          <p:attrName>ppt_x</p:attrName>
                                        </p:attrNameLst>
                                      </p:cBhvr>
                                      <p:tavLst>
                                        <p:tav tm="0">
                                          <p:val>
                                            <p:strVal val="#ppt_x"/>
                                          </p:val>
                                        </p:tav>
                                        <p:tav tm="100000">
                                          <p:val>
                                            <p:strVal val="#ppt_x"/>
                                          </p:val>
                                        </p:tav>
                                      </p:tavLst>
                                    </p:anim>
                                    <p:anim calcmode="lin" valueType="num">
                                      <p:cBhvr additive="base">
                                        <p:cTn id="64" dur="1000" fill="hold"/>
                                        <p:tgtEl>
                                          <p:spTgt spid="31"/>
                                        </p:tgtEl>
                                        <p:attrNameLst>
                                          <p:attrName>ppt_y</p:attrName>
                                        </p:attrNameLst>
                                      </p:cBhvr>
                                      <p:tavLst>
                                        <p:tav tm="0">
                                          <p:val>
                                            <p:strVal val="0-#ppt_h/2"/>
                                          </p:val>
                                        </p:tav>
                                        <p:tav tm="100000">
                                          <p:val>
                                            <p:strVal val="#ppt_y"/>
                                          </p:val>
                                        </p:tav>
                                      </p:tavLst>
                                    </p:anim>
                                  </p:childTnLst>
                                </p:cTn>
                              </p:par>
                              <p:par>
                                <p:cTn id="65" presetID="2" presetClass="entr" presetSubtype="1" fill="hold" grpId="1"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0-#ppt_h/2"/>
                                          </p:val>
                                        </p:tav>
                                        <p:tav tm="100000">
                                          <p:val>
                                            <p:strVal val="#ppt_y"/>
                                          </p:val>
                                        </p:tav>
                                      </p:tavLst>
                                    </p:anim>
                                  </p:childTnLst>
                                </p:cTn>
                              </p:par>
                              <p:par>
                                <p:cTn id="69" presetID="2" presetClass="entr" presetSubtype="1" fill="hold" grpId="1"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additive="base">
                                        <p:cTn id="71" dur="1000" fill="hold"/>
                                        <p:tgtEl>
                                          <p:spTgt spid="38"/>
                                        </p:tgtEl>
                                        <p:attrNameLst>
                                          <p:attrName>ppt_x</p:attrName>
                                        </p:attrNameLst>
                                      </p:cBhvr>
                                      <p:tavLst>
                                        <p:tav tm="0">
                                          <p:val>
                                            <p:strVal val="#ppt_x"/>
                                          </p:val>
                                        </p:tav>
                                        <p:tav tm="100000">
                                          <p:val>
                                            <p:strVal val="#ppt_x"/>
                                          </p:val>
                                        </p:tav>
                                      </p:tavLst>
                                    </p:anim>
                                    <p:anim calcmode="lin" valueType="num">
                                      <p:cBhvr additive="base">
                                        <p:cTn id="72" dur="1000" fill="hold"/>
                                        <p:tgtEl>
                                          <p:spTgt spid="38"/>
                                        </p:tgtEl>
                                        <p:attrNameLst>
                                          <p:attrName>ppt_y</p:attrName>
                                        </p:attrNameLst>
                                      </p:cBhvr>
                                      <p:tavLst>
                                        <p:tav tm="0">
                                          <p:val>
                                            <p:strVal val="0-#ppt_h/2"/>
                                          </p:val>
                                        </p:tav>
                                        <p:tav tm="100000">
                                          <p:val>
                                            <p:strVal val="#ppt_y"/>
                                          </p:val>
                                        </p:tav>
                                      </p:tavLst>
                                    </p:anim>
                                  </p:childTnLst>
                                </p:cTn>
                              </p:par>
                              <p:par>
                                <p:cTn id="73" presetID="2" presetClass="entr" presetSubtype="1" fill="hold" grpId="1" nodeType="withEffect">
                                  <p:stCondLst>
                                    <p:cond delay="0"/>
                                  </p:stCondLst>
                                  <p:childTnLst>
                                    <p:set>
                                      <p:cBhvr>
                                        <p:cTn id="74" dur="1" fill="hold">
                                          <p:stCondLst>
                                            <p:cond delay="0"/>
                                          </p:stCondLst>
                                        </p:cTn>
                                        <p:tgtEl>
                                          <p:spTgt spid="39"/>
                                        </p:tgtEl>
                                        <p:attrNameLst>
                                          <p:attrName>style.visibility</p:attrName>
                                        </p:attrNameLst>
                                      </p:cBhvr>
                                      <p:to>
                                        <p:strVal val="visible"/>
                                      </p:to>
                                    </p:set>
                                    <p:anim calcmode="lin" valueType="num">
                                      <p:cBhvr additive="base">
                                        <p:cTn id="75" dur="500" fill="hold"/>
                                        <p:tgtEl>
                                          <p:spTgt spid="39"/>
                                        </p:tgtEl>
                                        <p:attrNameLst>
                                          <p:attrName>ppt_x</p:attrName>
                                        </p:attrNameLst>
                                      </p:cBhvr>
                                      <p:tavLst>
                                        <p:tav tm="0">
                                          <p:val>
                                            <p:strVal val="#ppt_x"/>
                                          </p:val>
                                        </p:tav>
                                        <p:tav tm="100000">
                                          <p:val>
                                            <p:strVal val="#ppt_x"/>
                                          </p:val>
                                        </p:tav>
                                      </p:tavLst>
                                    </p:anim>
                                    <p:anim calcmode="lin" valueType="num">
                                      <p:cBhvr additive="base">
                                        <p:cTn id="76" dur="500" fill="hold"/>
                                        <p:tgtEl>
                                          <p:spTgt spid="39"/>
                                        </p:tgtEl>
                                        <p:attrNameLst>
                                          <p:attrName>ppt_y</p:attrName>
                                        </p:attrNameLst>
                                      </p:cBhvr>
                                      <p:tavLst>
                                        <p:tav tm="0">
                                          <p:val>
                                            <p:strVal val="0-#ppt_h/2"/>
                                          </p:val>
                                        </p:tav>
                                        <p:tav tm="100000">
                                          <p:val>
                                            <p:strVal val="#ppt_y"/>
                                          </p:val>
                                        </p:tav>
                                      </p:tavLst>
                                    </p:anim>
                                  </p:childTnLst>
                                </p:cTn>
                              </p:par>
                              <p:par>
                                <p:cTn id="77" presetID="2" presetClass="entr" presetSubtype="1" fill="hold" grpId="1"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500" fill="hold"/>
                                        <p:tgtEl>
                                          <p:spTgt spid="36"/>
                                        </p:tgtEl>
                                        <p:attrNameLst>
                                          <p:attrName>ppt_x</p:attrName>
                                        </p:attrNameLst>
                                      </p:cBhvr>
                                      <p:tavLst>
                                        <p:tav tm="0">
                                          <p:val>
                                            <p:strVal val="#ppt_x"/>
                                          </p:val>
                                        </p:tav>
                                        <p:tav tm="100000">
                                          <p:val>
                                            <p:strVal val="#ppt_x"/>
                                          </p:val>
                                        </p:tav>
                                      </p:tavLst>
                                    </p:anim>
                                    <p:anim calcmode="lin" valueType="num">
                                      <p:cBhvr additive="base">
                                        <p:cTn id="80" dur="500" fill="hold"/>
                                        <p:tgtEl>
                                          <p:spTgt spid="36"/>
                                        </p:tgtEl>
                                        <p:attrNameLst>
                                          <p:attrName>ppt_y</p:attrName>
                                        </p:attrNameLst>
                                      </p:cBhvr>
                                      <p:tavLst>
                                        <p:tav tm="0">
                                          <p:val>
                                            <p:strVal val="0-#ppt_h/2"/>
                                          </p:val>
                                        </p:tav>
                                        <p:tav tm="100000">
                                          <p:val>
                                            <p:strVal val="#ppt_y"/>
                                          </p:val>
                                        </p:tav>
                                      </p:tavLst>
                                    </p:anim>
                                  </p:childTnLst>
                                </p:cTn>
                              </p:par>
                              <p:par>
                                <p:cTn id="81" presetID="2" presetClass="entr" presetSubtype="1" fill="hold" grpId="1" nodeType="withEffect">
                                  <p:stCondLst>
                                    <p:cond delay="0"/>
                                  </p:stCondLst>
                                  <p:childTnLst>
                                    <p:set>
                                      <p:cBhvr>
                                        <p:cTn id="82" dur="1" fill="hold">
                                          <p:stCondLst>
                                            <p:cond delay="0"/>
                                          </p:stCondLst>
                                        </p:cTn>
                                        <p:tgtEl>
                                          <p:spTgt spid="37"/>
                                        </p:tgtEl>
                                        <p:attrNameLst>
                                          <p:attrName>style.visibility</p:attrName>
                                        </p:attrNameLst>
                                      </p:cBhvr>
                                      <p:to>
                                        <p:strVal val="visible"/>
                                      </p:to>
                                    </p:set>
                                    <p:anim calcmode="lin" valueType="num">
                                      <p:cBhvr additive="base">
                                        <p:cTn id="83" dur="500" fill="hold"/>
                                        <p:tgtEl>
                                          <p:spTgt spid="37"/>
                                        </p:tgtEl>
                                        <p:attrNameLst>
                                          <p:attrName>ppt_x</p:attrName>
                                        </p:attrNameLst>
                                      </p:cBhvr>
                                      <p:tavLst>
                                        <p:tav tm="0">
                                          <p:val>
                                            <p:strVal val="#ppt_x"/>
                                          </p:val>
                                        </p:tav>
                                        <p:tav tm="100000">
                                          <p:val>
                                            <p:strVal val="#ppt_x"/>
                                          </p:val>
                                        </p:tav>
                                      </p:tavLst>
                                    </p:anim>
                                    <p:anim calcmode="lin" valueType="num">
                                      <p:cBhvr additive="base">
                                        <p:cTn id="84" dur="500" fill="hold"/>
                                        <p:tgtEl>
                                          <p:spTgt spid="37"/>
                                        </p:tgtEl>
                                        <p:attrNameLst>
                                          <p:attrName>ppt_y</p:attrName>
                                        </p:attrNameLst>
                                      </p:cBhvr>
                                      <p:tavLst>
                                        <p:tav tm="0">
                                          <p:val>
                                            <p:strVal val="0-#ppt_h/2"/>
                                          </p:val>
                                        </p:tav>
                                        <p:tav tm="100000">
                                          <p:val>
                                            <p:strVal val="#ppt_y"/>
                                          </p:val>
                                        </p:tav>
                                      </p:tavLst>
                                    </p:anim>
                                  </p:childTnLst>
                                </p:cTn>
                              </p:par>
                            </p:childTnLst>
                          </p:cTn>
                        </p:par>
                        <p:par>
                          <p:cTn id="85" fill="hold">
                            <p:stCondLst>
                              <p:cond delay="1000"/>
                            </p:stCondLst>
                            <p:childTnLst>
                              <p:par>
                                <p:cTn id="86" presetID="0" presetClass="path" presetSubtype="0" accel="50000" decel="50000" fill="hold" grpId="0" nodeType="afterEffect">
                                  <p:stCondLst>
                                    <p:cond delay="0"/>
                                  </p:stCondLst>
                                  <p:childTnLst>
                                    <p:animMotion origin="layout" path="M 0.00278 0.11158 C 0.00747 0.11574 0.01389 0.12084 0.01719 0.12686 C 0.01927 0.13056 0.02292 0.1382 0.02292 0.13843 C 0.0224 0.14954 0.02327 0.16875 0.01997 0.18218 C 0.01354 0.20857 -0.00121 0.22593 -0.01858 0.23912 C -0.02361 0.24306 -0.03038 0.24352 -0.03576 0.24676 C -0.04167 0.25024 -0.04514 0.25417 -0.05139 0.25625 C -0.05903 0.26297 -0.06111 0.26436 -0.0658 0.27361 C -0.06875 0.28959 -0.07326 0.30486 -0.07569 0.32107 C -0.07396 0.35093 -0.07396 0.38033 -0.06719 0.4088 C -0.0651 0.42917 -0.06736 0.41806 -0.05851 0.44121 C -0.05555 0.44908 -0.05538 0.45949 -0.05295 0.46783 C -0.04913 0.48125 -0.04375 0.49329 -0.03854 0.50579 C -0.03455 0.51528 -0.03281 0.525 -0.02708 0.53264 C -0.02309 0.54885 -0.01007 0.56297 -0.00139 0.57454 C 0.00278 0.5801 0.00243 0.58311 0.00851 0.58588 C 0.01267 0.59422 0.01771 0.59977 0.02136 0.6088 C 0.02344 0.61389 0.02517 0.61899 0.02708 0.62408 C 0.02795 0.62662 0.03004 0.63125 0.03004 0.63125 C 0.02952 0.64491 0.02952 0.65811 0.02865 0.67153 C 0.02813 0.6801 0.02205 0.6882 0.01858 0.69445 C 0.01146 0.70741 0.01337 0.70718 0.00278 0.72107 C -0.00226 0.72755 -0.00469 0.73704 -0.01007 0.74399 C -0.01215 0.75255 -0.01805 0.76042 -0.02292 0.76667 C -0.02569 0.77801 -0.03055 0.78449 -0.03576 0.79352 C -0.04635 0.81227 -0.0375 0.79908 -0.04427 0.8088 C -0.04583 0.81505 -0.04705 0.82153 -0.04861 0.82778 C -0.04913 0.83611 -0.0493 0.84422 -0.05 0.85255 C -0.05052 0.85903 -0.05017 0.85834 -0.05295 0.85834 " pathEditMode="relative" rAng="0" ptsTypes="ffffffffffffffffffffffffffffA">
                                      <p:cBhvr>
                                        <p:cTn id="87" dur="3000" fill="hold"/>
                                        <p:tgtEl>
                                          <p:spTgt spid="35"/>
                                        </p:tgtEl>
                                        <p:attrNameLst>
                                          <p:attrName>ppt_x</p:attrName>
                                          <p:attrName>ppt_y</p:attrName>
                                        </p:attrNameLst>
                                      </p:cBhvr>
                                      <p:rCtr x="-2600" y="37400"/>
                                    </p:animMotion>
                                  </p:childTnLst>
                                </p:cTn>
                              </p:par>
                              <p:par>
                                <p:cTn id="88" presetID="2" presetClass="exit" presetSubtype="4" fill="hold" grpId="0" nodeType="withEffect">
                                  <p:stCondLst>
                                    <p:cond delay="0"/>
                                  </p:stCondLst>
                                  <p:childTnLst>
                                    <p:anim calcmode="lin" valueType="num">
                                      <p:cBhvr additive="base">
                                        <p:cTn id="89" dur="3000"/>
                                        <p:tgtEl>
                                          <p:spTgt spid="31"/>
                                        </p:tgtEl>
                                        <p:attrNameLst>
                                          <p:attrName>ppt_x</p:attrName>
                                        </p:attrNameLst>
                                      </p:cBhvr>
                                      <p:tavLst>
                                        <p:tav tm="0">
                                          <p:val>
                                            <p:strVal val="ppt_x"/>
                                          </p:val>
                                        </p:tav>
                                        <p:tav tm="100000">
                                          <p:val>
                                            <p:strVal val="ppt_x"/>
                                          </p:val>
                                        </p:tav>
                                      </p:tavLst>
                                    </p:anim>
                                    <p:anim calcmode="lin" valueType="num">
                                      <p:cBhvr additive="base">
                                        <p:cTn id="90" dur="3000"/>
                                        <p:tgtEl>
                                          <p:spTgt spid="31"/>
                                        </p:tgtEl>
                                        <p:attrNameLst>
                                          <p:attrName>ppt_y</p:attrName>
                                        </p:attrNameLst>
                                      </p:cBhvr>
                                      <p:tavLst>
                                        <p:tav tm="0">
                                          <p:val>
                                            <p:strVal val="ppt_y"/>
                                          </p:val>
                                        </p:tav>
                                        <p:tav tm="100000">
                                          <p:val>
                                            <p:strVal val="1+ppt_h/2"/>
                                          </p:val>
                                        </p:tav>
                                      </p:tavLst>
                                    </p:anim>
                                    <p:set>
                                      <p:cBhvr>
                                        <p:cTn id="91" dur="1" fill="hold">
                                          <p:stCondLst>
                                            <p:cond delay="2999"/>
                                          </p:stCondLst>
                                        </p:cTn>
                                        <p:tgtEl>
                                          <p:spTgt spid="31"/>
                                        </p:tgtEl>
                                        <p:attrNameLst>
                                          <p:attrName>style.visibility</p:attrName>
                                        </p:attrNameLst>
                                      </p:cBhvr>
                                      <p:to>
                                        <p:strVal val="hidden"/>
                                      </p:to>
                                    </p:set>
                                  </p:childTnLst>
                                </p:cTn>
                              </p:par>
                              <p:par>
                                <p:cTn id="92" presetID="2" presetClass="exit" presetSubtype="4" fill="hold" grpId="0" nodeType="withEffect">
                                  <p:stCondLst>
                                    <p:cond delay="0"/>
                                  </p:stCondLst>
                                  <p:childTnLst>
                                    <p:anim calcmode="lin" valueType="num">
                                      <p:cBhvr additive="base">
                                        <p:cTn id="93" dur="3000"/>
                                        <p:tgtEl>
                                          <p:spTgt spid="28"/>
                                        </p:tgtEl>
                                        <p:attrNameLst>
                                          <p:attrName>ppt_x</p:attrName>
                                        </p:attrNameLst>
                                      </p:cBhvr>
                                      <p:tavLst>
                                        <p:tav tm="0">
                                          <p:val>
                                            <p:strVal val="ppt_x"/>
                                          </p:val>
                                        </p:tav>
                                        <p:tav tm="100000">
                                          <p:val>
                                            <p:strVal val="ppt_x"/>
                                          </p:val>
                                        </p:tav>
                                      </p:tavLst>
                                    </p:anim>
                                    <p:anim calcmode="lin" valueType="num">
                                      <p:cBhvr additive="base">
                                        <p:cTn id="94" dur="3000"/>
                                        <p:tgtEl>
                                          <p:spTgt spid="28"/>
                                        </p:tgtEl>
                                        <p:attrNameLst>
                                          <p:attrName>ppt_y</p:attrName>
                                        </p:attrNameLst>
                                      </p:cBhvr>
                                      <p:tavLst>
                                        <p:tav tm="0">
                                          <p:val>
                                            <p:strVal val="ppt_y"/>
                                          </p:val>
                                        </p:tav>
                                        <p:tav tm="100000">
                                          <p:val>
                                            <p:strVal val="1+ppt_h/2"/>
                                          </p:val>
                                        </p:tav>
                                      </p:tavLst>
                                    </p:anim>
                                    <p:set>
                                      <p:cBhvr>
                                        <p:cTn id="95" dur="1" fill="hold">
                                          <p:stCondLst>
                                            <p:cond delay="2999"/>
                                          </p:stCondLst>
                                        </p:cTn>
                                        <p:tgtEl>
                                          <p:spTgt spid="28"/>
                                        </p:tgtEl>
                                        <p:attrNameLst>
                                          <p:attrName>style.visibility</p:attrName>
                                        </p:attrNameLst>
                                      </p:cBhvr>
                                      <p:to>
                                        <p:strVal val="hidden"/>
                                      </p:to>
                                    </p:set>
                                  </p:childTnLst>
                                </p:cTn>
                              </p:par>
                              <p:par>
                                <p:cTn id="96" presetID="2" presetClass="exit" presetSubtype="4" fill="hold" grpId="0" nodeType="withEffect">
                                  <p:stCondLst>
                                    <p:cond delay="0"/>
                                  </p:stCondLst>
                                  <p:childTnLst>
                                    <p:anim calcmode="lin" valueType="num">
                                      <p:cBhvr additive="base">
                                        <p:cTn id="97" dur="2000"/>
                                        <p:tgtEl>
                                          <p:spTgt spid="38"/>
                                        </p:tgtEl>
                                        <p:attrNameLst>
                                          <p:attrName>ppt_x</p:attrName>
                                        </p:attrNameLst>
                                      </p:cBhvr>
                                      <p:tavLst>
                                        <p:tav tm="0">
                                          <p:val>
                                            <p:strVal val="ppt_x"/>
                                          </p:val>
                                        </p:tav>
                                        <p:tav tm="100000">
                                          <p:val>
                                            <p:strVal val="ppt_x"/>
                                          </p:val>
                                        </p:tav>
                                      </p:tavLst>
                                    </p:anim>
                                    <p:anim calcmode="lin" valueType="num">
                                      <p:cBhvr additive="base">
                                        <p:cTn id="98" dur="2000"/>
                                        <p:tgtEl>
                                          <p:spTgt spid="38"/>
                                        </p:tgtEl>
                                        <p:attrNameLst>
                                          <p:attrName>ppt_y</p:attrName>
                                        </p:attrNameLst>
                                      </p:cBhvr>
                                      <p:tavLst>
                                        <p:tav tm="0">
                                          <p:val>
                                            <p:strVal val="ppt_y"/>
                                          </p:val>
                                        </p:tav>
                                        <p:tav tm="100000">
                                          <p:val>
                                            <p:strVal val="1+ppt_h/2"/>
                                          </p:val>
                                        </p:tav>
                                      </p:tavLst>
                                    </p:anim>
                                    <p:set>
                                      <p:cBhvr>
                                        <p:cTn id="99" dur="1" fill="hold">
                                          <p:stCondLst>
                                            <p:cond delay="1999"/>
                                          </p:stCondLst>
                                        </p:cTn>
                                        <p:tgtEl>
                                          <p:spTgt spid="38"/>
                                        </p:tgtEl>
                                        <p:attrNameLst>
                                          <p:attrName>style.visibility</p:attrName>
                                        </p:attrNameLst>
                                      </p:cBhvr>
                                      <p:to>
                                        <p:strVal val="hidden"/>
                                      </p:to>
                                    </p:set>
                                  </p:childTnLst>
                                </p:cTn>
                              </p:par>
                              <p:par>
                                <p:cTn id="100" presetID="2" presetClass="exit" presetSubtype="4" fill="hold" grpId="0" nodeType="withEffect">
                                  <p:stCondLst>
                                    <p:cond delay="0"/>
                                  </p:stCondLst>
                                  <p:childTnLst>
                                    <p:anim calcmode="lin" valueType="num">
                                      <p:cBhvr additive="base">
                                        <p:cTn id="101" dur="1000"/>
                                        <p:tgtEl>
                                          <p:spTgt spid="39"/>
                                        </p:tgtEl>
                                        <p:attrNameLst>
                                          <p:attrName>ppt_x</p:attrName>
                                        </p:attrNameLst>
                                      </p:cBhvr>
                                      <p:tavLst>
                                        <p:tav tm="0">
                                          <p:val>
                                            <p:strVal val="ppt_x"/>
                                          </p:val>
                                        </p:tav>
                                        <p:tav tm="100000">
                                          <p:val>
                                            <p:strVal val="ppt_x"/>
                                          </p:val>
                                        </p:tav>
                                      </p:tavLst>
                                    </p:anim>
                                    <p:anim calcmode="lin" valueType="num">
                                      <p:cBhvr additive="base">
                                        <p:cTn id="102" dur="1000"/>
                                        <p:tgtEl>
                                          <p:spTgt spid="39"/>
                                        </p:tgtEl>
                                        <p:attrNameLst>
                                          <p:attrName>ppt_y</p:attrName>
                                        </p:attrNameLst>
                                      </p:cBhvr>
                                      <p:tavLst>
                                        <p:tav tm="0">
                                          <p:val>
                                            <p:strVal val="ppt_y"/>
                                          </p:val>
                                        </p:tav>
                                        <p:tav tm="100000">
                                          <p:val>
                                            <p:strVal val="1+ppt_h/2"/>
                                          </p:val>
                                        </p:tav>
                                      </p:tavLst>
                                    </p:anim>
                                    <p:set>
                                      <p:cBhvr>
                                        <p:cTn id="103" dur="1" fill="hold">
                                          <p:stCondLst>
                                            <p:cond delay="999"/>
                                          </p:stCondLst>
                                        </p:cTn>
                                        <p:tgtEl>
                                          <p:spTgt spid="39"/>
                                        </p:tgtEl>
                                        <p:attrNameLst>
                                          <p:attrName>style.visibility</p:attrName>
                                        </p:attrNameLst>
                                      </p:cBhvr>
                                      <p:to>
                                        <p:strVal val="hidden"/>
                                      </p:to>
                                    </p:set>
                                  </p:childTnLst>
                                </p:cTn>
                              </p:par>
                              <p:par>
                                <p:cTn id="104" presetID="2" presetClass="exit" presetSubtype="4" fill="hold" grpId="0" nodeType="withEffect">
                                  <p:stCondLst>
                                    <p:cond delay="0"/>
                                  </p:stCondLst>
                                  <p:childTnLst>
                                    <p:anim calcmode="lin" valueType="num">
                                      <p:cBhvr additive="base">
                                        <p:cTn id="105" dur="500"/>
                                        <p:tgtEl>
                                          <p:spTgt spid="36"/>
                                        </p:tgtEl>
                                        <p:attrNameLst>
                                          <p:attrName>ppt_x</p:attrName>
                                        </p:attrNameLst>
                                      </p:cBhvr>
                                      <p:tavLst>
                                        <p:tav tm="0">
                                          <p:val>
                                            <p:strVal val="ppt_x"/>
                                          </p:val>
                                        </p:tav>
                                        <p:tav tm="100000">
                                          <p:val>
                                            <p:strVal val="ppt_x"/>
                                          </p:val>
                                        </p:tav>
                                      </p:tavLst>
                                    </p:anim>
                                    <p:anim calcmode="lin" valueType="num">
                                      <p:cBhvr additive="base">
                                        <p:cTn id="106" dur="500"/>
                                        <p:tgtEl>
                                          <p:spTgt spid="36"/>
                                        </p:tgtEl>
                                        <p:attrNameLst>
                                          <p:attrName>ppt_y</p:attrName>
                                        </p:attrNameLst>
                                      </p:cBhvr>
                                      <p:tavLst>
                                        <p:tav tm="0">
                                          <p:val>
                                            <p:strVal val="ppt_y"/>
                                          </p:val>
                                        </p:tav>
                                        <p:tav tm="100000">
                                          <p:val>
                                            <p:strVal val="1+ppt_h/2"/>
                                          </p:val>
                                        </p:tav>
                                      </p:tavLst>
                                    </p:anim>
                                    <p:set>
                                      <p:cBhvr>
                                        <p:cTn id="107" dur="1" fill="hold">
                                          <p:stCondLst>
                                            <p:cond delay="499"/>
                                          </p:stCondLst>
                                        </p:cTn>
                                        <p:tgtEl>
                                          <p:spTgt spid="36"/>
                                        </p:tgtEl>
                                        <p:attrNameLst>
                                          <p:attrName>style.visibility</p:attrName>
                                        </p:attrNameLst>
                                      </p:cBhvr>
                                      <p:to>
                                        <p:strVal val="hidden"/>
                                      </p:to>
                                    </p:set>
                                  </p:childTnLst>
                                </p:cTn>
                              </p:par>
                              <p:par>
                                <p:cTn id="108" presetID="2" presetClass="exit" presetSubtype="4" fill="hold" grpId="0" nodeType="withEffect">
                                  <p:stCondLst>
                                    <p:cond delay="0"/>
                                  </p:stCondLst>
                                  <p:childTnLst>
                                    <p:anim calcmode="lin" valueType="num">
                                      <p:cBhvr additive="base">
                                        <p:cTn id="109" dur="3000"/>
                                        <p:tgtEl>
                                          <p:spTgt spid="37"/>
                                        </p:tgtEl>
                                        <p:attrNameLst>
                                          <p:attrName>ppt_x</p:attrName>
                                        </p:attrNameLst>
                                      </p:cBhvr>
                                      <p:tavLst>
                                        <p:tav tm="0">
                                          <p:val>
                                            <p:strVal val="ppt_x"/>
                                          </p:val>
                                        </p:tav>
                                        <p:tav tm="100000">
                                          <p:val>
                                            <p:strVal val="ppt_x"/>
                                          </p:val>
                                        </p:tav>
                                      </p:tavLst>
                                    </p:anim>
                                    <p:anim calcmode="lin" valueType="num">
                                      <p:cBhvr additive="base">
                                        <p:cTn id="110" dur="3000"/>
                                        <p:tgtEl>
                                          <p:spTgt spid="37"/>
                                        </p:tgtEl>
                                        <p:attrNameLst>
                                          <p:attrName>ppt_y</p:attrName>
                                        </p:attrNameLst>
                                      </p:cBhvr>
                                      <p:tavLst>
                                        <p:tav tm="0">
                                          <p:val>
                                            <p:strVal val="ppt_y"/>
                                          </p:val>
                                        </p:tav>
                                        <p:tav tm="100000">
                                          <p:val>
                                            <p:strVal val="1+ppt_h/2"/>
                                          </p:val>
                                        </p:tav>
                                      </p:tavLst>
                                    </p:anim>
                                    <p:set>
                                      <p:cBhvr>
                                        <p:cTn id="111" dur="1" fill="hold">
                                          <p:stCondLst>
                                            <p:cond delay="2999"/>
                                          </p:stCondLst>
                                        </p:cTn>
                                        <p:tgtEl>
                                          <p:spTgt spid="37"/>
                                        </p:tgtEl>
                                        <p:attrNameLst>
                                          <p:attrName>style.visibility</p:attrName>
                                        </p:attrNameLst>
                                      </p:cBhvr>
                                      <p:to>
                                        <p:strVal val="hidden"/>
                                      </p:to>
                                    </p:set>
                                  </p:childTnLst>
                                </p:cTn>
                              </p:par>
                            </p:childTnLst>
                          </p:cTn>
                        </p:par>
                        <p:par>
                          <p:cTn id="112" fill="hold">
                            <p:stCondLst>
                              <p:cond delay="4000"/>
                            </p:stCondLst>
                            <p:childTnLst>
                              <p:par>
                                <p:cTn id="113" presetID="0" presetClass="path" presetSubtype="0" fill="hold" grpId="2" nodeType="afterEffect">
                                  <p:stCondLst>
                                    <p:cond delay="0"/>
                                  </p:stCondLst>
                                  <p:childTnLst>
                                    <p:animMotion origin="layout" path="M 3.61111E-6 -4.07407E-6 C 0.0033 0.00487 0.00781 0.00811 0.01128 0.01412 C 0.01632 0.02107 0.01892 0.02593 0.02604 0.03149 C 0.03281 0.04237 0.04236 0.05047 0.05069 0.05973 C 0.06093 0.07061 0.05121 0.06227 0.05885 0.07385 C 0.06076 0.07639 0.06354 0.07801 0.06545 0.08079 C 0.07274 0.09051 0.07812 0.10255 0.08524 0.11297 C 0.08923 0.12639 0.09618 0.13519 0.10312 0.14815 C 0.10659 0.15417 0.11128 0.16783 0.11128 0.16829 C 0.11354 0.18079 0.11823 0.18357 0.12135 0.19769 C 0.12222 0.20255 0.12448 0.21181 0.12448 0.21227 C 0.12395 0.23195 0.12517 0.25186 0.12291 0.27199 C 0.12222 0.27801 0.11805 0.28357 0.11632 0.28936 C 0.11232 0.30348 0.10642 0.31875 0.09826 0.33079 C 0.09566 0.33774 0.09253 0.34769 0.08836 0.3551 C 0.08298 0.36505 0.08211 0.36389 0.07864 0.37315 C 0.07413 0.38496 0.06979 0.39931 0.06701 0.41158 C 0.06423 0.42408 0.06163 0.43658 0.05885 0.44908 C 0.05833 0.45186 0.05798 0.45348 0.05729 0.45625 C 0.05677 0.45903 0.05573 0.4632 0.05573 0.46389 C 0.05364 0.53496 0.04913 0.60625 0.04913 0.67801 " pathEditMode="relative" rAng="0" ptsTypes="ffffffffffffffffffffA">
                                      <p:cBhvr>
                                        <p:cTn id="114" dur="3000" fill="hold"/>
                                        <p:tgtEl>
                                          <p:spTgt spid="31"/>
                                        </p:tgtEl>
                                        <p:attrNameLst>
                                          <p:attrName>ppt_x</p:attrName>
                                          <p:attrName>ppt_y</p:attrName>
                                        </p:attrNameLst>
                                      </p:cBhvr>
                                      <p:rCtr x="6300" y="33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30" grpId="0" animBg="1"/>
      <p:bldP spid="31" grpId="0" animBg="1"/>
      <p:bldP spid="31" grpId="1" animBg="1"/>
      <p:bldP spid="31" grpId="2"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1" grpId="0" animBg="1"/>
      <p:bldP spid="42" grpId="0" animBg="1"/>
      <p:bldP spid="43" grpId="0" animBg="1"/>
      <p:bldP spid="44" grpId="0" animBg="1"/>
      <p:bldP spid="45" grpId="0" animBg="1"/>
      <p:bldP spid="46" grpId="0" animBg="1"/>
      <p:bldP spid="48" grpId="0" animBg="1"/>
      <p:bldP spid="49" grpId="0" animBg="1"/>
      <p:bldP spid="50" grpId="0" animBg="1"/>
      <p:bldP spid="51" grpId="0" animBg="1"/>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Plasma 10000 cropped"/>
          <p:cNvPicPr>
            <a:picLocks noChangeAspect="1" noChangeArrowheads="1"/>
          </p:cNvPicPr>
          <p:nvPr/>
        </p:nvPicPr>
        <p:blipFill>
          <a:blip r:embed="rId3" cstate="print"/>
          <a:srcRect r="87500"/>
          <a:stretch>
            <a:fillRect/>
          </a:stretch>
        </p:blipFill>
        <p:spPr bwMode="auto">
          <a:xfrm>
            <a:off x="2057400" y="1093788"/>
            <a:ext cx="666750" cy="4559300"/>
          </a:xfrm>
          <a:prstGeom prst="rect">
            <a:avLst/>
          </a:prstGeom>
          <a:noFill/>
          <a:ln w="9525">
            <a:noFill/>
            <a:miter lim="800000"/>
            <a:headEnd/>
            <a:tailEnd/>
          </a:ln>
        </p:spPr>
      </p:pic>
      <p:pic>
        <p:nvPicPr>
          <p:cNvPr id="24579" name="Picture 3" descr="TurboFlow cropped"/>
          <p:cNvPicPr>
            <a:picLocks noChangeAspect="1" noChangeArrowheads="1"/>
          </p:cNvPicPr>
          <p:nvPr/>
        </p:nvPicPr>
        <p:blipFill>
          <a:blip r:embed="rId4" cstate="print"/>
          <a:srcRect r="87500"/>
          <a:stretch>
            <a:fillRect/>
          </a:stretch>
        </p:blipFill>
        <p:spPr bwMode="auto">
          <a:xfrm>
            <a:off x="2743200" y="1081088"/>
            <a:ext cx="666750" cy="4572000"/>
          </a:xfrm>
          <a:prstGeom prst="rect">
            <a:avLst/>
          </a:prstGeom>
          <a:noFill/>
          <a:ln w="9525">
            <a:noFill/>
            <a:miter lim="800000"/>
            <a:headEnd/>
            <a:tailEnd/>
          </a:ln>
        </p:spPr>
      </p:pic>
      <p:pic>
        <p:nvPicPr>
          <p:cNvPr id="24580" name="Picture 4" descr="SPE cropped"/>
          <p:cNvPicPr>
            <a:picLocks noChangeAspect="1" noChangeArrowheads="1"/>
          </p:cNvPicPr>
          <p:nvPr/>
        </p:nvPicPr>
        <p:blipFill>
          <a:blip r:embed="rId5" cstate="print"/>
          <a:srcRect r="87500"/>
          <a:stretch>
            <a:fillRect/>
          </a:stretch>
        </p:blipFill>
        <p:spPr bwMode="auto">
          <a:xfrm>
            <a:off x="3505200" y="1084264"/>
            <a:ext cx="666750" cy="4568825"/>
          </a:xfrm>
          <a:prstGeom prst="rect">
            <a:avLst/>
          </a:prstGeom>
          <a:noFill/>
          <a:ln w="9525">
            <a:noFill/>
            <a:miter lim="800000"/>
            <a:headEnd/>
            <a:tailEnd/>
          </a:ln>
        </p:spPr>
      </p:pic>
      <p:pic>
        <p:nvPicPr>
          <p:cNvPr id="24581" name="Picture 5" descr="PPT cropped"/>
          <p:cNvPicPr>
            <a:picLocks noChangeAspect="1" noChangeArrowheads="1"/>
          </p:cNvPicPr>
          <p:nvPr/>
        </p:nvPicPr>
        <p:blipFill>
          <a:blip r:embed="rId6" cstate="print"/>
          <a:srcRect r="85001"/>
          <a:stretch>
            <a:fillRect/>
          </a:stretch>
        </p:blipFill>
        <p:spPr bwMode="auto">
          <a:xfrm>
            <a:off x="4267200" y="1084264"/>
            <a:ext cx="800100" cy="4568825"/>
          </a:xfrm>
          <a:prstGeom prst="rect">
            <a:avLst/>
          </a:prstGeom>
          <a:noFill/>
          <a:ln w="9525">
            <a:noFill/>
            <a:miter lim="800000"/>
            <a:headEnd/>
            <a:tailEnd/>
          </a:ln>
        </p:spPr>
      </p:pic>
      <p:sp>
        <p:nvSpPr>
          <p:cNvPr id="24582" name="Text Box 6"/>
          <p:cNvSpPr txBox="1">
            <a:spLocks noChangeArrowheads="1"/>
          </p:cNvSpPr>
          <p:nvPr/>
        </p:nvSpPr>
        <p:spPr bwMode="auto">
          <a:xfrm>
            <a:off x="5791201" y="1143001"/>
            <a:ext cx="3886200" cy="2462213"/>
          </a:xfrm>
          <a:prstGeom prst="rect">
            <a:avLst/>
          </a:prstGeom>
          <a:noFill/>
          <a:ln w="9525">
            <a:noFill/>
            <a:miter lim="800000"/>
            <a:headEnd/>
            <a:tailEnd/>
          </a:ln>
        </p:spPr>
        <p:txBody>
          <a:bodyPr wrap="square">
            <a:spAutoFit/>
          </a:bodyPr>
          <a:lstStyle/>
          <a:p>
            <a:pPr eaLnBrk="1" hangingPunct="1"/>
            <a:r>
              <a:rPr lang="en-US" sz="2200" b="1" dirty="0"/>
              <a:t>A  10,000-fold dilution of                                  </a:t>
            </a:r>
            <a:r>
              <a:rPr lang="en-US" sz="800" b="1" dirty="0"/>
              <a:t>.</a:t>
            </a:r>
            <a:r>
              <a:rPr lang="en-US" sz="2200" b="1" dirty="0"/>
              <a:t>    matrix</a:t>
            </a:r>
          </a:p>
          <a:p>
            <a:pPr eaLnBrk="1" hangingPunct="1"/>
            <a:r>
              <a:rPr lang="en-US" sz="2200" b="1" dirty="0">
                <a:solidFill>
                  <a:srgbClr val="0000FF"/>
                </a:solidFill>
              </a:rPr>
              <a:t>B  </a:t>
            </a:r>
            <a:r>
              <a:rPr lang="en-US" sz="2200" b="1" dirty="0" err="1">
                <a:solidFill>
                  <a:srgbClr val="0000FF"/>
                </a:solidFill>
              </a:rPr>
              <a:t>TurboFlow</a:t>
            </a:r>
            <a:r>
              <a:rPr lang="en-US" sz="2200" b="1" dirty="0">
                <a:solidFill>
                  <a:srgbClr val="0000FF"/>
                </a:solidFill>
              </a:rPr>
              <a:t> Method</a:t>
            </a:r>
          </a:p>
          <a:p>
            <a:pPr eaLnBrk="1" hangingPunct="1"/>
            <a:r>
              <a:rPr lang="en-US" sz="2200" b="1" dirty="0"/>
              <a:t>C  Generic SPE</a:t>
            </a:r>
          </a:p>
          <a:p>
            <a:pPr eaLnBrk="1" hangingPunct="1"/>
            <a:r>
              <a:rPr lang="en-US" sz="2200" b="1" dirty="0"/>
              <a:t>D  Protein Precipitation</a:t>
            </a:r>
          </a:p>
          <a:p>
            <a:pPr eaLnBrk="1" hangingPunct="1"/>
            <a:endParaRPr lang="en-US" sz="2200" b="1" dirty="0"/>
          </a:p>
        </p:txBody>
      </p:sp>
      <p:sp>
        <p:nvSpPr>
          <p:cNvPr id="24583" name="Text Box 7"/>
          <p:cNvSpPr txBox="1">
            <a:spLocks noChangeArrowheads="1"/>
          </p:cNvSpPr>
          <p:nvPr/>
        </p:nvSpPr>
        <p:spPr bwMode="auto">
          <a:xfrm>
            <a:off x="2178050" y="5729288"/>
            <a:ext cx="364202" cy="369332"/>
          </a:xfrm>
          <a:prstGeom prst="rect">
            <a:avLst/>
          </a:prstGeom>
          <a:noFill/>
          <a:ln w="9525">
            <a:noFill/>
            <a:miter lim="800000"/>
            <a:headEnd/>
            <a:tailEnd/>
          </a:ln>
        </p:spPr>
        <p:txBody>
          <a:bodyPr wrap="none">
            <a:spAutoFit/>
          </a:bodyPr>
          <a:lstStyle/>
          <a:p>
            <a:pPr eaLnBrk="1" hangingPunct="1"/>
            <a:r>
              <a:rPr lang="en-US" b="1"/>
              <a:t>A</a:t>
            </a:r>
          </a:p>
        </p:txBody>
      </p:sp>
      <p:sp>
        <p:nvSpPr>
          <p:cNvPr id="24584" name="Text Box 8"/>
          <p:cNvSpPr txBox="1">
            <a:spLocks noChangeArrowheads="1"/>
          </p:cNvSpPr>
          <p:nvPr/>
        </p:nvSpPr>
        <p:spPr bwMode="auto">
          <a:xfrm>
            <a:off x="2851150" y="5729288"/>
            <a:ext cx="360996" cy="369332"/>
          </a:xfrm>
          <a:prstGeom prst="rect">
            <a:avLst/>
          </a:prstGeom>
          <a:noFill/>
          <a:ln w="9525">
            <a:noFill/>
            <a:miter lim="800000"/>
            <a:headEnd/>
            <a:tailEnd/>
          </a:ln>
        </p:spPr>
        <p:txBody>
          <a:bodyPr wrap="none">
            <a:spAutoFit/>
          </a:bodyPr>
          <a:lstStyle/>
          <a:p>
            <a:pPr eaLnBrk="1" hangingPunct="1"/>
            <a:r>
              <a:rPr lang="en-US" b="1"/>
              <a:t>B</a:t>
            </a:r>
          </a:p>
        </p:txBody>
      </p:sp>
      <p:sp>
        <p:nvSpPr>
          <p:cNvPr id="24585" name="Text Box 9"/>
          <p:cNvSpPr txBox="1">
            <a:spLocks noChangeArrowheads="1"/>
          </p:cNvSpPr>
          <p:nvPr/>
        </p:nvSpPr>
        <p:spPr bwMode="auto">
          <a:xfrm>
            <a:off x="3581400" y="5729288"/>
            <a:ext cx="349250" cy="366712"/>
          </a:xfrm>
          <a:prstGeom prst="rect">
            <a:avLst/>
          </a:prstGeom>
          <a:noFill/>
          <a:ln w="9525">
            <a:noFill/>
            <a:miter lim="800000"/>
            <a:headEnd/>
            <a:tailEnd/>
          </a:ln>
        </p:spPr>
        <p:txBody>
          <a:bodyPr wrap="none">
            <a:spAutoFit/>
          </a:bodyPr>
          <a:lstStyle/>
          <a:p>
            <a:pPr eaLnBrk="1" hangingPunct="1"/>
            <a:r>
              <a:rPr lang="en-US" b="1"/>
              <a:t>C</a:t>
            </a:r>
          </a:p>
        </p:txBody>
      </p:sp>
      <p:sp>
        <p:nvSpPr>
          <p:cNvPr id="24586" name="Text Box 10"/>
          <p:cNvSpPr txBox="1">
            <a:spLocks noChangeArrowheads="1"/>
          </p:cNvSpPr>
          <p:nvPr/>
        </p:nvSpPr>
        <p:spPr bwMode="auto">
          <a:xfrm>
            <a:off x="4419600" y="5729288"/>
            <a:ext cx="377026" cy="369332"/>
          </a:xfrm>
          <a:prstGeom prst="rect">
            <a:avLst/>
          </a:prstGeom>
          <a:noFill/>
          <a:ln w="9525">
            <a:noFill/>
            <a:miter lim="800000"/>
            <a:headEnd/>
            <a:tailEnd/>
          </a:ln>
        </p:spPr>
        <p:txBody>
          <a:bodyPr wrap="none">
            <a:spAutoFit/>
          </a:bodyPr>
          <a:lstStyle/>
          <a:p>
            <a:pPr eaLnBrk="1" hangingPunct="1"/>
            <a:r>
              <a:rPr lang="en-US" b="1"/>
              <a:t>D</a:t>
            </a:r>
          </a:p>
        </p:txBody>
      </p:sp>
      <p:sp>
        <p:nvSpPr>
          <p:cNvPr id="24587" name="Text Box 11"/>
          <p:cNvSpPr txBox="1">
            <a:spLocks noChangeArrowheads="1"/>
          </p:cNvSpPr>
          <p:nvPr/>
        </p:nvSpPr>
        <p:spPr bwMode="auto">
          <a:xfrm>
            <a:off x="5867400" y="3581401"/>
            <a:ext cx="5300472" cy="1292662"/>
          </a:xfrm>
          <a:prstGeom prst="rect">
            <a:avLst/>
          </a:prstGeom>
          <a:noFill/>
          <a:ln w="9525">
            <a:noFill/>
            <a:miter lim="800000"/>
            <a:headEnd/>
            <a:tailEnd/>
          </a:ln>
        </p:spPr>
        <p:txBody>
          <a:bodyPr wrap="square">
            <a:spAutoFit/>
          </a:bodyPr>
          <a:lstStyle/>
          <a:p>
            <a:pPr eaLnBrk="1" hangingPunct="1">
              <a:buFontTx/>
              <a:buChar char="•"/>
            </a:pPr>
            <a:r>
              <a:rPr lang="en-US" sz="2000" dirty="0"/>
              <a:t> 1 mm, 4-12% </a:t>
            </a:r>
            <a:r>
              <a:rPr lang="en-US" sz="2000" dirty="0" err="1"/>
              <a:t>Bis-Tris</a:t>
            </a:r>
            <a:r>
              <a:rPr lang="en-US" sz="2000" dirty="0"/>
              <a:t> gel </a:t>
            </a:r>
          </a:p>
          <a:p>
            <a:pPr eaLnBrk="1" hangingPunct="1">
              <a:buFontTx/>
              <a:buChar char="•"/>
            </a:pPr>
            <a:r>
              <a:rPr lang="en-US" sz="2000" dirty="0"/>
              <a:t> 20 </a:t>
            </a:r>
            <a:r>
              <a:rPr lang="el-GR" sz="2000" dirty="0">
                <a:cs typeface="Arial" pitchFamily="34" charset="0"/>
              </a:rPr>
              <a:t>μ</a:t>
            </a:r>
            <a:r>
              <a:rPr lang="en-US" sz="2000" dirty="0"/>
              <a:t>L applied</a:t>
            </a:r>
          </a:p>
          <a:p>
            <a:pPr eaLnBrk="1" hangingPunct="1">
              <a:buFontTx/>
              <a:buChar char="•"/>
            </a:pPr>
            <a:r>
              <a:rPr lang="en-US" sz="2000" dirty="0"/>
              <a:t> Equivalent matrix </a:t>
            </a:r>
            <a:r>
              <a:rPr lang="en-US" sz="2000" dirty="0" smtClean="0"/>
              <a:t>amounts applied</a:t>
            </a:r>
            <a:endParaRPr lang="en-US" sz="2000" dirty="0"/>
          </a:p>
          <a:p>
            <a:pPr eaLnBrk="1" hangingPunct="1"/>
            <a:endParaRPr lang="en-US" dirty="0"/>
          </a:p>
        </p:txBody>
      </p:sp>
      <p:pic>
        <p:nvPicPr>
          <p:cNvPr id="24588" name="Picture 12"/>
          <p:cNvPicPr>
            <a:picLocks noChangeAspect="1" noChangeArrowheads="1"/>
          </p:cNvPicPr>
          <p:nvPr/>
        </p:nvPicPr>
        <p:blipFill>
          <a:blip r:embed="rId7" cstate="print"/>
          <a:srcRect l="6223" t="32796" r="88976" b="23119"/>
          <a:stretch>
            <a:fillRect/>
          </a:stretch>
        </p:blipFill>
        <p:spPr bwMode="auto">
          <a:xfrm>
            <a:off x="5181600" y="1143000"/>
            <a:ext cx="457200" cy="4648200"/>
          </a:xfrm>
          <a:prstGeom prst="rect">
            <a:avLst/>
          </a:prstGeom>
          <a:noFill/>
          <a:ln w="9525">
            <a:noFill/>
            <a:miter lim="800000"/>
            <a:headEnd/>
            <a:tailEnd/>
          </a:ln>
        </p:spPr>
      </p:pic>
      <p:sp>
        <p:nvSpPr>
          <p:cNvPr id="24589" name="Rectangle 13"/>
          <p:cNvSpPr>
            <a:spLocks noGrp="1" noChangeArrowheads="1"/>
          </p:cNvSpPr>
          <p:nvPr>
            <p:ph type="title"/>
          </p:nvPr>
        </p:nvSpPr>
        <p:spPr>
          <a:xfrm>
            <a:off x="1981200" y="320040"/>
            <a:ext cx="7242048" cy="594360"/>
          </a:xfrm>
        </p:spPr>
        <p:txBody>
          <a:bodyPr>
            <a:normAutofit fontScale="90000"/>
          </a:bodyPr>
          <a:lstStyle/>
          <a:p>
            <a:r>
              <a:rPr lang="en-US" dirty="0" smtClean="0"/>
              <a:t>Cleaner Plasma Extracts</a:t>
            </a:r>
          </a:p>
        </p:txBody>
      </p:sp>
      <p:sp>
        <p:nvSpPr>
          <p:cNvPr id="24590" name="AutoShape 14"/>
          <p:cNvSpPr>
            <a:spLocks noChangeArrowheads="1"/>
          </p:cNvSpPr>
          <p:nvPr/>
        </p:nvSpPr>
        <p:spPr bwMode="auto">
          <a:xfrm>
            <a:off x="2819400" y="914400"/>
            <a:ext cx="457200" cy="533400"/>
          </a:xfrm>
          <a:prstGeom prst="downArrow">
            <a:avLst>
              <a:gd name="adj1" fmla="val 50000"/>
              <a:gd name="adj2" fmla="val 29167"/>
            </a:avLst>
          </a:prstGeom>
          <a:solidFill>
            <a:srgbClr val="0000FF"/>
          </a:solidFill>
          <a:ln w="9525">
            <a:noFill/>
            <a:miter lim="800000"/>
            <a:headEnd/>
            <a:tailEnd/>
          </a:ln>
        </p:spPr>
        <p:txBody>
          <a:bodyPr wrap="none" anchor="ctr"/>
          <a:lstStyle/>
          <a:p>
            <a:endParaRPr lang="en-US"/>
          </a:p>
        </p:txBody>
      </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46565" y="5756302"/>
            <a:ext cx="1962150" cy="897854"/>
          </a:xfrm>
          <a:prstGeom prst="rect">
            <a:avLst/>
          </a:prstGeom>
        </p:spPr>
      </p:pic>
    </p:spTree>
    <p:extLst>
      <p:ext uri="{BB962C8B-B14F-4D97-AF65-F5344CB8AC3E}">
        <p14:creationId xmlns:p14="http://schemas.microsoft.com/office/powerpoint/2010/main" val="3633225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title"/>
          </p:nvPr>
        </p:nvSpPr>
        <p:spPr>
          <a:xfrm>
            <a:off x="1524000" y="0"/>
            <a:ext cx="9144000" cy="738188"/>
          </a:xfrm>
          <a:noFill/>
        </p:spPr>
        <p:txBody>
          <a:bodyPr>
            <a:noAutofit/>
          </a:bodyPr>
          <a:lstStyle/>
          <a:p>
            <a:r>
              <a:rPr lang="en-US" sz="2400" dirty="0"/>
              <a:t>Tetracycline at 500 pg/ml with TLX </a:t>
            </a:r>
            <a:r>
              <a:rPr lang="en-US" sz="2400" dirty="0" err="1"/>
              <a:t>vs</a:t>
            </a:r>
            <a:r>
              <a:rPr lang="en-US" sz="2400" dirty="0"/>
              <a:t> HPLC </a:t>
            </a:r>
            <a:br>
              <a:rPr lang="en-US" sz="2400" dirty="0"/>
            </a:br>
            <a:r>
              <a:rPr lang="en-US" sz="2400" dirty="0"/>
              <a:t>in Pig Liver Matrix</a:t>
            </a:r>
          </a:p>
        </p:txBody>
      </p:sp>
      <p:pic>
        <p:nvPicPr>
          <p:cNvPr id="20483" name="Picture 2"/>
          <p:cNvPicPr>
            <a:picLocks noGrp="1" noChangeAspect="1" noChangeArrowheads="1"/>
          </p:cNvPicPr>
          <p:nvPr>
            <p:ph idx="1"/>
          </p:nvPr>
        </p:nvPicPr>
        <p:blipFill>
          <a:blip r:embed="rId2" cstate="print"/>
          <a:srcRect t="3818"/>
          <a:stretch>
            <a:fillRect/>
          </a:stretch>
        </p:blipFill>
        <p:spPr>
          <a:xfrm>
            <a:off x="1524000" y="838200"/>
            <a:ext cx="9017000" cy="5410200"/>
          </a:xfrm>
          <a:noFill/>
        </p:spPr>
      </p:pic>
      <p:sp>
        <p:nvSpPr>
          <p:cNvPr id="20484" name="Text Box 4"/>
          <p:cNvSpPr txBox="1">
            <a:spLocks noChangeArrowheads="1"/>
          </p:cNvSpPr>
          <p:nvPr/>
        </p:nvSpPr>
        <p:spPr bwMode="auto">
          <a:xfrm>
            <a:off x="3429000" y="1676400"/>
            <a:ext cx="1143000" cy="369332"/>
          </a:xfrm>
          <a:prstGeom prst="rect">
            <a:avLst/>
          </a:prstGeom>
          <a:solidFill>
            <a:schemeClr val="accent4">
              <a:lumMod val="40000"/>
              <a:lumOff val="60000"/>
            </a:schemeClr>
          </a:solidFill>
          <a:ln w="9525">
            <a:solidFill>
              <a:schemeClr val="tx1"/>
            </a:solidFill>
            <a:miter lim="800000"/>
            <a:headEnd/>
            <a:tailEnd/>
          </a:ln>
        </p:spPr>
        <p:txBody>
          <a:bodyPr>
            <a:spAutoFit/>
          </a:bodyPr>
          <a:lstStyle/>
          <a:p>
            <a:r>
              <a:rPr lang="en-US"/>
              <a:t>HPLC</a:t>
            </a:r>
          </a:p>
        </p:txBody>
      </p:sp>
      <p:sp>
        <p:nvSpPr>
          <p:cNvPr id="20485" name="Text Box 5"/>
          <p:cNvSpPr txBox="1">
            <a:spLocks noChangeArrowheads="1"/>
          </p:cNvSpPr>
          <p:nvPr/>
        </p:nvSpPr>
        <p:spPr bwMode="auto">
          <a:xfrm>
            <a:off x="8077201" y="1752600"/>
            <a:ext cx="614271" cy="369332"/>
          </a:xfrm>
          <a:prstGeom prst="rect">
            <a:avLst/>
          </a:prstGeom>
          <a:solidFill>
            <a:schemeClr val="accent6">
              <a:lumMod val="40000"/>
              <a:lumOff val="60000"/>
            </a:schemeClr>
          </a:solidFill>
          <a:ln w="9525">
            <a:solidFill>
              <a:schemeClr val="tx1"/>
            </a:solidFill>
            <a:miter lim="800000"/>
            <a:headEnd/>
            <a:tailEnd/>
          </a:ln>
        </p:spPr>
        <p:txBody>
          <a:bodyPr wrap="none">
            <a:spAutoFit/>
          </a:bodyPr>
          <a:lstStyle/>
          <a:p>
            <a:r>
              <a:rPr lang="en-US" dirty="0"/>
              <a:t>TLX</a:t>
            </a:r>
          </a:p>
        </p:txBody>
      </p:sp>
      <p:sp>
        <p:nvSpPr>
          <p:cNvPr id="20486" name="Text Box 6"/>
          <p:cNvSpPr txBox="1">
            <a:spLocks noChangeArrowheads="1"/>
          </p:cNvSpPr>
          <p:nvPr/>
        </p:nvSpPr>
        <p:spPr bwMode="auto">
          <a:xfrm>
            <a:off x="4191000" y="2971800"/>
            <a:ext cx="3124200" cy="1320800"/>
          </a:xfrm>
          <a:prstGeom prst="rect">
            <a:avLst/>
          </a:prstGeom>
          <a:solidFill>
            <a:schemeClr val="accent6">
              <a:lumMod val="40000"/>
              <a:lumOff val="60000"/>
            </a:schemeClr>
          </a:solidFill>
          <a:ln w="9525">
            <a:solidFill>
              <a:schemeClr val="tx1"/>
            </a:solidFill>
            <a:miter lim="800000"/>
            <a:headEnd/>
            <a:tailEnd/>
          </a:ln>
        </p:spPr>
        <p:txBody>
          <a:bodyPr>
            <a:spAutoFit/>
          </a:bodyPr>
          <a:lstStyle/>
          <a:p>
            <a:pPr algn="ctr"/>
            <a:r>
              <a:rPr lang="en-US" sz="2000" dirty="0">
                <a:solidFill>
                  <a:srgbClr val="0000FF"/>
                </a:solidFill>
              </a:rPr>
              <a:t>TLX Sample shows removal of interference compared to standard HPLC!</a:t>
            </a:r>
          </a:p>
        </p:txBody>
      </p:sp>
      <p:sp>
        <p:nvSpPr>
          <p:cNvPr id="20487" name="Line 7"/>
          <p:cNvSpPr>
            <a:spLocks noChangeShapeType="1"/>
          </p:cNvSpPr>
          <p:nvPr/>
        </p:nvSpPr>
        <p:spPr bwMode="auto">
          <a:xfrm>
            <a:off x="7315200" y="3657600"/>
            <a:ext cx="304800" cy="533400"/>
          </a:xfrm>
          <a:prstGeom prst="line">
            <a:avLst/>
          </a:prstGeom>
          <a:noFill/>
          <a:ln w="9525">
            <a:solidFill>
              <a:schemeClr val="folHlink"/>
            </a:solidFill>
            <a:round/>
            <a:headEnd/>
            <a:tailEnd type="triangle" w="med" len="med"/>
          </a:ln>
        </p:spPr>
        <p:txBody>
          <a:bodyPr/>
          <a:lstStyle/>
          <a:p>
            <a:endParaRPr lang="en-US"/>
          </a:p>
        </p:txBody>
      </p:sp>
      <p:sp>
        <p:nvSpPr>
          <p:cNvPr id="20488" name="Line 8"/>
          <p:cNvSpPr>
            <a:spLocks noChangeShapeType="1"/>
          </p:cNvSpPr>
          <p:nvPr/>
        </p:nvSpPr>
        <p:spPr bwMode="auto">
          <a:xfrm flipH="1">
            <a:off x="3276600" y="3581400"/>
            <a:ext cx="914400" cy="533400"/>
          </a:xfrm>
          <a:prstGeom prst="line">
            <a:avLst/>
          </a:prstGeom>
          <a:noFill/>
          <a:ln w="9525">
            <a:solidFill>
              <a:schemeClr val="folHlink"/>
            </a:solidFill>
            <a:round/>
            <a:headEnd/>
            <a:tailEnd type="triangle" w="med" len="med"/>
          </a:ln>
        </p:spPr>
        <p:txBody>
          <a:bodyPr/>
          <a:lstStyle/>
          <a:p>
            <a:endParaRPr lang="en-US"/>
          </a:p>
        </p:txBody>
      </p:sp>
      <p:sp>
        <p:nvSpPr>
          <p:cNvPr id="20489" name="Text Box 9"/>
          <p:cNvSpPr txBox="1">
            <a:spLocks noChangeArrowheads="1"/>
          </p:cNvSpPr>
          <p:nvPr/>
        </p:nvSpPr>
        <p:spPr bwMode="auto">
          <a:xfrm>
            <a:off x="2879726" y="6357939"/>
            <a:ext cx="2404569" cy="276999"/>
          </a:xfrm>
          <a:prstGeom prst="rect">
            <a:avLst/>
          </a:prstGeom>
          <a:noFill/>
          <a:ln w="9525">
            <a:noFill/>
            <a:miter lim="800000"/>
            <a:headEnd/>
            <a:tailEnd/>
          </a:ln>
        </p:spPr>
        <p:txBody>
          <a:bodyPr wrap="none">
            <a:spAutoFit/>
          </a:bodyPr>
          <a:lstStyle/>
          <a:p>
            <a:r>
              <a:rPr lang="en-US" sz="1200"/>
              <a:t>Courtesy of Dr. Charles Yang</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3597" y="5905948"/>
            <a:ext cx="1635117" cy="748208"/>
          </a:xfrm>
          <a:prstGeom prst="rect">
            <a:avLst/>
          </a:prstGeom>
        </p:spPr>
      </p:pic>
    </p:spTree>
    <p:extLst>
      <p:ext uri="{BB962C8B-B14F-4D97-AF65-F5344CB8AC3E}">
        <p14:creationId xmlns:p14="http://schemas.microsoft.com/office/powerpoint/2010/main" val="2078696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Grp="1" noChangeArrowheads="1"/>
          </p:cNvSpPr>
          <p:nvPr>
            <p:ph type="title"/>
          </p:nvPr>
        </p:nvSpPr>
        <p:spPr>
          <a:xfrm>
            <a:off x="1524000" y="76200"/>
            <a:ext cx="8077200" cy="762000"/>
          </a:xfrm>
          <a:noFill/>
        </p:spPr>
        <p:txBody>
          <a:bodyPr>
            <a:normAutofit fontScale="90000"/>
          </a:bodyPr>
          <a:lstStyle/>
          <a:p>
            <a:r>
              <a:rPr lang="en-US" sz="2800" dirty="0" err="1"/>
              <a:t>Leuco</a:t>
            </a:r>
            <a:r>
              <a:rPr lang="en-US" sz="2800" dirty="0"/>
              <a:t> Malachite Green at 50pg/ml in Pig Liver </a:t>
            </a:r>
            <a:br>
              <a:rPr lang="en-US" sz="2800" dirty="0"/>
            </a:br>
            <a:r>
              <a:rPr lang="en-US" sz="2800" dirty="0"/>
              <a:t>HPLC vs </a:t>
            </a:r>
            <a:r>
              <a:rPr lang="en-US" sz="2800" dirty="0" smtClean="0"/>
              <a:t>TLX </a:t>
            </a:r>
            <a:r>
              <a:rPr lang="en-US" sz="2800" dirty="0" err="1"/>
              <a:t>turboflow</a:t>
            </a:r>
            <a:endParaRPr lang="en-US" sz="2800" dirty="0"/>
          </a:p>
        </p:txBody>
      </p:sp>
      <p:pic>
        <p:nvPicPr>
          <p:cNvPr id="21507" name="Picture 2"/>
          <p:cNvPicPr>
            <a:picLocks noGrp="1" noChangeAspect="1" noChangeArrowheads="1"/>
          </p:cNvPicPr>
          <p:nvPr>
            <p:ph idx="1"/>
          </p:nvPr>
        </p:nvPicPr>
        <p:blipFill>
          <a:blip r:embed="rId2" cstate="print"/>
          <a:srcRect t="3818"/>
          <a:stretch>
            <a:fillRect/>
          </a:stretch>
        </p:blipFill>
        <p:spPr>
          <a:xfrm>
            <a:off x="1524000" y="838200"/>
            <a:ext cx="9144000" cy="5486400"/>
          </a:xfrm>
          <a:noFill/>
        </p:spPr>
      </p:pic>
      <p:sp>
        <p:nvSpPr>
          <p:cNvPr id="21508" name="Text Box 3"/>
          <p:cNvSpPr txBox="1">
            <a:spLocks noChangeArrowheads="1"/>
          </p:cNvSpPr>
          <p:nvPr/>
        </p:nvSpPr>
        <p:spPr bwMode="auto">
          <a:xfrm>
            <a:off x="2209800" y="914400"/>
            <a:ext cx="1143000" cy="369332"/>
          </a:xfrm>
          <a:prstGeom prst="rect">
            <a:avLst/>
          </a:prstGeom>
          <a:solidFill>
            <a:schemeClr val="accent4">
              <a:lumMod val="40000"/>
              <a:lumOff val="60000"/>
            </a:schemeClr>
          </a:solidFill>
          <a:ln w="9525">
            <a:solidFill>
              <a:schemeClr val="tx1"/>
            </a:solidFill>
            <a:miter lim="800000"/>
            <a:headEnd/>
            <a:tailEnd/>
          </a:ln>
        </p:spPr>
        <p:txBody>
          <a:bodyPr>
            <a:spAutoFit/>
          </a:bodyPr>
          <a:lstStyle/>
          <a:p>
            <a:r>
              <a:rPr lang="en-US"/>
              <a:t>HPLC</a:t>
            </a:r>
          </a:p>
        </p:txBody>
      </p:sp>
      <p:sp>
        <p:nvSpPr>
          <p:cNvPr id="21509" name="Text Box 4"/>
          <p:cNvSpPr txBox="1">
            <a:spLocks noChangeArrowheads="1"/>
          </p:cNvSpPr>
          <p:nvPr/>
        </p:nvSpPr>
        <p:spPr bwMode="auto">
          <a:xfrm>
            <a:off x="6553201" y="914400"/>
            <a:ext cx="614271" cy="369332"/>
          </a:xfrm>
          <a:prstGeom prst="rect">
            <a:avLst/>
          </a:prstGeom>
          <a:solidFill>
            <a:schemeClr val="accent6">
              <a:lumMod val="40000"/>
              <a:lumOff val="60000"/>
            </a:schemeClr>
          </a:solidFill>
          <a:ln w="9525">
            <a:solidFill>
              <a:schemeClr val="tx1"/>
            </a:solidFill>
            <a:miter lim="800000"/>
            <a:headEnd/>
            <a:tailEnd/>
          </a:ln>
        </p:spPr>
        <p:txBody>
          <a:bodyPr wrap="none">
            <a:spAutoFit/>
          </a:bodyPr>
          <a:lstStyle/>
          <a:p>
            <a:r>
              <a:rPr lang="en-US" dirty="0"/>
              <a:t>TLX</a:t>
            </a:r>
          </a:p>
        </p:txBody>
      </p:sp>
      <p:sp>
        <p:nvSpPr>
          <p:cNvPr id="21510" name="Text Box 5"/>
          <p:cNvSpPr txBox="1">
            <a:spLocks noChangeArrowheads="1"/>
          </p:cNvSpPr>
          <p:nvPr/>
        </p:nvSpPr>
        <p:spPr bwMode="auto">
          <a:xfrm>
            <a:off x="4191000" y="2286001"/>
            <a:ext cx="3124200" cy="835025"/>
          </a:xfrm>
          <a:prstGeom prst="rect">
            <a:avLst/>
          </a:prstGeom>
          <a:solidFill>
            <a:schemeClr val="accent6">
              <a:lumMod val="40000"/>
              <a:lumOff val="60000"/>
            </a:schemeClr>
          </a:solidFill>
          <a:ln w="9525">
            <a:solidFill>
              <a:schemeClr val="tx1"/>
            </a:solidFill>
            <a:miter lim="800000"/>
            <a:headEnd/>
            <a:tailEnd/>
          </a:ln>
        </p:spPr>
        <p:txBody>
          <a:bodyPr>
            <a:spAutoFit/>
          </a:bodyPr>
          <a:lstStyle/>
          <a:p>
            <a:pPr algn="ctr"/>
            <a:r>
              <a:rPr lang="en-US" sz="1600" dirty="0">
                <a:solidFill>
                  <a:srgbClr val="0000FF"/>
                </a:solidFill>
              </a:rPr>
              <a:t>Aria TLX Sample shows improved S/N and removal of chemical noise!</a:t>
            </a:r>
          </a:p>
        </p:txBody>
      </p:sp>
      <p:sp>
        <p:nvSpPr>
          <p:cNvPr id="21511" name="Oval 7"/>
          <p:cNvSpPr>
            <a:spLocks noChangeArrowheads="1"/>
          </p:cNvSpPr>
          <p:nvPr/>
        </p:nvSpPr>
        <p:spPr bwMode="auto">
          <a:xfrm>
            <a:off x="8229600" y="1143000"/>
            <a:ext cx="609600" cy="304800"/>
          </a:xfrm>
          <a:prstGeom prst="ellipse">
            <a:avLst/>
          </a:prstGeom>
          <a:noFill/>
          <a:ln w="9525">
            <a:solidFill>
              <a:schemeClr val="folHlink"/>
            </a:solidFill>
            <a:round/>
            <a:headEnd/>
            <a:tailEnd/>
          </a:ln>
        </p:spPr>
        <p:txBody>
          <a:bodyPr wrap="none" anchor="ctr"/>
          <a:lstStyle/>
          <a:p>
            <a:endParaRPr lang="en-US"/>
          </a:p>
        </p:txBody>
      </p:sp>
      <p:sp>
        <p:nvSpPr>
          <p:cNvPr id="21512" name="Oval 8"/>
          <p:cNvSpPr>
            <a:spLocks noChangeArrowheads="1"/>
          </p:cNvSpPr>
          <p:nvPr/>
        </p:nvSpPr>
        <p:spPr bwMode="auto">
          <a:xfrm>
            <a:off x="3657600" y="1143000"/>
            <a:ext cx="609600" cy="304800"/>
          </a:xfrm>
          <a:prstGeom prst="ellipse">
            <a:avLst/>
          </a:prstGeom>
          <a:noFill/>
          <a:ln w="9525">
            <a:solidFill>
              <a:schemeClr val="folHlink"/>
            </a:solidFill>
            <a:round/>
            <a:headEnd/>
            <a:tailEnd/>
          </a:ln>
        </p:spPr>
        <p:txBody>
          <a:bodyPr wrap="none" anchor="ctr"/>
          <a:lstStyle/>
          <a:p>
            <a:endParaRPr lang="en-US"/>
          </a:p>
        </p:txBody>
      </p:sp>
      <p:sp>
        <p:nvSpPr>
          <p:cNvPr id="21513" name="Line 9"/>
          <p:cNvSpPr>
            <a:spLocks noChangeShapeType="1"/>
          </p:cNvSpPr>
          <p:nvPr/>
        </p:nvSpPr>
        <p:spPr bwMode="auto">
          <a:xfrm>
            <a:off x="7315200" y="3124200"/>
            <a:ext cx="152400" cy="2514600"/>
          </a:xfrm>
          <a:prstGeom prst="line">
            <a:avLst/>
          </a:prstGeom>
          <a:noFill/>
          <a:ln w="9525">
            <a:solidFill>
              <a:schemeClr val="folHlink"/>
            </a:solidFill>
            <a:round/>
            <a:headEnd/>
            <a:tailEnd type="triangle" w="med" len="med"/>
          </a:ln>
        </p:spPr>
        <p:txBody>
          <a:bodyPr/>
          <a:lstStyle/>
          <a:p>
            <a:endParaRPr lang="en-US"/>
          </a:p>
        </p:txBody>
      </p:sp>
      <p:sp>
        <p:nvSpPr>
          <p:cNvPr id="21514" name="Line 10"/>
          <p:cNvSpPr>
            <a:spLocks noChangeShapeType="1"/>
          </p:cNvSpPr>
          <p:nvPr/>
        </p:nvSpPr>
        <p:spPr bwMode="auto">
          <a:xfrm flipH="1">
            <a:off x="2971800" y="3124200"/>
            <a:ext cx="1219200" cy="1981200"/>
          </a:xfrm>
          <a:prstGeom prst="line">
            <a:avLst/>
          </a:prstGeom>
          <a:noFill/>
          <a:ln w="9525">
            <a:solidFill>
              <a:schemeClr val="folHlink"/>
            </a:solidFill>
            <a:round/>
            <a:headEnd/>
            <a:tailEnd type="triangle" w="med" len="med"/>
          </a:ln>
        </p:spPr>
        <p:txBody>
          <a:bodyPr/>
          <a:lstStyle/>
          <a:p>
            <a:endParaRPr lang="en-US"/>
          </a:p>
        </p:txBody>
      </p:sp>
      <p:sp>
        <p:nvSpPr>
          <p:cNvPr id="21515" name="Text Box 11"/>
          <p:cNvSpPr txBox="1">
            <a:spLocks noChangeArrowheads="1"/>
          </p:cNvSpPr>
          <p:nvPr/>
        </p:nvSpPr>
        <p:spPr bwMode="auto">
          <a:xfrm>
            <a:off x="3032126" y="6357939"/>
            <a:ext cx="2404569" cy="276999"/>
          </a:xfrm>
          <a:prstGeom prst="rect">
            <a:avLst/>
          </a:prstGeom>
          <a:noFill/>
          <a:ln w="9525">
            <a:noFill/>
            <a:miter lim="800000"/>
            <a:headEnd/>
            <a:tailEnd/>
          </a:ln>
        </p:spPr>
        <p:txBody>
          <a:bodyPr wrap="none">
            <a:spAutoFit/>
          </a:bodyPr>
          <a:lstStyle/>
          <a:p>
            <a:r>
              <a:rPr lang="en-US" sz="1200"/>
              <a:t>Courtesy of Dr. Charles Yang</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45675" y="5984688"/>
            <a:ext cx="1463040" cy="669468"/>
          </a:xfrm>
          <a:prstGeom prst="rect">
            <a:avLst/>
          </a:prstGeom>
        </p:spPr>
      </p:pic>
    </p:spTree>
    <p:extLst>
      <p:ext uri="{BB962C8B-B14F-4D97-AF65-F5344CB8AC3E}">
        <p14:creationId xmlns:p14="http://schemas.microsoft.com/office/powerpoint/2010/main" val="1314784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sz="quarter"/>
          </p:nvPr>
        </p:nvSpPr>
        <p:spPr>
          <a:xfrm>
            <a:off x="1981200" y="0"/>
            <a:ext cx="8229600" cy="1143000"/>
          </a:xfrm>
        </p:spPr>
        <p:txBody>
          <a:bodyPr/>
          <a:lstStyle/>
          <a:p>
            <a:r>
              <a:rPr lang="en-US" sz="2500"/>
              <a:t/>
            </a:r>
            <a:br>
              <a:rPr lang="en-US" sz="2500"/>
            </a:br>
            <a:endParaRPr lang="en-US" sz="2500"/>
          </a:p>
        </p:txBody>
      </p:sp>
      <p:graphicFrame>
        <p:nvGraphicFramePr>
          <p:cNvPr id="1026" name="Object 3"/>
          <p:cNvGraphicFramePr>
            <a:graphicFrameLocks noGrp="1" noChangeAspect="1"/>
          </p:cNvGraphicFramePr>
          <p:nvPr>
            <p:ph sz="quarter" idx="1"/>
          </p:nvPr>
        </p:nvGraphicFramePr>
        <p:xfrm>
          <a:off x="4343401" y="2438401"/>
          <a:ext cx="3021013" cy="2354263"/>
        </p:xfrm>
        <a:graphic>
          <a:graphicData uri="http://schemas.openxmlformats.org/presentationml/2006/ole">
            <mc:AlternateContent xmlns:mc="http://schemas.openxmlformats.org/markup-compatibility/2006">
              <mc:Choice xmlns:v="urn:schemas-microsoft-com:vml" Requires="v">
                <p:oleObj spid="_x0000_s1083" r:id="rId5" imgW="3663696" imgH="2855366" progId="Origin50.Graph">
                  <p:embed/>
                </p:oleObj>
              </mc:Choice>
              <mc:Fallback>
                <p:oleObj r:id="rId5" imgW="3663696" imgH="2855366" progId="Origin50.Graph">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1" y="2438401"/>
                        <a:ext cx="3021013" cy="2354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5"/>
          <p:cNvGraphicFramePr>
            <a:graphicFrameLocks noGrp="1" noChangeAspect="1"/>
          </p:cNvGraphicFramePr>
          <p:nvPr>
            <p:ph sz="quarter" idx="2"/>
          </p:nvPr>
        </p:nvGraphicFramePr>
        <p:xfrm>
          <a:off x="1600201" y="2057400"/>
          <a:ext cx="2671763" cy="2082800"/>
        </p:xfrm>
        <a:graphic>
          <a:graphicData uri="http://schemas.openxmlformats.org/presentationml/2006/ole">
            <mc:AlternateContent xmlns:mc="http://schemas.openxmlformats.org/markup-compatibility/2006">
              <mc:Choice xmlns:v="urn:schemas-microsoft-com:vml" Requires="v">
                <p:oleObj spid="_x0000_s1084" r:id="rId7" imgW="3663696" imgH="2855366" progId="Origin50.Graph">
                  <p:embed/>
                </p:oleObj>
              </mc:Choice>
              <mc:Fallback>
                <p:oleObj r:id="rId7" imgW="3663696" imgH="2855366" progId="Origin50.Graph">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0201" y="2057400"/>
                        <a:ext cx="2671763" cy="208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6"/>
          <p:cNvGraphicFramePr>
            <a:graphicFrameLocks noGrp="1" noChangeAspect="1"/>
          </p:cNvGraphicFramePr>
          <p:nvPr>
            <p:ph sz="quarter" idx="3"/>
          </p:nvPr>
        </p:nvGraphicFramePr>
        <p:xfrm>
          <a:off x="7315200" y="3657600"/>
          <a:ext cx="2438400" cy="1900238"/>
        </p:xfrm>
        <a:graphic>
          <a:graphicData uri="http://schemas.openxmlformats.org/presentationml/2006/ole">
            <mc:AlternateContent xmlns:mc="http://schemas.openxmlformats.org/markup-compatibility/2006">
              <mc:Choice xmlns:v="urn:schemas-microsoft-com:vml" Requires="v">
                <p:oleObj spid="_x0000_s1085" r:id="rId9" imgW="3663696" imgH="2855366" progId="Origin50.Graph">
                  <p:embed/>
                </p:oleObj>
              </mc:Choice>
              <mc:Fallback>
                <p:oleObj r:id="rId9" imgW="3663696" imgH="2855366" progId="Origin50.Graph">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15200" y="3657600"/>
                        <a:ext cx="2438400" cy="1900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Text Box 66"/>
          <p:cNvSpPr txBox="1">
            <a:spLocks noChangeArrowheads="1"/>
          </p:cNvSpPr>
          <p:nvPr/>
        </p:nvSpPr>
        <p:spPr bwMode="auto">
          <a:xfrm>
            <a:off x="5562601" y="1676401"/>
            <a:ext cx="1552575" cy="396875"/>
          </a:xfrm>
          <a:prstGeom prst="rect">
            <a:avLst/>
          </a:prstGeom>
          <a:noFill/>
          <a:ln w="12700">
            <a:noFill/>
            <a:miter lim="800000"/>
            <a:headEnd/>
            <a:tailEnd/>
          </a:ln>
        </p:spPr>
        <p:txBody>
          <a:bodyPr wrap="none">
            <a:spAutoFit/>
          </a:bodyPr>
          <a:lstStyle/>
          <a:p>
            <a:r>
              <a:rPr lang="en-US" sz="2000" b="1">
                <a:solidFill>
                  <a:srgbClr val="0000CC"/>
                </a:solidFill>
                <a:latin typeface="Frutiger 45 Light" pitchFamily="34" charset="0"/>
              </a:rPr>
              <a:t>Rat Plasma</a:t>
            </a:r>
          </a:p>
        </p:txBody>
      </p:sp>
      <p:sp>
        <p:nvSpPr>
          <p:cNvPr id="1031" name="Text Box 87"/>
          <p:cNvSpPr txBox="1">
            <a:spLocks noChangeArrowheads="1"/>
          </p:cNvSpPr>
          <p:nvPr/>
        </p:nvSpPr>
        <p:spPr bwMode="auto">
          <a:xfrm>
            <a:off x="2819400" y="4038600"/>
            <a:ext cx="1130300" cy="274638"/>
          </a:xfrm>
          <a:prstGeom prst="rect">
            <a:avLst/>
          </a:prstGeom>
          <a:noFill/>
          <a:ln w="12700">
            <a:noFill/>
            <a:miter lim="800000"/>
            <a:headEnd/>
            <a:tailEnd/>
          </a:ln>
        </p:spPr>
        <p:txBody>
          <a:bodyPr wrap="none">
            <a:spAutoFit/>
          </a:bodyPr>
          <a:lstStyle/>
          <a:p>
            <a:r>
              <a:rPr lang="en-US" sz="1200" b="1">
                <a:latin typeface="Frutiger 45 Light" pitchFamily="34" charset="0"/>
              </a:rPr>
              <a:t>Buffered H20</a:t>
            </a:r>
          </a:p>
        </p:txBody>
      </p:sp>
      <p:sp>
        <p:nvSpPr>
          <p:cNvPr id="1032" name="Text Box 88"/>
          <p:cNvSpPr txBox="1">
            <a:spLocks noChangeArrowheads="1"/>
          </p:cNvSpPr>
          <p:nvPr/>
        </p:nvSpPr>
        <p:spPr bwMode="auto">
          <a:xfrm>
            <a:off x="8305800" y="5867400"/>
            <a:ext cx="1384300" cy="274638"/>
          </a:xfrm>
          <a:prstGeom prst="rect">
            <a:avLst/>
          </a:prstGeom>
          <a:noFill/>
          <a:ln w="12700">
            <a:noFill/>
            <a:miter lim="800000"/>
            <a:headEnd/>
            <a:tailEnd/>
          </a:ln>
        </p:spPr>
        <p:txBody>
          <a:bodyPr wrap="none">
            <a:spAutoFit/>
          </a:bodyPr>
          <a:lstStyle/>
          <a:p>
            <a:r>
              <a:rPr lang="en-US" sz="1200" b="1" dirty="0">
                <a:latin typeface="Frutiger 45 Light" pitchFamily="34" charset="0"/>
              </a:rPr>
              <a:t>50:50 MeOH:H20</a:t>
            </a:r>
          </a:p>
        </p:txBody>
      </p:sp>
      <p:sp>
        <p:nvSpPr>
          <p:cNvPr id="1033" name="Text Box 89"/>
          <p:cNvSpPr txBox="1">
            <a:spLocks noChangeArrowheads="1"/>
          </p:cNvSpPr>
          <p:nvPr/>
        </p:nvSpPr>
        <p:spPr bwMode="auto">
          <a:xfrm>
            <a:off x="2574925" y="6259514"/>
            <a:ext cx="184150" cy="396875"/>
          </a:xfrm>
          <a:prstGeom prst="rect">
            <a:avLst/>
          </a:prstGeom>
          <a:noFill/>
          <a:ln w="12700">
            <a:noFill/>
            <a:miter lim="800000"/>
            <a:headEnd/>
            <a:tailEnd/>
          </a:ln>
        </p:spPr>
        <p:txBody>
          <a:bodyPr wrap="none">
            <a:spAutoFit/>
          </a:bodyPr>
          <a:lstStyle/>
          <a:p>
            <a:endParaRPr lang="en-AU" sz="2000" b="1">
              <a:latin typeface="Geneva" charset="0"/>
            </a:endParaRPr>
          </a:p>
        </p:txBody>
      </p:sp>
      <p:sp>
        <p:nvSpPr>
          <p:cNvPr id="1034" name="Text Box 90"/>
          <p:cNvSpPr txBox="1">
            <a:spLocks noChangeArrowheads="1"/>
          </p:cNvSpPr>
          <p:nvPr/>
        </p:nvSpPr>
        <p:spPr bwMode="auto">
          <a:xfrm>
            <a:off x="2286000" y="4267201"/>
            <a:ext cx="2668588" cy="1069975"/>
          </a:xfrm>
          <a:prstGeom prst="rect">
            <a:avLst/>
          </a:prstGeom>
          <a:noFill/>
          <a:ln w="12700">
            <a:noFill/>
            <a:miter lim="800000"/>
            <a:headEnd/>
            <a:tailEnd/>
          </a:ln>
        </p:spPr>
        <p:txBody>
          <a:bodyPr wrap="none">
            <a:spAutoFit/>
          </a:bodyPr>
          <a:lstStyle/>
          <a:p>
            <a:r>
              <a:rPr lang="en-US" sz="1600" b="1">
                <a:solidFill>
                  <a:srgbClr val="FF0000"/>
                </a:solidFill>
                <a:latin typeface="Frutiger 45 Light" pitchFamily="34" charset="0"/>
              </a:rPr>
              <a:t>TLX System</a:t>
            </a:r>
          </a:p>
          <a:p>
            <a:r>
              <a:rPr lang="en-US" sz="1600" b="1">
                <a:solidFill>
                  <a:srgbClr val="FF0000"/>
                </a:solidFill>
                <a:latin typeface="Frutiger 45 Light" pitchFamily="34" charset="0"/>
              </a:rPr>
              <a:t>With TurboFlow method</a:t>
            </a:r>
          </a:p>
          <a:p>
            <a:r>
              <a:rPr lang="en-US" sz="1600" b="1">
                <a:solidFill>
                  <a:srgbClr val="FF0000"/>
                </a:solidFill>
                <a:latin typeface="Frutiger 45 Light" pitchFamily="34" charset="0"/>
              </a:rPr>
              <a:t>has less ion suppression </a:t>
            </a:r>
          </a:p>
          <a:p>
            <a:r>
              <a:rPr lang="en-US" sz="1600" b="1">
                <a:solidFill>
                  <a:srgbClr val="FF0000"/>
                </a:solidFill>
                <a:latin typeface="Frutiger 45 Light" pitchFamily="34" charset="0"/>
              </a:rPr>
              <a:t>than other 2 methods</a:t>
            </a:r>
          </a:p>
        </p:txBody>
      </p:sp>
      <p:sp>
        <p:nvSpPr>
          <p:cNvPr id="1035" name="Text Box 91"/>
          <p:cNvSpPr txBox="1">
            <a:spLocks noChangeArrowheads="1"/>
          </p:cNvSpPr>
          <p:nvPr/>
        </p:nvSpPr>
        <p:spPr bwMode="auto">
          <a:xfrm>
            <a:off x="5486400" y="5029201"/>
            <a:ext cx="1231900" cy="519113"/>
          </a:xfrm>
          <a:prstGeom prst="rect">
            <a:avLst/>
          </a:prstGeom>
          <a:noFill/>
          <a:ln w="12700">
            <a:noFill/>
            <a:miter lim="800000"/>
            <a:headEnd/>
            <a:tailEnd/>
          </a:ln>
        </p:spPr>
        <p:txBody>
          <a:bodyPr wrap="none">
            <a:spAutoFit/>
          </a:bodyPr>
          <a:lstStyle/>
          <a:p>
            <a:r>
              <a:rPr lang="en-US" sz="1600" b="1">
                <a:latin typeface="Frutiger 45 Light" pitchFamily="34" charset="0"/>
              </a:rPr>
              <a:t>PPT </a:t>
            </a:r>
          </a:p>
          <a:p>
            <a:r>
              <a:rPr lang="en-US" sz="1200" b="1">
                <a:latin typeface="Frutiger 45 Light" pitchFamily="34" charset="0"/>
              </a:rPr>
              <a:t>4:1 MeOH/H20</a:t>
            </a:r>
          </a:p>
        </p:txBody>
      </p:sp>
      <p:sp>
        <p:nvSpPr>
          <p:cNvPr id="1036" name="Text Box 92"/>
          <p:cNvSpPr txBox="1">
            <a:spLocks noChangeArrowheads="1"/>
          </p:cNvSpPr>
          <p:nvPr/>
        </p:nvSpPr>
        <p:spPr bwMode="auto">
          <a:xfrm>
            <a:off x="8686800" y="5562600"/>
            <a:ext cx="593432" cy="338554"/>
          </a:xfrm>
          <a:prstGeom prst="rect">
            <a:avLst/>
          </a:prstGeom>
          <a:noFill/>
          <a:ln w="12700">
            <a:noFill/>
            <a:miter lim="800000"/>
            <a:headEnd/>
            <a:tailEnd/>
          </a:ln>
        </p:spPr>
        <p:txBody>
          <a:bodyPr wrap="none">
            <a:spAutoFit/>
          </a:bodyPr>
          <a:lstStyle/>
          <a:p>
            <a:r>
              <a:rPr lang="en-US" sz="1600" b="1" dirty="0">
                <a:latin typeface="Frutiger 45 Light" pitchFamily="34" charset="0"/>
              </a:rPr>
              <a:t>SPE</a:t>
            </a:r>
          </a:p>
        </p:txBody>
      </p:sp>
      <p:sp>
        <p:nvSpPr>
          <p:cNvPr id="1037" name="Rectangle 93"/>
          <p:cNvSpPr>
            <a:spLocks noChangeArrowheads="1"/>
          </p:cNvSpPr>
          <p:nvPr/>
        </p:nvSpPr>
        <p:spPr bwMode="auto">
          <a:xfrm>
            <a:off x="3886200" y="6400800"/>
            <a:ext cx="5715000" cy="274638"/>
          </a:xfrm>
          <a:prstGeom prst="rect">
            <a:avLst/>
          </a:prstGeom>
          <a:noFill/>
          <a:ln w="12700">
            <a:noFill/>
            <a:miter lim="800000"/>
            <a:headEnd/>
            <a:tailEnd/>
          </a:ln>
        </p:spPr>
        <p:txBody>
          <a:bodyPr>
            <a:spAutoFit/>
          </a:bodyPr>
          <a:lstStyle/>
          <a:p>
            <a:r>
              <a:rPr lang="en-US" sz="1200">
                <a:latin typeface="Geneva" charset="0"/>
              </a:rPr>
              <a:t>[J. L. Herman, Cephalon, Inc., Brandywine Parkway, PA]</a:t>
            </a:r>
          </a:p>
        </p:txBody>
      </p:sp>
      <p:sp>
        <p:nvSpPr>
          <p:cNvPr id="1038" name="Rectangle 99"/>
          <p:cNvSpPr>
            <a:spLocks noChangeArrowheads="1"/>
          </p:cNvSpPr>
          <p:nvPr/>
        </p:nvSpPr>
        <p:spPr bwMode="auto">
          <a:xfrm>
            <a:off x="1981200" y="152400"/>
            <a:ext cx="5885778" cy="523220"/>
          </a:xfrm>
          <a:prstGeom prst="rect">
            <a:avLst/>
          </a:prstGeom>
          <a:noFill/>
          <a:ln w="9525">
            <a:noFill/>
            <a:miter lim="800000"/>
            <a:headEnd/>
            <a:tailEnd/>
          </a:ln>
        </p:spPr>
        <p:txBody>
          <a:bodyPr wrap="none">
            <a:spAutoFit/>
          </a:bodyPr>
          <a:lstStyle/>
          <a:p>
            <a:r>
              <a:rPr lang="en-US" sz="2800"/>
              <a:t>Reduce Ion Suppression Effects</a:t>
            </a:r>
          </a:p>
        </p:txBody>
      </p:sp>
      <p:sp>
        <p:nvSpPr>
          <p:cNvPr id="1039" name="Rectangle 100"/>
          <p:cNvSpPr>
            <a:spLocks noChangeArrowheads="1"/>
          </p:cNvSpPr>
          <p:nvPr/>
        </p:nvSpPr>
        <p:spPr bwMode="auto">
          <a:xfrm>
            <a:off x="2514601" y="990600"/>
            <a:ext cx="5359031" cy="369332"/>
          </a:xfrm>
          <a:prstGeom prst="rect">
            <a:avLst/>
          </a:prstGeom>
          <a:noFill/>
          <a:ln w="9525">
            <a:noFill/>
            <a:miter lim="800000"/>
            <a:headEnd/>
            <a:tailEnd/>
          </a:ln>
        </p:spPr>
        <p:txBody>
          <a:bodyPr wrap="none">
            <a:spAutoFit/>
          </a:bodyPr>
          <a:lstStyle/>
          <a:p>
            <a:r>
              <a:rPr lang="en-US"/>
              <a:t>SPE, PPT and TurboFlow method comparison</a:t>
            </a:r>
          </a:p>
        </p:txBody>
      </p:sp>
      <p:sp>
        <p:nvSpPr>
          <p:cNvPr id="1040" name="Text Box 101"/>
          <p:cNvSpPr txBox="1">
            <a:spLocks noChangeArrowheads="1"/>
          </p:cNvSpPr>
          <p:nvPr/>
        </p:nvSpPr>
        <p:spPr bwMode="auto">
          <a:xfrm>
            <a:off x="3810000" y="2514600"/>
            <a:ext cx="364202" cy="369332"/>
          </a:xfrm>
          <a:prstGeom prst="rect">
            <a:avLst/>
          </a:prstGeom>
          <a:noFill/>
          <a:ln w="9525">
            <a:noFill/>
            <a:miter lim="800000"/>
            <a:headEnd/>
            <a:tailEnd/>
          </a:ln>
        </p:spPr>
        <p:txBody>
          <a:bodyPr wrap="none">
            <a:spAutoFit/>
          </a:bodyPr>
          <a:lstStyle/>
          <a:p>
            <a:r>
              <a:rPr lang="en-US" b="1"/>
              <a:t>A</a:t>
            </a:r>
          </a:p>
        </p:txBody>
      </p:sp>
      <p:sp>
        <p:nvSpPr>
          <p:cNvPr id="1041" name="Text Box 102"/>
          <p:cNvSpPr txBox="1">
            <a:spLocks noChangeArrowheads="1"/>
          </p:cNvSpPr>
          <p:nvPr/>
        </p:nvSpPr>
        <p:spPr bwMode="auto">
          <a:xfrm>
            <a:off x="6781800" y="3276600"/>
            <a:ext cx="457200" cy="369332"/>
          </a:xfrm>
          <a:prstGeom prst="rect">
            <a:avLst/>
          </a:prstGeom>
          <a:noFill/>
          <a:ln w="9525">
            <a:noFill/>
            <a:miter lim="800000"/>
            <a:headEnd/>
            <a:tailEnd/>
          </a:ln>
        </p:spPr>
        <p:txBody>
          <a:bodyPr>
            <a:spAutoFit/>
          </a:bodyPr>
          <a:lstStyle/>
          <a:p>
            <a:r>
              <a:rPr lang="en-US" b="1"/>
              <a:t>B</a:t>
            </a:r>
          </a:p>
        </p:txBody>
      </p:sp>
      <p:sp>
        <p:nvSpPr>
          <p:cNvPr id="1042" name="Text Box 103"/>
          <p:cNvSpPr txBox="1">
            <a:spLocks noChangeArrowheads="1"/>
          </p:cNvSpPr>
          <p:nvPr/>
        </p:nvSpPr>
        <p:spPr bwMode="auto">
          <a:xfrm>
            <a:off x="9067800" y="4267200"/>
            <a:ext cx="533400" cy="579438"/>
          </a:xfrm>
          <a:prstGeom prst="rect">
            <a:avLst/>
          </a:prstGeom>
          <a:noFill/>
          <a:ln w="9525">
            <a:noFill/>
            <a:miter lim="800000"/>
            <a:headEnd/>
            <a:tailEnd/>
          </a:ln>
        </p:spPr>
        <p:txBody>
          <a:bodyPr wrap="square">
            <a:spAutoFit/>
          </a:bodyPr>
          <a:lstStyle/>
          <a:p>
            <a:r>
              <a:rPr lang="en-US" sz="3200" b="1" dirty="0"/>
              <a:t>c</a:t>
            </a:r>
          </a:p>
        </p:txBody>
      </p:sp>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555713" y="6035040"/>
            <a:ext cx="1353002" cy="619116"/>
          </a:xfrm>
          <a:prstGeom prst="rect">
            <a:avLst/>
          </a:prstGeom>
        </p:spPr>
      </p:pic>
    </p:spTree>
    <p:custDataLst>
      <p:tags r:id="rId2"/>
    </p:custDataLst>
    <p:extLst>
      <p:ext uri="{BB962C8B-B14F-4D97-AF65-F5344CB8AC3E}">
        <p14:creationId xmlns:p14="http://schemas.microsoft.com/office/powerpoint/2010/main" val="1166677554"/>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18,354688107,C:\Documents and Settings\katherine.wharton\My Documents\Training Presentations\sales training\Cohesive Presentation 2008.ppc"/>
</p:tagLst>
</file>

<file path=ppt/tags/tag2.xml><?xml version="1.0" encoding="utf-8"?>
<p:tagLst xmlns:a="http://schemas.openxmlformats.org/drawingml/2006/main" xmlns:r="http://schemas.openxmlformats.org/officeDocument/2006/relationships" xmlns:p="http://schemas.openxmlformats.org/presentationml/2006/main">
  <p:tag name="PPSNARRATION" val="11,354688107,C:\Documents and Settings\katherine.wharton\My Documents\Training Presentations\sales training\Cohesive Presentation 2008.pp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38E3E123-A269-4C2C-B83D-CCF8CE8D6D2D}" vid="{616D8776-4612-40CB-A629-823BC9E388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803</TotalTime>
  <Words>1132</Words>
  <Application>Microsoft Office PowerPoint</Application>
  <PresentationFormat>Custom</PresentationFormat>
  <Paragraphs>318</Paragraphs>
  <Slides>24</Slides>
  <Notes>12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27" baseType="lpstr">
      <vt:lpstr>Office Theme</vt:lpstr>
      <vt:lpstr>Origin50.Graph</vt:lpstr>
      <vt:lpstr>Clip</vt:lpstr>
      <vt:lpstr>Q-Exactive LC-MS</vt:lpstr>
      <vt:lpstr>PowerPoint Presentation</vt:lpstr>
      <vt:lpstr>fewer sample prep steps with TurboFlow  technology</vt:lpstr>
      <vt:lpstr>Why TurboFlow columns are different: Duality  </vt:lpstr>
      <vt:lpstr>Turboflow column</vt:lpstr>
      <vt:lpstr>Cleaner Plasma Extracts</vt:lpstr>
      <vt:lpstr>Tetracycline at 500 pg/ml with TLX vs HPLC  in Pig Liver Matrix</vt:lpstr>
      <vt:lpstr>Leuco Malachite Green at 50pg/ml in Pig Liver  HPLC vs TLX turboflow</vt:lpstr>
      <vt:lpstr> </vt:lpstr>
      <vt:lpstr>PowerPoint Presentation</vt:lpstr>
      <vt:lpstr>1000 Times Less Phospholipid</vt:lpstr>
      <vt:lpstr>PowerPoint Presentation</vt:lpstr>
      <vt:lpstr>Instrumentation: Q Exactive</vt:lpstr>
      <vt:lpstr>Q-Exactive specs</vt:lpstr>
      <vt:lpstr>SIM</vt:lpstr>
      <vt:lpstr>Long-term Mass Accuracy with External Calibration</vt:lpstr>
      <vt:lpstr>Q Exactive – functions</vt:lpstr>
      <vt:lpstr>Target or Non-Target analysis workflow</vt:lpstr>
      <vt:lpstr>PowerPoint Presentation</vt:lpstr>
      <vt:lpstr>PowerPoint Presentation</vt:lpstr>
      <vt:lpstr>Software for Q Exactive</vt:lpstr>
      <vt:lpstr>PowerPoint Presentation</vt:lpstr>
      <vt:lpstr>SIEVE: Removing Noise from Statistics</vt:lpstr>
      <vt:lpstr>Q-Exactive</vt:lpstr>
    </vt:vector>
  </TitlesOfParts>
  <Company>The University of Auckland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 Coe</dc:creator>
  <cp:lastModifiedBy>Ariane Kahnt</cp:lastModifiedBy>
  <cp:revision>19</cp:revision>
  <dcterms:created xsi:type="dcterms:W3CDTF">2015-01-27T00:14:30Z</dcterms:created>
  <dcterms:modified xsi:type="dcterms:W3CDTF">2015-06-10T06:14:32Z</dcterms:modified>
</cp:coreProperties>
</file>