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A5482-96A4-4C00-8F57-1E0C8EC5C766}" type="datetimeFigureOut">
              <a:rPr lang="en-NZ" smtClean="0"/>
              <a:t>21/07/2015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50B5-34F7-4FF9-A6D3-D8C026577F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303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D9F9BA-488F-487E-8C09-FDB0ED985873}" type="slidenum">
              <a:rPr lang="en-US" altLang="en-US">
                <a:latin typeface="Times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1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38C508-42F4-4DFE-96E3-07C45CF86B45}" type="slidenum">
              <a:rPr lang="en-US" altLang="en-US">
                <a:latin typeface="Times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31" y="5319714"/>
            <a:ext cx="4861169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943601"/>
            <a:ext cx="2336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103632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10363200" cy="53340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336070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1219200"/>
            <a:ext cx="25908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219200"/>
            <a:ext cx="75692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06952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508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96757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08" y="82550"/>
            <a:ext cx="11144738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970" y="1701800"/>
            <a:ext cx="5265615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74154" y="1701800"/>
            <a:ext cx="5267569" cy="4546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1711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99959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153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41285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30246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8435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153482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35371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39094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/>
        </p:nvSpPr>
        <p:spPr bwMode="auto">
          <a:xfrm>
            <a:off x="0" y="0"/>
            <a:ext cx="6807200" cy="914400"/>
          </a:xfrm>
          <a:prstGeom prst="rect">
            <a:avLst/>
          </a:prstGeom>
          <a:solidFill>
            <a:srgbClr val="004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NZ" altLang="en-US" sz="1200" smtClean="0">
              <a:latin typeface="Times" panose="02020603050405020304" pitchFamily="18" charset="0"/>
            </a:endParaRPr>
          </a:p>
        </p:txBody>
      </p:sp>
      <p:pic>
        <p:nvPicPr>
          <p:cNvPr id="1027" name="Picture 22" descr="6835_powerpoint_v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7631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1036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0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81001"/>
            <a:ext cx="2641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6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11122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Genomics – </a:t>
            </a:r>
            <a:br>
              <a:rPr lang="en-US" altLang="en-US" smtClean="0"/>
            </a:br>
            <a:r>
              <a:rPr lang="en-US" altLang="en-US" smtClean="0"/>
              <a:t>Next-Gen sequencing </a:t>
            </a:r>
            <a:br>
              <a:rPr lang="en-US" altLang="en-US" smtClean="0"/>
            </a:br>
            <a:r>
              <a:rPr lang="en-US" altLang="en-US" smtClean="0"/>
              <a:t>and Microarrays</a:t>
            </a:r>
          </a:p>
        </p:txBody>
      </p:sp>
      <p:sp>
        <p:nvSpPr>
          <p:cNvPr id="46083" name="Rectangle 3"/>
          <p:cNvSpPr>
            <a:spLocks noChangeArrowheads="1"/>
          </p:cNvSpPr>
          <p:nvPr>
            <p:ph type="subTitle" idx="1"/>
          </p:nvPr>
        </p:nvSpPr>
        <p:spPr>
          <a:xfrm>
            <a:off x="914400" y="3505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914400" y="403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By Tim Lawrence</a:t>
            </a:r>
          </a:p>
        </p:txBody>
      </p:sp>
    </p:spTree>
    <p:extLst>
      <p:ext uri="{BB962C8B-B14F-4D97-AF65-F5344CB8AC3E}">
        <p14:creationId xmlns:p14="http://schemas.microsoft.com/office/powerpoint/2010/main" val="37822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NZ" dirty="0" smtClean="0"/>
              <a:t>How does NGS work? (</a:t>
            </a:r>
            <a:r>
              <a:rPr lang="en-NZ" dirty="0" err="1" smtClean="0"/>
              <a:t>Illumina</a:t>
            </a:r>
            <a:r>
              <a:rPr lang="en-NZ" dirty="0" smtClean="0"/>
              <a:t> method)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631951" y="6334125"/>
            <a:ext cx="199926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NZ" sz="1050" dirty="0">
                <a:solidFill>
                  <a:srgbClr val="000000"/>
                </a:solidFill>
              </a:rPr>
              <a:t>Figure from gsejournal.org</a:t>
            </a:r>
          </a:p>
        </p:txBody>
      </p:sp>
      <p:pic>
        <p:nvPicPr>
          <p:cNvPr id="57348" name="Picture 2" descr="http://www.gsejournal.org/content/figures/1297-9686-44-21-2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1902492"/>
            <a:ext cx="683895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illumina.com/content/dam/illumina-marketing/images/technology/multiplexing-overview-fig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04" y="1782383"/>
            <a:ext cx="6959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67850" y="6308725"/>
            <a:ext cx="156805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NZ" sz="1050" dirty="0">
                <a:solidFill>
                  <a:srgbClr val="000000"/>
                </a:solidFill>
              </a:rPr>
              <a:t>Figure from </a:t>
            </a:r>
            <a:r>
              <a:rPr lang="en-NZ" sz="1050" dirty="0" err="1">
                <a:solidFill>
                  <a:srgbClr val="000000"/>
                </a:solidFill>
              </a:rPr>
              <a:t>Illumina</a:t>
            </a:r>
            <a:endParaRPr lang="en-NZ" sz="1050" dirty="0">
              <a:solidFill>
                <a:srgbClr val="000000"/>
              </a:solidFill>
            </a:endParaRPr>
          </a:p>
        </p:txBody>
      </p:sp>
      <p:sp>
        <p:nvSpPr>
          <p:cNvPr id="583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Multiplexing or “barcoding” samples</a:t>
            </a:r>
          </a:p>
        </p:txBody>
      </p:sp>
    </p:spTree>
    <p:extLst>
      <p:ext uri="{BB962C8B-B14F-4D97-AF65-F5344CB8AC3E}">
        <p14:creationId xmlns:p14="http://schemas.microsoft.com/office/powerpoint/2010/main" val="13549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Paired-end sequencing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  <p:pic>
        <p:nvPicPr>
          <p:cNvPr id="59396" name="Picture 6" descr="http://www.illumina.com/content/dam/illumina-marketing/images/technology/paired-end-sequencing-fig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4513"/>
            <a:ext cx="9340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75725" y="6429375"/>
            <a:ext cx="156805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NZ" sz="1050" dirty="0">
                <a:solidFill>
                  <a:srgbClr val="000000"/>
                </a:solidFill>
              </a:rPr>
              <a:t>Figure from </a:t>
            </a:r>
            <a:r>
              <a:rPr lang="en-NZ" sz="1050" dirty="0" err="1">
                <a:solidFill>
                  <a:srgbClr val="000000"/>
                </a:solidFill>
              </a:rPr>
              <a:t>Illumina</a:t>
            </a:r>
            <a:endParaRPr lang="en-NZ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Capabilities: Ion Torrent PGM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DNA or RNA </a:t>
            </a:r>
          </a:p>
          <a:p>
            <a:r>
              <a:rPr lang="en-NZ" altLang="en-US" smtClean="0"/>
              <a:t>100,000 – 5 Million reads</a:t>
            </a:r>
          </a:p>
          <a:p>
            <a:r>
              <a:rPr lang="en-NZ" altLang="en-US" smtClean="0"/>
              <a:t>200 – 400 bp reads</a:t>
            </a:r>
          </a:p>
          <a:p>
            <a:r>
              <a:rPr lang="en-NZ" altLang="en-US" smtClean="0"/>
              <a:t>Fast run time </a:t>
            </a:r>
          </a:p>
          <a:p>
            <a:r>
              <a:rPr lang="en-NZ" altLang="en-US" smtClean="0"/>
              <a:t>Premade amplicon panels</a:t>
            </a:r>
          </a:p>
          <a:p>
            <a:r>
              <a:rPr lang="en-NZ" altLang="en-US" smtClean="0"/>
              <a:t>Custom panels</a:t>
            </a:r>
          </a:p>
          <a:p>
            <a:endParaRPr lang="en-NZ" altLang="en-US" smtClean="0"/>
          </a:p>
          <a:p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  <p:pic>
        <p:nvPicPr>
          <p:cNvPr id="60421" name="Picture 2" descr="http://cdn.pressebox.de/a/c9b95caa7010926e/attachments/0498331.attachment/filename/imgm_laboratories_ion_torrent_pgm_314_316_318_ch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133476"/>
            <a:ext cx="16748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914400" y="1257300"/>
            <a:ext cx="91059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NZ" altLang="en-US" dirty="0" smtClean="0"/>
              <a:t>Common project types – PGM </a:t>
            </a:r>
            <a:r>
              <a:rPr lang="en-NZ" altLang="en-US" dirty="0" err="1" smtClean="0"/>
              <a:t>amplicon</a:t>
            </a:r>
            <a:r>
              <a:rPr lang="en-NZ" altLang="en-US" dirty="0" smtClean="0"/>
              <a:t> panels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Comprehensive Cancer Panel</a:t>
            </a:r>
          </a:p>
          <a:p>
            <a:r>
              <a:rPr lang="en-NZ" altLang="en-US" smtClean="0"/>
              <a:t>Inherited disease</a:t>
            </a:r>
          </a:p>
          <a:p>
            <a:r>
              <a:rPr lang="en-NZ" altLang="en-US" smtClean="0"/>
              <a:t>Community panels</a:t>
            </a:r>
          </a:p>
          <a:p>
            <a:r>
              <a:rPr lang="en-NZ" altLang="en-US" smtClean="0"/>
              <a:t>Ion Ampliseq Designer</a:t>
            </a:r>
          </a:p>
          <a:p>
            <a:r>
              <a:rPr lang="en-NZ" altLang="en-US" smtClean="0"/>
              <a:t>Custom Panels &lt;5 Mb, &lt;6144 amplicons</a:t>
            </a:r>
          </a:p>
          <a:p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846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Capabilities: Illumina MiSeq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sz="2000" dirty="0"/>
              <a:t>DNA or RNA</a:t>
            </a:r>
          </a:p>
          <a:p>
            <a:pPr>
              <a:defRPr/>
            </a:pPr>
            <a:r>
              <a:rPr lang="en-NZ" sz="2000" dirty="0"/>
              <a:t>10 Million-20 Million reads </a:t>
            </a:r>
          </a:p>
          <a:p>
            <a:pPr>
              <a:defRPr/>
            </a:pPr>
            <a:r>
              <a:rPr lang="en-NZ" sz="2000" dirty="0"/>
              <a:t>50 </a:t>
            </a:r>
            <a:r>
              <a:rPr lang="en-NZ" sz="2000" dirty="0" err="1"/>
              <a:t>bp</a:t>
            </a:r>
            <a:r>
              <a:rPr lang="en-NZ" sz="2000" dirty="0"/>
              <a:t> – 300 </a:t>
            </a:r>
            <a:r>
              <a:rPr lang="en-NZ" sz="2000" dirty="0" err="1"/>
              <a:t>bp</a:t>
            </a:r>
            <a:r>
              <a:rPr lang="en-NZ" sz="2000" dirty="0"/>
              <a:t> Paired end reads</a:t>
            </a:r>
          </a:p>
          <a:p>
            <a:pPr>
              <a:defRPr/>
            </a:pPr>
            <a:r>
              <a:rPr lang="en-NZ" sz="2000" dirty="0"/>
              <a:t>1-2 day run time</a:t>
            </a:r>
          </a:p>
          <a:p>
            <a:pPr>
              <a:defRPr/>
            </a:pPr>
            <a:r>
              <a:rPr lang="en-NZ" sz="2000" dirty="0"/>
              <a:t>Whole Genome sequencing of small genomes </a:t>
            </a:r>
          </a:p>
          <a:p>
            <a:pPr>
              <a:defRPr/>
            </a:pPr>
            <a:r>
              <a:rPr lang="en-NZ" sz="2000" dirty="0"/>
              <a:t>Amplicon sequencing</a:t>
            </a:r>
          </a:p>
          <a:p>
            <a:pPr>
              <a:defRPr/>
            </a:pPr>
            <a:r>
              <a:rPr lang="en-NZ" sz="2000" dirty="0" err="1"/>
              <a:t>smallRNA</a:t>
            </a:r>
            <a:r>
              <a:rPr lang="en-NZ" sz="2000" dirty="0"/>
              <a:t> </a:t>
            </a:r>
          </a:p>
          <a:p>
            <a:pPr marL="0" indent="0">
              <a:buNone/>
              <a:defRPr/>
            </a:pPr>
            <a:endParaRPr lang="en-NZ" sz="1600" dirty="0"/>
          </a:p>
          <a:p>
            <a:pPr>
              <a:defRPr/>
            </a:pPr>
            <a:endParaRPr lang="en-NZ" sz="1600" dirty="0"/>
          </a:p>
          <a:p>
            <a:pPr marL="0" indent="0">
              <a:buNone/>
              <a:defRPr/>
            </a:pPr>
            <a:endParaRPr lang="en-NZ" sz="1600" dirty="0"/>
          </a:p>
          <a:p>
            <a:pPr>
              <a:defRPr/>
            </a:pP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  <p:pic>
        <p:nvPicPr>
          <p:cNvPr id="62469" name="Picture 2" descr="http://gsl.hudsonalpha.org/static/img/platforms/MiSeq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600200"/>
            <a:ext cx="22320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Common project types - MiSeq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Identification of bacteria in complex samples</a:t>
            </a:r>
          </a:p>
          <a:p>
            <a:pPr lvl="1"/>
            <a:r>
              <a:rPr lang="en-NZ" altLang="en-US" smtClean="0"/>
              <a:t>Uses PCR to amplify 16S rRNA</a:t>
            </a:r>
          </a:p>
          <a:p>
            <a:pPr lvl="1"/>
            <a:r>
              <a:rPr lang="en-NZ" altLang="en-US" smtClean="0"/>
              <a:t>We do PCR addition of adapters and barcodes</a:t>
            </a:r>
          </a:p>
          <a:p>
            <a:pPr lvl="1"/>
            <a:r>
              <a:rPr lang="en-NZ" altLang="en-US" smtClean="0"/>
              <a:t>MiSeq run 2x250bp or 2x300bp</a:t>
            </a:r>
          </a:p>
          <a:p>
            <a:pPr lvl="1"/>
            <a:endParaRPr lang="en-NZ" altLang="en-US" smtClean="0"/>
          </a:p>
          <a:p>
            <a:r>
              <a:rPr lang="en-NZ" altLang="en-US" smtClean="0"/>
              <a:t>Sequencing small genomes</a:t>
            </a:r>
          </a:p>
          <a:p>
            <a:pPr lvl="1"/>
            <a:r>
              <a:rPr lang="en-NZ" altLang="en-US" smtClean="0"/>
              <a:t>We use specialised library prep kits optimised for your samples</a:t>
            </a:r>
          </a:p>
          <a:p>
            <a:pPr lvl="1"/>
            <a:r>
              <a:rPr lang="en-NZ" altLang="en-US" smtClean="0"/>
              <a:t>MiSeq run 2x250bp or 2x300bp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4741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MiSeq - Amplicon Preparation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High quality DNA</a:t>
            </a:r>
          </a:p>
          <a:p>
            <a:r>
              <a:rPr lang="en-NZ" altLang="en-US" smtClean="0"/>
              <a:t>Accurate input quantification</a:t>
            </a:r>
          </a:p>
          <a:p>
            <a:r>
              <a:rPr lang="en-NZ" altLang="en-US" smtClean="0"/>
              <a:t>Complete removal of primer</a:t>
            </a:r>
          </a:p>
          <a:p>
            <a:r>
              <a:rPr lang="en-NZ" altLang="en-US" smtClean="0"/>
              <a:t>Balanced read numbers across samples</a:t>
            </a:r>
          </a:p>
          <a:p>
            <a:r>
              <a:rPr lang="en-NZ" altLang="en-US" smtClean="0"/>
              <a:t>Mock community controls are available</a:t>
            </a:r>
          </a:p>
          <a:p>
            <a:r>
              <a:rPr lang="en-NZ" altLang="en-US" smtClean="0"/>
              <a:t>Up to 384 samples per run</a:t>
            </a:r>
          </a:p>
          <a:p>
            <a:r>
              <a:rPr lang="en-NZ" altLang="en-US" smtClean="0"/>
              <a:t>2-step PCR protocol allows any amplicon to be sequenced up to 500 bp</a:t>
            </a:r>
          </a:p>
          <a:p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40150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MiSeq - Small Genomes	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Up to 18 Bacterial Genomes per MiSeq run</a:t>
            </a:r>
          </a:p>
          <a:p>
            <a:r>
              <a:rPr lang="en-NZ" altLang="en-US" smtClean="0"/>
              <a:t>High molecular weight gDNA</a:t>
            </a:r>
          </a:p>
          <a:p>
            <a:r>
              <a:rPr lang="en-NZ" altLang="en-US" smtClean="0"/>
              <a:t>Sheared with Covaris m220 to 350 bp – 550 bp</a:t>
            </a:r>
          </a:p>
          <a:p>
            <a:r>
              <a:rPr lang="en-NZ" altLang="en-US" smtClean="0"/>
              <a:t>Adapters and barcodes added by ligation</a:t>
            </a:r>
          </a:p>
          <a:p>
            <a:r>
              <a:rPr lang="en-NZ" altLang="en-US" smtClean="0"/>
              <a:t>Optional PCR enrichment</a:t>
            </a:r>
          </a:p>
          <a:p>
            <a:endParaRPr lang="en-NZ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31009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Next-gen Sample Prep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High Quality </a:t>
            </a:r>
          </a:p>
          <a:p>
            <a:pPr lvl="1">
              <a:defRPr/>
            </a:pPr>
            <a:r>
              <a:rPr lang="en-NZ" dirty="0" smtClean="0"/>
              <a:t>High Molecular weight genomic DNA</a:t>
            </a:r>
          </a:p>
          <a:p>
            <a:pPr lvl="1">
              <a:defRPr/>
            </a:pPr>
            <a:r>
              <a:rPr lang="en-NZ" dirty="0" smtClean="0"/>
              <a:t>Clean </a:t>
            </a:r>
            <a:r>
              <a:rPr lang="en-NZ" dirty="0" err="1" smtClean="0"/>
              <a:t>Amplicons</a:t>
            </a:r>
            <a:r>
              <a:rPr lang="en-NZ" dirty="0" smtClean="0"/>
              <a:t> (use </a:t>
            </a:r>
            <a:r>
              <a:rPr lang="en-NZ" dirty="0" err="1" smtClean="0"/>
              <a:t>AMPureXP</a:t>
            </a:r>
            <a:r>
              <a:rPr lang="en-NZ" dirty="0" smtClean="0"/>
              <a:t>)</a:t>
            </a:r>
          </a:p>
          <a:p>
            <a:pPr lvl="1">
              <a:defRPr/>
            </a:pPr>
            <a:r>
              <a:rPr lang="en-NZ" dirty="0" smtClean="0"/>
              <a:t>Intact </a:t>
            </a:r>
            <a:r>
              <a:rPr lang="en-NZ" dirty="0" err="1" smtClean="0"/>
              <a:t>totalRNA</a:t>
            </a:r>
            <a:endParaRPr lang="en-NZ" dirty="0" smtClean="0"/>
          </a:p>
          <a:p>
            <a:pPr lvl="1">
              <a:defRPr/>
            </a:pPr>
            <a:r>
              <a:rPr lang="en-NZ" dirty="0" smtClean="0"/>
              <a:t>RIN ≥ 7 if possible</a:t>
            </a:r>
          </a:p>
          <a:p>
            <a:pPr marL="457200" lvl="1" indent="0">
              <a:buNone/>
              <a:defRPr/>
            </a:pPr>
            <a:endParaRPr lang="en-NZ" dirty="0"/>
          </a:p>
          <a:p>
            <a:pPr>
              <a:defRPr/>
            </a:pPr>
            <a:r>
              <a:rPr lang="en-NZ" dirty="0" smtClean="0"/>
              <a:t>Exceptions</a:t>
            </a:r>
          </a:p>
          <a:p>
            <a:pPr lvl="1">
              <a:defRPr/>
            </a:pPr>
            <a:r>
              <a:rPr lang="en-NZ" dirty="0" smtClean="0"/>
              <a:t>FFPE kits</a:t>
            </a:r>
          </a:p>
          <a:p>
            <a:pPr lvl="1">
              <a:defRPr/>
            </a:pPr>
            <a:r>
              <a:rPr lang="en-NZ" dirty="0" smtClean="0"/>
              <a:t>Specialised kits for low input and degraded samples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4269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Genomics Lab Team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Liam Williams</a:t>
            </a:r>
          </a:p>
          <a:p>
            <a:pPr eaLnBrk="1" hangingPunct="1"/>
            <a:r>
              <a:rPr lang="en-US" altLang="en-US" smtClean="0"/>
              <a:t>Tim Lawrence</a:t>
            </a:r>
          </a:p>
        </p:txBody>
      </p:sp>
    </p:spTree>
    <p:extLst>
      <p:ext uri="{BB962C8B-B14F-4D97-AF65-F5344CB8AC3E}">
        <p14:creationId xmlns:p14="http://schemas.microsoft.com/office/powerpoint/2010/main" val="30367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Supporting equipment – QC/quant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222248" y="2020824"/>
            <a:ext cx="8839200" cy="4540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altLang="en-US" dirty="0" err="1" smtClean="0"/>
              <a:t>Bioanalyzer</a:t>
            </a:r>
            <a:endParaRPr lang="en-NZ" altLang="en-US" dirty="0" smtClean="0"/>
          </a:p>
          <a:p>
            <a:pPr lvl="1">
              <a:defRPr/>
            </a:pPr>
            <a:r>
              <a:rPr lang="en-NZ" altLang="en-US" dirty="0" smtClean="0"/>
              <a:t>DNA/RNA sizing, quantity and quality</a:t>
            </a:r>
          </a:p>
          <a:p>
            <a:pPr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err="1" smtClean="0"/>
              <a:t>Qubit</a:t>
            </a:r>
            <a:r>
              <a:rPr lang="en-NZ" altLang="en-US" dirty="0" smtClean="0"/>
              <a:t> fluorimeter</a:t>
            </a:r>
          </a:p>
          <a:p>
            <a:pPr lvl="1">
              <a:defRPr/>
            </a:pPr>
            <a:r>
              <a:rPr lang="en-NZ" altLang="en-US" dirty="0" smtClean="0"/>
              <a:t>DNA and RNA </a:t>
            </a:r>
            <a:r>
              <a:rPr lang="en-NZ" altLang="en-US" dirty="0" err="1" smtClean="0"/>
              <a:t>fluorometric</a:t>
            </a:r>
            <a:r>
              <a:rPr lang="en-NZ" altLang="en-US" dirty="0" smtClean="0"/>
              <a:t> quantification</a:t>
            </a:r>
          </a:p>
          <a:p>
            <a:pPr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err="1" smtClean="0"/>
              <a:t>NanoDrop</a:t>
            </a:r>
            <a:r>
              <a:rPr lang="en-NZ" altLang="en-US" dirty="0" smtClean="0"/>
              <a:t> spectrophotometer</a:t>
            </a:r>
          </a:p>
          <a:p>
            <a:pPr lvl="1">
              <a:defRPr/>
            </a:pPr>
            <a:r>
              <a:rPr lang="en-NZ" altLang="en-US" dirty="0" smtClean="0"/>
              <a:t>DNA and RNA spectrophotometric quantification</a:t>
            </a:r>
          </a:p>
          <a:p>
            <a:pPr>
              <a:defRPr/>
            </a:pPr>
            <a:endParaRPr lang="en-NZ" altLang="en-US" dirty="0" smtClean="0"/>
          </a:p>
          <a:p>
            <a:pPr marL="0" indent="0">
              <a:buNone/>
              <a:defRPr/>
            </a:pPr>
            <a:r>
              <a:rPr lang="en-NZ" altLang="en-US" dirty="0" smtClean="0"/>
              <a:t>Bookable on </a:t>
            </a:r>
            <a:r>
              <a:rPr lang="en-NZ" altLang="en-US" dirty="0" err="1" smtClean="0"/>
              <a:t>iLab</a:t>
            </a:r>
            <a:endParaRPr lang="en-N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Supporting equipment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249680" y="2002536"/>
            <a:ext cx="8839200" cy="4540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NZ" altLang="en-US" dirty="0" err="1" smtClean="0"/>
              <a:t>Covaris</a:t>
            </a:r>
            <a:r>
              <a:rPr lang="en-NZ" altLang="en-US" dirty="0" smtClean="0"/>
              <a:t> M220 </a:t>
            </a:r>
            <a:r>
              <a:rPr lang="en-NZ" altLang="en-US" dirty="0" err="1" smtClean="0"/>
              <a:t>sonicator</a:t>
            </a:r>
            <a:endParaRPr lang="en-NZ" altLang="en-US" dirty="0" smtClean="0"/>
          </a:p>
          <a:p>
            <a:pPr lvl="1">
              <a:defRPr/>
            </a:pPr>
            <a:r>
              <a:rPr lang="en-NZ" altLang="en-US" dirty="0" smtClean="0"/>
              <a:t>DNA fragmentation</a:t>
            </a:r>
          </a:p>
          <a:p>
            <a:pPr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smtClean="0"/>
              <a:t>Robotic workstations: </a:t>
            </a:r>
            <a:br>
              <a:rPr lang="en-NZ" altLang="en-US" dirty="0" smtClean="0"/>
            </a:br>
            <a:r>
              <a:rPr lang="en-NZ" altLang="en-US" dirty="0" err="1" smtClean="0"/>
              <a:t>Biomek</a:t>
            </a:r>
            <a:r>
              <a:rPr lang="en-NZ" altLang="en-US" dirty="0" smtClean="0"/>
              <a:t> 4000, Eppendorf </a:t>
            </a:r>
            <a:r>
              <a:rPr lang="en-NZ" altLang="en-US" dirty="0" err="1" smtClean="0"/>
              <a:t>epMotion</a:t>
            </a:r>
            <a:endParaRPr lang="en-NZ" altLang="en-US" dirty="0" smtClean="0"/>
          </a:p>
          <a:p>
            <a:pPr lvl="1">
              <a:defRPr/>
            </a:pPr>
            <a:r>
              <a:rPr lang="en-NZ" altLang="en-US" dirty="0" smtClean="0"/>
              <a:t>High-throughput liquid handling</a:t>
            </a:r>
          </a:p>
          <a:p>
            <a:pPr>
              <a:defRPr/>
            </a:pPr>
            <a:endParaRPr lang="en-NZ" altLang="en-US" dirty="0" smtClean="0"/>
          </a:p>
          <a:p>
            <a:pPr marL="0" indent="0">
              <a:buNone/>
              <a:defRPr/>
            </a:pPr>
            <a:r>
              <a:rPr lang="en-NZ" altLang="en-US" dirty="0" smtClean="0"/>
              <a:t>Bookable on </a:t>
            </a:r>
            <a:r>
              <a:rPr lang="en-NZ" altLang="en-US" dirty="0" err="1" smtClean="0"/>
              <a:t>iLab</a:t>
            </a:r>
            <a:endParaRPr lang="en-N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4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Capabilities: Affymetrix microarrays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017270" y="2075688"/>
            <a:ext cx="8420100" cy="4540250"/>
          </a:xfrm>
        </p:spPr>
        <p:txBody>
          <a:bodyPr/>
          <a:lstStyle/>
          <a:p>
            <a:r>
              <a:rPr lang="en-NZ" altLang="en-US" dirty="0" smtClean="0"/>
              <a:t>Gene expression (RNA or small RNA)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Defined </a:t>
            </a:r>
            <a:r>
              <a:rPr lang="en-NZ" altLang="en-US" dirty="0" err="1" smtClean="0"/>
              <a:t>probesets</a:t>
            </a:r>
            <a:r>
              <a:rPr lang="en-NZ" altLang="en-US" dirty="0" smtClean="0"/>
              <a:t> 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Reproducible datasets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Total RNA input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Transcriptome Analysis Console (TAC) software</a:t>
            </a:r>
          </a:p>
          <a:p>
            <a:endParaRPr lang="en-NZ" altLang="en-US" dirty="0" smtClean="0"/>
          </a:p>
        </p:txBody>
      </p:sp>
      <p:pic>
        <p:nvPicPr>
          <p:cNvPr id="69636" name="Picture 2" descr="http://www.nucleomics.be/wp-content/uploads/affymetri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7813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Affymetrix – Gene expression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PrimeView</a:t>
            </a:r>
          </a:p>
          <a:p>
            <a:pPr lvl="1"/>
            <a:r>
              <a:rPr lang="en-NZ" altLang="en-US" smtClean="0"/>
              <a:t>530,000 probes, 36,000 transcripts </a:t>
            </a:r>
          </a:p>
          <a:p>
            <a:pPr lvl="1"/>
            <a:endParaRPr lang="en-NZ" altLang="en-US" smtClean="0"/>
          </a:p>
          <a:p>
            <a:r>
              <a:rPr lang="en-NZ" altLang="en-US" smtClean="0"/>
              <a:t>MiRNA v4.0</a:t>
            </a:r>
          </a:p>
          <a:p>
            <a:pPr lvl="1"/>
            <a:r>
              <a:rPr lang="en-NZ" altLang="en-US" smtClean="0"/>
              <a:t>30,000 probe sets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38196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Which platform is best?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Each platform has pros and cons</a:t>
            </a:r>
          </a:p>
          <a:p>
            <a:r>
              <a:rPr lang="en-NZ" altLang="en-US" smtClean="0"/>
              <a:t>Discuss with us about which best suits your experimental outcomes</a:t>
            </a:r>
          </a:p>
          <a:p>
            <a:r>
              <a:rPr lang="en-NZ" altLang="en-US" smtClean="0"/>
              <a:t>We work closely with the Bioinformatics Institute who can advise on experimental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38758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Accessing our services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/>
              <a:t>Next-generation sequencing and microarray work is contracted through NZGL</a:t>
            </a:r>
          </a:p>
          <a:p>
            <a:endParaRPr lang="en-NZ" altLang="en-US" smtClean="0"/>
          </a:p>
          <a:p>
            <a:endParaRPr lang="en-NZ" altLang="en-US" smtClean="0"/>
          </a:p>
          <a:p>
            <a:endParaRPr lang="en-NZ" altLang="en-US" smtClean="0"/>
          </a:p>
          <a:p>
            <a:endParaRPr lang="en-NZ" altLang="en-US" smtClean="0"/>
          </a:p>
          <a:p>
            <a:r>
              <a:rPr lang="en-NZ" altLang="en-US" smtClean="0"/>
              <a:t>These services are not able to be booked in iLab</a:t>
            </a:r>
          </a:p>
          <a:p>
            <a:pPr lvl="1"/>
            <a:r>
              <a:rPr lang="en-NZ" altLang="en-US" smtClean="0"/>
              <a:t>But our other equipment is bookable in iLab!</a:t>
            </a: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068639"/>
            <a:ext cx="2540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7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What we offer (assistance)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80695" y="2066545"/>
            <a:ext cx="8602663" cy="44672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NZ" altLang="en-US" dirty="0" smtClean="0"/>
              <a:t>A start to finish collaborative approach to assisting with your next-generation sequencing and microarray projects!</a:t>
            </a:r>
          </a:p>
          <a:p>
            <a:pPr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smtClean="0"/>
              <a:t>Project planning advice</a:t>
            </a:r>
          </a:p>
          <a:p>
            <a:pPr lvl="1">
              <a:defRPr/>
            </a:pPr>
            <a:r>
              <a:rPr lang="en-NZ" altLang="en-US" dirty="0" smtClean="0"/>
              <a:t>In conjunction with the Bioinformatics Institute team</a:t>
            </a:r>
          </a:p>
          <a:p>
            <a:pPr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smtClean="0"/>
              <a:t>Individualised training in using methods/equipment</a:t>
            </a:r>
          </a:p>
        </p:txBody>
      </p:sp>
    </p:spTree>
    <p:extLst>
      <p:ext uri="{BB962C8B-B14F-4D97-AF65-F5344CB8AC3E}">
        <p14:creationId xmlns:p14="http://schemas.microsoft.com/office/powerpoint/2010/main" val="30244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NZ" sz="2000" dirty="0"/>
              <a:t>Illumina </a:t>
            </a:r>
            <a:r>
              <a:rPr lang="en-NZ" sz="2000" dirty="0" err="1"/>
              <a:t>MiSeq</a:t>
            </a:r>
            <a:r>
              <a:rPr lang="en-NZ" sz="2000" dirty="0"/>
              <a:t> sequencer</a:t>
            </a:r>
          </a:p>
          <a:p>
            <a:pPr>
              <a:defRPr/>
            </a:pPr>
            <a:endParaRPr lang="en-NZ" sz="2000" dirty="0"/>
          </a:p>
          <a:p>
            <a:pPr>
              <a:defRPr/>
            </a:pPr>
            <a:endParaRPr lang="en-NZ" sz="2000" dirty="0"/>
          </a:p>
          <a:p>
            <a:pPr>
              <a:defRPr/>
            </a:pPr>
            <a:endParaRPr lang="en-NZ" sz="2000" dirty="0"/>
          </a:p>
          <a:p>
            <a:pPr>
              <a:defRPr/>
            </a:pPr>
            <a:r>
              <a:rPr lang="en-NZ" sz="2000" dirty="0"/>
              <a:t>Life Technologies Ion Torrent PGM sequencer</a:t>
            </a:r>
          </a:p>
          <a:p>
            <a:pPr marL="0" indent="0">
              <a:buNone/>
              <a:defRPr/>
            </a:pPr>
            <a:endParaRPr lang="en-NZ" sz="2000" dirty="0"/>
          </a:p>
          <a:p>
            <a:pPr marL="0" indent="0">
              <a:buNone/>
              <a:defRPr/>
            </a:pPr>
            <a:endParaRPr lang="en-NZ" sz="2000" dirty="0"/>
          </a:p>
          <a:p>
            <a:pPr>
              <a:defRPr/>
            </a:pPr>
            <a:endParaRPr lang="en-NZ" sz="2000" dirty="0"/>
          </a:p>
          <a:p>
            <a:pPr>
              <a:defRPr/>
            </a:pPr>
            <a:r>
              <a:rPr lang="en-NZ" sz="2000" dirty="0"/>
              <a:t>Affymetrix microarray wash station and scanner</a:t>
            </a:r>
          </a:p>
          <a:p>
            <a:pPr>
              <a:defRPr/>
            </a:pPr>
            <a:endParaRPr lang="en-NZ" dirty="0"/>
          </a:p>
        </p:txBody>
      </p:sp>
      <p:pic>
        <p:nvPicPr>
          <p:cNvPr id="52227" name="Picture 6" descr="http://genoseq.ucla.edu/images/9/92/Miseq-personal-sequenc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0" y="1412876"/>
            <a:ext cx="3282950" cy="1795463"/>
          </a:xfrm>
          <a:noFill/>
        </p:spPr>
      </p:pic>
      <p:pic>
        <p:nvPicPr>
          <p:cNvPr id="52228" name="Picture 8" descr="http://photos.labwrench.com/equipmentPhotos/13000/13107-10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3068639"/>
            <a:ext cx="21717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0" descr="https://www.scripps.edu/florida/technologies/genomics/images/affymetrix_microarr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253039"/>
            <a:ext cx="33766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Our equipment platforms</a:t>
            </a:r>
          </a:p>
        </p:txBody>
      </p:sp>
    </p:spTree>
    <p:extLst>
      <p:ext uri="{BB962C8B-B14F-4D97-AF65-F5344CB8AC3E}">
        <p14:creationId xmlns:p14="http://schemas.microsoft.com/office/powerpoint/2010/main" val="28239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Sequencing types: Sanger vs next-gen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14400" y="2058987"/>
            <a:ext cx="8420100" cy="4035425"/>
          </a:xfrm>
        </p:spPr>
        <p:txBody>
          <a:bodyPr/>
          <a:lstStyle/>
          <a:p>
            <a:r>
              <a:rPr lang="en-NZ" altLang="en-US" dirty="0" smtClean="0"/>
              <a:t>Sanger (capillary)</a:t>
            </a:r>
          </a:p>
          <a:p>
            <a:pPr lvl="1"/>
            <a:r>
              <a:rPr lang="en-NZ" altLang="en-US" dirty="0" smtClean="0"/>
              <a:t>Long reads</a:t>
            </a:r>
          </a:p>
          <a:p>
            <a:pPr lvl="1"/>
            <a:r>
              <a:rPr lang="en-NZ" altLang="en-US" dirty="0" smtClean="0"/>
              <a:t>Single samples</a:t>
            </a:r>
          </a:p>
          <a:p>
            <a:pPr lvl="1"/>
            <a:r>
              <a:rPr lang="en-NZ" altLang="en-US" dirty="0" smtClean="0"/>
              <a:t>Confirmation of next-gen results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Next-gen</a:t>
            </a:r>
          </a:p>
          <a:p>
            <a:pPr lvl="1"/>
            <a:r>
              <a:rPr lang="en-NZ" altLang="en-US" dirty="0" smtClean="0"/>
              <a:t>High throughput</a:t>
            </a:r>
          </a:p>
          <a:p>
            <a:pPr lvl="1"/>
            <a:r>
              <a:rPr lang="en-NZ" altLang="en-US" dirty="0" smtClean="0"/>
              <a:t>Multiplexed samples</a:t>
            </a:r>
          </a:p>
          <a:p>
            <a:pPr lvl="1"/>
            <a:r>
              <a:rPr lang="en-NZ" altLang="en-US" dirty="0" smtClean="0"/>
              <a:t>Short reads</a:t>
            </a:r>
          </a:p>
          <a:p>
            <a:pPr lvl="1"/>
            <a:r>
              <a:rPr lang="en-NZ" altLang="en-US" dirty="0" smtClean="0"/>
              <a:t>Large data 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34783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Common sample types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14400" y="2058987"/>
            <a:ext cx="8420100" cy="4035425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Genomic DNA</a:t>
            </a:r>
          </a:p>
          <a:p>
            <a:pPr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err="1" smtClean="0"/>
              <a:t>Amplicons</a:t>
            </a:r>
            <a:r>
              <a:rPr lang="en-NZ" altLang="en-US" dirty="0" smtClean="0"/>
              <a:t> (PCR products)</a:t>
            </a:r>
          </a:p>
          <a:p>
            <a:pPr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smtClean="0"/>
              <a:t>RNA</a:t>
            </a:r>
          </a:p>
          <a:p>
            <a:pPr marL="0" indent="0">
              <a:buNone/>
              <a:defRPr/>
            </a:pPr>
            <a:endParaRPr lang="en-NZ" altLang="en-US" dirty="0" smtClean="0"/>
          </a:p>
          <a:p>
            <a:pPr>
              <a:defRPr/>
            </a:pPr>
            <a:r>
              <a:rPr lang="en-NZ" altLang="en-US" dirty="0" smtClean="0"/>
              <a:t>Small RNA / microRNA</a:t>
            </a:r>
          </a:p>
          <a:p>
            <a:pPr marL="0" indent="0">
              <a:buNone/>
              <a:defRPr/>
            </a:pPr>
            <a:endParaRPr lang="en-NZ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July 2015</a:t>
            </a:r>
          </a:p>
        </p:txBody>
      </p:sp>
    </p:spTree>
    <p:extLst>
      <p:ext uri="{BB962C8B-B14F-4D97-AF65-F5344CB8AC3E}">
        <p14:creationId xmlns:p14="http://schemas.microsoft.com/office/powerpoint/2010/main" val="22322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What we offer (services)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14400" y="2039112"/>
            <a:ext cx="8420100" cy="4179888"/>
          </a:xfrm>
        </p:spPr>
        <p:txBody>
          <a:bodyPr/>
          <a:lstStyle/>
          <a:p>
            <a:r>
              <a:rPr lang="en-NZ" altLang="en-US" dirty="0" smtClean="0"/>
              <a:t>Library preparation for all platforms 		(including elsewhere via NZGL/overseas)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Sequencing on </a:t>
            </a:r>
            <a:r>
              <a:rPr lang="en-NZ" altLang="en-US" dirty="0" err="1" smtClean="0"/>
              <a:t>MiSeq</a:t>
            </a:r>
            <a:r>
              <a:rPr lang="en-NZ" altLang="en-US" dirty="0" smtClean="0"/>
              <a:t> and PGM</a:t>
            </a:r>
          </a:p>
          <a:p>
            <a:endParaRPr lang="en-NZ" altLang="en-US" dirty="0" smtClean="0"/>
          </a:p>
          <a:p>
            <a:r>
              <a:rPr lang="en-NZ" altLang="en-US" dirty="0" smtClean="0"/>
              <a:t>Sample labelling, hybridisation and scanning for Affymetrix microarrays</a:t>
            </a:r>
          </a:p>
          <a:p>
            <a:endParaRPr lang="en-N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2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What is a library?</a:t>
            </a:r>
          </a:p>
        </p:txBody>
      </p:sp>
      <p:sp>
        <p:nvSpPr>
          <p:cNvPr id="56323" name="Content Placeholder 6"/>
          <p:cNvSpPr>
            <a:spLocks noGrp="1"/>
          </p:cNvSpPr>
          <p:nvPr>
            <p:ph sz="half" idx="1"/>
          </p:nvPr>
        </p:nvSpPr>
        <p:spPr>
          <a:xfrm>
            <a:off x="914400" y="2066544"/>
            <a:ext cx="7594600" cy="2884488"/>
          </a:xfrm>
        </p:spPr>
        <p:txBody>
          <a:bodyPr/>
          <a:lstStyle/>
          <a:p>
            <a:pPr marL="0" indent="0">
              <a:buNone/>
            </a:pPr>
            <a:r>
              <a:rPr lang="en-NZ" altLang="en-US" dirty="0" smtClean="0"/>
              <a:t>Essentially:</a:t>
            </a:r>
          </a:p>
          <a:p>
            <a:pPr marL="0" indent="0" algn="ctr">
              <a:buNone/>
            </a:pPr>
            <a:r>
              <a:rPr lang="en-NZ" altLang="en-US" dirty="0" smtClean="0"/>
              <a:t>Preparing a library</a:t>
            </a:r>
            <a:br>
              <a:rPr lang="en-NZ" altLang="en-US" dirty="0" smtClean="0"/>
            </a:br>
            <a:r>
              <a:rPr lang="en-NZ" altLang="en-US" dirty="0" smtClean="0"/>
              <a:t>= </a:t>
            </a:r>
            <a:br>
              <a:rPr lang="en-NZ" altLang="en-US" dirty="0" smtClean="0"/>
            </a:br>
            <a:r>
              <a:rPr lang="en-NZ" altLang="en-US" dirty="0" smtClean="0"/>
              <a:t>getting nucleic acids into the form required by the next-gen sequencer</a:t>
            </a:r>
          </a:p>
        </p:txBody>
      </p:sp>
      <p:sp>
        <p:nvSpPr>
          <p:cNvPr id="56324" name="Content Placeholder 6"/>
          <p:cNvSpPr>
            <a:spLocks noGrp="1"/>
          </p:cNvSpPr>
          <p:nvPr>
            <p:ph sz="half" idx="1"/>
          </p:nvPr>
        </p:nvSpPr>
        <p:spPr>
          <a:xfrm>
            <a:off x="914400" y="4724400"/>
            <a:ext cx="7594600" cy="1557338"/>
          </a:xfrm>
        </p:spPr>
        <p:txBody>
          <a:bodyPr/>
          <a:lstStyle/>
          <a:p>
            <a:pPr marL="0" indent="0">
              <a:buNone/>
            </a:pPr>
            <a:r>
              <a:rPr lang="en-NZ" altLang="en-US" dirty="0" smtClean="0"/>
              <a:t>Making it the right size</a:t>
            </a:r>
          </a:p>
          <a:p>
            <a:pPr marL="0" indent="0">
              <a:buNone/>
            </a:pPr>
            <a:r>
              <a:rPr lang="en-NZ" altLang="en-US" dirty="0" smtClean="0"/>
              <a:t>Adding adapters</a:t>
            </a:r>
          </a:p>
          <a:p>
            <a:pPr marL="0" indent="0">
              <a:buNone/>
            </a:pPr>
            <a:r>
              <a:rPr lang="en-NZ" altLang="en-US" dirty="0" smtClean="0"/>
              <a:t>Adding multiplex “barcodes”</a:t>
            </a:r>
          </a:p>
        </p:txBody>
      </p:sp>
    </p:spTree>
    <p:extLst>
      <p:ext uri="{BB962C8B-B14F-4D97-AF65-F5344CB8AC3E}">
        <p14:creationId xmlns:p14="http://schemas.microsoft.com/office/powerpoint/2010/main" val="7045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597</Words>
  <Application>Microsoft Office PowerPoint</Application>
  <PresentationFormat>Widescreen</PresentationFormat>
  <Paragraphs>177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Book Antiqua</vt:lpstr>
      <vt:lpstr>Calibri</vt:lpstr>
      <vt:lpstr>Times</vt:lpstr>
      <vt:lpstr>Verdana</vt:lpstr>
      <vt:lpstr>Blank Presentation</vt:lpstr>
      <vt:lpstr>Genomics –  Next-Gen sequencing  and Microarrays</vt:lpstr>
      <vt:lpstr>Genomics Lab Team</vt:lpstr>
      <vt:lpstr>Accessing our services</vt:lpstr>
      <vt:lpstr>What we offer (assistance)</vt:lpstr>
      <vt:lpstr>Our equipment platforms</vt:lpstr>
      <vt:lpstr>Sequencing types: Sanger vs next-gen </vt:lpstr>
      <vt:lpstr>Common sample types</vt:lpstr>
      <vt:lpstr>What we offer (services)</vt:lpstr>
      <vt:lpstr>What is a library?</vt:lpstr>
      <vt:lpstr>How does NGS work? (Illumina method)</vt:lpstr>
      <vt:lpstr>Multiplexing or “barcoding” samples</vt:lpstr>
      <vt:lpstr>Paired-end sequencing</vt:lpstr>
      <vt:lpstr>Capabilities: Ion Torrent PGM</vt:lpstr>
      <vt:lpstr>Common project types – PGM amplicon panels</vt:lpstr>
      <vt:lpstr>Capabilities: Illumina MiSeq</vt:lpstr>
      <vt:lpstr>Common project types - MiSeq</vt:lpstr>
      <vt:lpstr>MiSeq - Amplicon Preparation</vt:lpstr>
      <vt:lpstr>MiSeq - Small Genomes </vt:lpstr>
      <vt:lpstr>Next-gen Sample Prep Tips</vt:lpstr>
      <vt:lpstr>Supporting equipment – QC/quant</vt:lpstr>
      <vt:lpstr>Supporting equipment</vt:lpstr>
      <vt:lpstr>Capabilities: Affymetrix microarrays</vt:lpstr>
      <vt:lpstr>Affymetrix – Gene expression</vt:lpstr>
      <vt:lpstr>Which platform is best?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 –  Next-Gen sequencing  and Microarrays</dc:title>
  <dc:creator>Kevin Daish</dc:creator>
  <cp:lastModifiedBy>Kevin Daish</cp:lastModifiedBy>
  <cp:revision>1</cp:revision>
  <dcterms:created xsi:type="dcterms:W3CDTF">2015-07-21T00:16:16Z</dcterms:created>
  <dcterms:modified xsi:type="dcterms:W3CDTF">2015-07-21T00:20:24Z</dcterms:modified>
</cp:coreProperties>
</file>