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 id="2147483661" r:id="rId2"/>
  </p:sldMasterIdLst>
  <p:notesMasterIdLst>
    <p:notesMasterId r:id="rId19"/>
  </p:notesMasterIdLst>
  <p:handoutMasterIdLst>
    <p:handoutMasterId r:id="rId20"/>
  </p:handoutMasterIdLst>
  <p:sldIdLst>
    <p:sldId id="274" r:id="rId3"/>
    <p:sldId id="257" r:id="rId4"/>
    <p:sldId id="281" r:id="rId5"/>
    <p:sldId id="266" r:id="rId6"/>
    <p:sldId id="267" r:id="rId7"/>
    <p:sldId id="268" r:id="rId8"/>
    <p:sldId id="269" r:id="rId9"/>
    <p:sldId id="270" r:id="rId10"/>
    <p:sldId id="272" r:id="rId11"/>
    <p:sldId id="278" r:id="rId12"/>
    <p:sldId id="283" r:id="rId13"/>
    <p:sldId id="284" r:id="rId14"/>
    <p:sldId id="285" r:id="rId15"/>
    <p:sldId id="286" r:id="rId16"/>
    <p:sldId id="287" r:id="rId17"/>
    <p:sldId id="29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icky" id="{0046FD6A-FF5F-4B9B-8669-199D5DF1B659}">
          <p14:sldIdLst>
            <p14:sldId id="274"/>
            <p14:sldId id="257"/>
            <p14:sldId id="281"/>
            <p14:sldId id="266"/>
            <p14:sldId id="267"/>
            <p14:sldId id="268"/>
            <p14:sldId id="269"/>
            <p14:sldId id="270"/>
            <p14:sldId id="272"/>
          </p14:sldIdLst>
        </p14:section>
        <p14:section name="Dan" id="{AA2345A0-A3F2-4CC9-8BDB-5FE31EF70904}">
          <p14:sldIdLst>
            <p14:sldId id="278"/>
            <p14:sldId id="283"/>
            <p14:sldId id="284"/>
            <p14:sldId id="285"/>
            <p14:sldId id="286"/>
            <p14:sldId id="287"/>
            <p14:sldId id="290"/>
          </p14:sldIdLst>
        </p14:section>
      </p14:sectionLst>
    </p:ext>
    <p:ext uri="{EFAFB233-063F-42B5-8137-9DF3F51BA10A}">
      <p15:sldGuideLst xmlns:p15="http://schemas.microsoft.com/office/powerpoint/2012/main">
        <p15:guide id="1" orient="horz" pos="227">
          <p15:clr>
            <a:srgbClr val="A4A3A4"/>
          </p15:clr>
        </p15:guide>
        <p15:guide id="2" pos="55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C7"/>
    <a:srgbClr val="07408E"/>
    <a:srgbClr val="0F7674"/>
    <a:srgbClr val="094F7C"/>
    <a:srgbClr val="351263"/>
    <a:srgbClr val="469816"/>
    <a:srgbClr val="DBA51C"/>
    <a:srgbClr val="DB520D"/>
    <a:srgbClr val="760053"/>
    <a:srgbClr val="B100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229" autoAdjust="0"/>
    <p:restoredTop sz="85596" autoAdjust="0"/>
  </p:normalViewPr>
  <p:slideViewPr>
    <p:cSldViewPr snapToGrid="0" snapToObjects="1">
      <p:cViewPr varScale="1">
        <p:scale>
          <a:sx n="91" d="100"/>
          <a:sy n="91" d="100"/>
        </p:scale>
        <p:origin x="963" y="84"/>
      </p:cViewPr>
      <p:guideLst>
        <p:guide orient="horz" pos="227"/>
        <p:guide pos="5532"/>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42174E-94A8-894B-B55B-E3D1B123F7BC}" type="datetimeFigureOut">
              <a:rPr lang="en-US" smtClean="0"/>
              <a:t>8/14/2015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E4EBF85-1479-E349-9262-1B6F0600CA24}" type="slidenum">
              <a:rPr lang="en-US" smtClean="0"/>
              <a:t>‹#›</a:t>
            </a:fld>
            <a:endParaRPr lang="en-US"/>
          </a:p>
        </p:txBody>
      </p:sp>
    </p:spTree>
    <p:extLst>
      <p:ext uri="{BB962C8B-B14F-4D97-AF65-F5344CB8AC3E}">
        <p14:creationId xmlns:p14="http://schemas.microsoft.com/office/powerpoint/2010/main" val="3035455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FC2B82-52D7-564A-9414-F61912D3DADE}" type="datetimeFigureOut">
              <a:rPr lang="en-US" smtClean="0"/>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0170D6-42E6-3B4C-BC2C-154007EECCF7}" type="slidenum">
              <a:rPr lang="en-US" smtClean="0"/>
              <a:t>‹#›</a:t>
            </a:fld>
            <a:endParaRPr lang="en-US"/>
          </a:p>
        </p:txBody>
      </p:sp>
    </p:spTree>
    <p:extLst>
      <p:ext uri="{BB962C8B-B14F-4D97-AF65-F5344CB8AC3E}">
        <p14:creationId xmlns:p14="http://schemas.microsoft.com/office/powerpoint/2010/main" val="39870494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Really don’t like the term ‘pipelines’</a:t>
            </a:r>
            <a:endParaRPr lang="en-NZ" dirty="0"/>
          </a:p>
        </p:txBody>
      </p:sp>
      <p:sp>
        <p:nvSpPr>
          <p:cNvPr id="4" name="Slide Number Placeholder 3"/>
          <p:cNvSpPr>
            <a:spLocks noGrp="1"/>
          </p:cNvSpPr>
          <p:nvPr>
            <p:ph type="sldNum" sz="quarter" idx="10"/>
          </p:nvPr>
        </p:nvSpPr>
        <p:spPr/>
        <p:txBody>
          <a:bodyPr/>
          <a:lstStyle/>
          <a:p>
            <a:fld id="{960170D6-42E6-3B4C-BC2C-154007EECCF7}" type="slidenum">
              <a:rPr lang="en-US" smtClean="0"/>
              <a:t>2</a:t>
            </a:fld>
            <a:endParaRPr lang="en-US"/>
          </a:p>
        </p:txBody>
      </p:sp>
    </p:spTree>
    <p:extLst>
      <p:ext uri="{BB962C8B-B14F-4D97-AF65-F5344CB8AC3E}">
        <p14:creationId xmlns:p14="http://schemas.microsoft.com/office/powerpoint/2010/main" val="23821633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sldNum" idx="12"/>
          </p:nvPr>
        </p:nvSpPr>
        <p:spPr>
          <a:xfrm>
            <a:off x="3886201" y="8686787"/>
            <a:ext cx="2971840" cy="457355"/>
          </a:xfrm>
          <a:prstGeom prst="rect">
            <a:avLst/>
          </a:prstGeom>
          <a:noFill/>
          <a:ln>
            <a:noFill/>
          </a:ln>
        </p:spPr>
        <p:txBody>
          <a:bodyPr lIns="91425" tIns="45700" rIns="91425" bIns="45700" anchor="b" anchorCtr="0">
            <a:noAutofit/>
          </a:bodyPr>
          <a:lstStyle/>
          <a:p>
            <a:pPr>
              <a:buSzPct val="25000"/>
            </a:pPr>
            <a:r>
              <a:rPr lang="en-US">
                <a:solidFill>
                  <a:prstClr val="black"/>
                </a:solidFill>
              </a:rPr>
              <a:t> </a:t>
            </a: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91" name="Shape 191"/>
          <p:cNvSpPr txBox="1">
            <a:spLocks noGrp="1"/>
          </p:cNvSpPr>
          <p:nvPr>
            <p:ph type="body" idx="1"/>
          </p:nvPr>
        </p:nvSpPr>
        <p:spPr>
          <a:xfrm>
            <a:off x="914400" y="4343395"/>
            <a:ext cx="5029340" cy="4114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7411363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sldNum" idx="12"/>
          </p:nvPr>
        </p:nvSpPr>
        <p:spPr>
          <a:xfrm>
            <a:off x="3886201" y="8686787"/>
            <a:ext cx="2971840" cy="457355"/>
          </a:xfrm>
          <a:prstGeom prst="rect">
            <a:avLst/>
          </a:prstGeom>
          <a:noFill/>
          <a:ln>
            <a:noFill/>
          </a:ln>
        </p:spPr>
        <p:txBody>
          <a:bodyPr lIns="91425" tIns="45700" rIns="91425" bIns="45700" anchor="b" anchorCtr="0">
            <a:noAutofit/>
          </a:bodyPr>
          <a:lstStyle/>
          <a:p>
            <a:pPr>
              <a:buSzPct val="25000"/>
            </a:pPr>
            <a:r>
              <a:rPr lang="en-US">
                <a:solidFill>
                  <a:prstClr val="black"/>
                </a:solidFill>
              </a:rPr>
              <a:t> </a:t>
            </a: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07" name="Shape 207"/>
          <p:cNvSpPr txBox="1">
            <a:spLocks noGrp="1"/>
          </p:cNvSpPr>
          <p:nvPr>
            <p:ph type="body" idx="1"/>
          </p:nvPr>
        </p:nvSpPr>
        <p:spPr>
          <a:xfrm>
            <a:off x="914400" y="4343395"/>
            <a:ext cx="5029340" cy="4114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848056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dirty="0" smtClean="0"/>
              <a:t>Experiment-based (e.g., RNA-</a:t>
            </a:r>
            <a:r>
              <a:rPr lang="en-NZ" sz="1200" dirty="0" err="1" smtClean="0"/>
              <a:t>seq</a:t>
            </a:r>
            <a:r>
              <a:rPr lang="en-NZ" sz="1200" dirty="0" smtClean="0"/>
              <a:t>, expression microarrays, re-sequencing etc.)</a:t>
            </a:r>
          </a:p>
          <a:p>
            <a:r>
              <a:rPr lang="en-NZ" sz="1200" dirty="0" smtClean="0"/>
              <a:t>Project-based (e.g., simulation, annotation, network reconstruction etc.)</a:t>
            </a:r>
          </a:p>
          <a:p>
            <a:endParaRPr lang="en-NZ" dirty="0"/>
          </a:p>
        </p:txBody>
      </p:sp>
      <p:sp>
        <p:nvSpPr>
          <p:cNvPr id="4" name="Slide Number Placeholder 3"/>
          <p:cNvSpPr>
            <a:spLocks noGrp="1"/>
          </p:cNvSpPr>
          <p:nvPr>
            <p:ph type="sldNum" sz="quarter" idx="10"/>
          </p:nvPr>
        </p:nvSpPr>
        <p:spPr/>
        <p:txBody>
          <a:bodyPr/>
          <a:lstStyle/>
          <a:p>
            <a:fld id="{960170D6-42E6-3B4C-BC2C-154007EECCF7}" type="slidenum">
              <a:rPr lang="en-US" smtClean="0"/>
              <a:t>4</a:t>
            </a:fld>
            <a:endParaRPr lang="en-US"/>
          </a:p>
        </p:txBody>
      </p:sp>
    </p:spTree>
    <p:extLst>
      <p:ext uri="{BB962C8B-B14F-4D97-AF65-F5344CB8AC3E}">
        <p14:creationId xmlns:p14="http://schemas.microsoft.com/office/powerpoint/2010/main" val="1640306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Extreme case: n=2, t=2. We want</a:t>
            </a:r>
            <a:r>
              <a:rPr lang="en-US" baseline="0" dirty="0" smtClean="0"/>
              <a:t> to help you to answer your questions.</a:t>
            </a:r>
            <a:endParaRPr lang="en-US" dirty="0" smtClean="0"/>
          </a:p>
          <a:p>
            <a:r>
              <a:rPr lang="en-US" dirty="0" smtClean="0"/>
              <a:t>Will you have enough sequence to detect</a:t>
            </a:r>
            <a:r>
              <a:rPr lang="en-US" baseline="0" dirty="0" smtClean="0"/>
              <a:t> what you want to see? Trying to do variant detection, but it’s not common, or rare transcript detection.</a:t>
            </a:r>
          </a:p>
          <a:p>
            <a:r>
              <a:rPr lang="en-US" baseline="0" dirty="0" smtClean="0"/>
              <a:t>Do I have enough microarrays for my experiment?</a:t>
            </a:r>
          </a:p>
          <a:p>
            <a:r>
              <a:rPr lang="en-US" baseline="0" dirty="0" smtClean="0"/>
              <a:t>Suppose you want to compare something or map to a reference genome, is that genome any good?</a:t>
            </a:r>
          </a:p>
          <a:p>
            <a:r>
              <a:rPr lang="en-US" baseline="0" dirty="0" smtClean="0"/>
              <a:t>Is the platform that you have in mind suitable for your needs? Sequencing a bacterial genome on </a:t>
            </a:r>
            <a:r>
              <a:rPr lang="en-US" baseline="0" dirty="0" err="1" smtClean="0"/>
              <a:t>MiSeq</a:t>
            </a:r>
            <a:r>
              <a:rPr lang="en-US" baseline="0" dirty="0" smtClean="0"/>
              <a:t> – OK, human, no way</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960170D6-42E6-3B4C-BC2C-154007EECCF7}" type="slidenum">
              <a:rPr lang="en-US" smtClean="0"/>
              <a:t>5</a:t>
            </a:fld>
            <a:endParaRPr lang="en-US"/>
          </a:p>
        </p:txBody>
      </p:sp>
    </p:spTree>
    <p:extLst>
      <p:ext uri="{BB962C8B-B14F-4D97-AF65-F5344CB8AC3E}">
        <p14:creationId xmlns:p14="http://schemas.microsoft.com/office/powerpoint/2010/main" val="4059770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really</a:t>
            </a:r>
            <a:r>
              <a:rPr lang="en-US" baseline="0" dirty="0" smtClean="0"/>
              <a:t> know what I’m doing, or would like to </a:t>
            </a:r>
            <a:r>
              <a:rPr lang="en-US" baseline="0" dirty="0" err="1" smtClean="0"/>
              <a:t>analyse</a:t>
            </a:r>
            <a:r>
              <a:rPr lang="en-US" baseline="0" dirty="0" smtClean="0"/>
              <a:t> the data myself. Please teach me/run a workshop. Lets </a:t>
            </a:r>
            <a:r>
              <a:rPr lang="en-US" baseline="0" dirty="0" err="1" smtClean="0"/>
              <a:t>analyse</a:t>
            </a:r>
            <a:r>
              <a:rPr lang="en-US" baseline="0" dirty="0" smtClean="0"/>
              <a:t> the data together, or look over my shoulder while I do this.</a:t>
            </a:r>
          </a:p>
          <a:p>
            <a:r>
              <a:rPr lang="en-US" baseline="0" dirty="0" smtClean="0"/>
              <a:t>I know what I need to do, just that standard </a:t>
            </a:r>
            <a:r>
              <a:rPr lang="en-US" baseline="0" dirty="0" err="1" smtClean="0"/>
              <a:t>uni</a:t>
            </a:r>
            <a:r>
              <a:rPr lang="en-US" baseline="0" dirty="0" smtClean="0"/>
              <a:t> supplied box doesn’t quite cut it</a:t>
            </a:r>
          </a:p>
          <a:p>
            <a:r>
              <a:rPr lang="en-US" baseline="0" dirty="0" smtClean="0"/>
              <a:t>Take it away!!</a:t>
            </a:r>
            <a:endParaRPr lang="en-US" dirty="0" smtClean="0"/>
          </a:p>
          <a:p>
            <a:endParaRPr lang="en-NZ" dirty="0"/>
          </a:p>
        </p:txBody>
      </p:sp>
      <p:sp>
        <p:nvSpPr>
          <p:cNvPr id="4" name="Slide Number Placeholder 3"/>
          <p:cNvSpPr>
            <a:spLocks noGrp="1"/>
          </p:cNvSpPr>
          <p:nvPr>
            <p:ph type="sldNum" sz="quarter" idx="10"/>
          </p:nvPr>
        </p:nvSpPr>
        <p:spPr/>
        <p:txBody>
          <a:bodyPr/>
          <a:lstStyle/>
          <a:p>
            <a:fld id="{960170D6-42E6-3B4C-BC2C-154007EECCF7}" type="slidenum">
              <a:rPr lang="en-US" smtClean="0"/>
              <a:t>6</a:t>
            </a:fld>
            <a:endParaRPr lang="en-US"/>
          </a:p>
        </p:txBody>
      </p:sp>
    </p:spTree>
    <p:extLst>
      <p:ext uri="{BB962C8B-B14F-4D97-AF65-F5344CB8AC3E}">
        <p14:creationId xmlns:p14="http://schemas.microsoft.com/office/powerpoint/2010/main" val="66298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Secure, and backed up. NZGL data put onto this system by default, so a bonus!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default your workspace is configured with 32GB of RAM and 4 CPU cores, but you have full access to the high performance computing platform which consists of 6 compute nodes, each with 16 cores and 96GB of RAM</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Need more RAM? we also have large memory resources (500GB, 16 CPUs) which you can buy access to for a required period of time</a:t>
            </a:r>
          </a:p>
        </p:txBody>
      </p:sp>
      <p:sp>
        <p:nvSpPr>
          <p:cNvPr id="4" name="Slide Number Placeholder 3"/>
          <p:cNvSpPr>
            <a:spLocks noGrp="1"/>
          </p:cNvSpPr>
          <p:nvPr>
            <p:ph type="sldNum" sz="quarter" idx="10"/>
          </p:nvPr>
        </p:nvSpPr>
        <p:spPr/>
        <p:txBody>
          <a:bodyPr/>
          <a:lstStyle/>
          <a:p>
            <a:fld id="{960170D6-42E6-3B4C-BC2C-154007EECCF7}" type="slidenum">
              <a:rPr lang="en-US" smtClean="0"/>
              <a:t>8</a:t>
            </a:fld>
            <a:endParaRPr lang="en-US"/>
          </a:p>
        </p:txBody>
      </p:sp>
    </p:spTree>
    <p:extLst>
      <p:ext uri="{BB962C8B-B14F-4D97-AF65-F5344CB8AC3E}">
        <p14:creationId xmlns:p14="http://schemas.microsoft.com/office/powerpoint/2010/main" val="1749149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a:t>
            </a:r>
            <a:r>
              <a:rPr lang="en-US" baseline="0" dirty="0" smtClean="0"/>
              <a:t> important to make sure you have good quality data before you really do anything. Garbage in garbage out.</a:t>
            </a:r>
          </a:p>
          <a:p>
            <a:r>
              <a:rPr lang="en-US" baseline="0" dirty="0" smtClean="0"/>
              <a:t>NZGL generated data incudes this step as part of genomics</a:t>
            </a:r>
          </a:p>
          <a:p>
            <a:endParaRPr lang="en-US" baseline="0" dirty="0" smtClean="0"/>
          </a:p>
          <a:p>
            <a:r>
              <a:rPr lang="en-US" baseline="0" dirty="0" smtClean="0"/>
              <a:t>We’ve come across </a:t>
            </a:r>
            <a:r>
              <a:rPr lang="en-US" baseline="0" dirty="0" err="1" smtClean="0"/>
              <a:t>fastq</a:t>
            </a:r>
            <a:r>
              <a:rPr lang="en-US" baseline="0" dirty="0" smtClean="0"/>
              <a:t> files from a specific sequencing provider that seemed to be missing lines</a:t>
            </a:r>
          </a:p>
        </p:txBody>
      </p:sp>
      <p:sp>
        <p:nvSpPr>
          <p:cNvPr id="4" name="Slide Number Placeholder 3"/>
          <p:cNvSpPr>
            <a:spLocks noGrp="1"/>
          </p:cNvSpPr>
          <p:nvPr>
            <p:ph type="sldNum" sz="quarter" idx="10"/>
          </p:nvPr>
        </p:nvSpPr>
        <p:spPr/>
        <p:txBody>
          <a:bodyPr/>
          <a:lstStyle/>
          <a:p>
            <a:fld id="{960170D6-42E6-3B4C-BC2C-154007EECCF7}" type="slidenum">
              <a:rPr lang="en-US" smtClean="0"/>
              <a:t>9</a:t>
            </a:fld>
            <a:endParaRPr lang="en-US"/>
          </a:p>
        </p:txBody>
      </p:sp>
    </p:spTree>
    <p:extLst>
      <p:ext uri="{BB962C8B-B14F-4D97-AF65-F5344CB8AC3E}">
        <p14:creationId xmlns:p14="http://schemas.microsoft.com/office/powerpoint/2010/main" val="333196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sldNum" idx="12"/>
          </p:nvPr>
        </p:nvSpPr>
        <p:spPr>
          <a:xfrm>
            <a:off x="3886201" y="8686787"/>
            <a:ext cx="2971840" cy="457355"/>
          </a:xfrm>
          <a:prstGeom prst="rect">
            <a:avLst/>
          </a:prstGeom>
          <a:noFill/>
          <a:ln>
            <a:noFill/>
          </a:ln>
        </p:spPr>
        <p:txBody>
          <a:bodyPr lIns="91425" tIns="45700" rIns="91425" bIns="45700" anchor="b" anchorCtr="0">
            <a:noAutofit/>
          </a:bodyPr>
          <a:lstStyle/>
          <a:p>
            <a:pPr>
              <a:buSzPct val="25000"/>
            </a:pPr>
            <a:r>
              <a:rPr lang="en-US">
                <a:solidFill>
                  <a:prstClr val="black"/>
                </a:solidFill>
              </a:rPr>
              <a:t> </a:t>
            </a:r>
          </a:p>
        </p:txBody>
      </p:sp>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1" name="Shape 151"/>
          <p:cNvSpPr txBox="1">
            <a:spLocks noGrp="1"/>
          </p:cNvSpPr>
          <p:nvPr>
            <p:ph type="body" idx="1"/>
          </p:nvPr>
        </p:nvSpPr>
        <p:spPr>
          <a:xfrm>
            <a:off x="914400" y="4343395"/>
            <a:ext cx="5029340" cy="4114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255691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sldNum" idx="12"/>
          </p:nvPr>
        </p:nvSpPr>
        <p:spPr>
          <a:xfrm>
            <a:off x="3886201" y="8686787"/>
            <a:ext cx="2971840" cy="457355"/>
          </a:xfrm>
          <a:prstGeom prst="rect">
            <a:avLst/>
          </a:prstGeom>
          <a:noFill/>
          <a:ln>
            <a:noFill/>
          </a:ln>
        </p:spPr>
        <p:txBody>
          <a:bodyPr lIns="91425" tIns="45700" rIns="91425" bIns="45700" anchor="b" anchorCtr="0">
            <a:noAutofit/>
          </a:bodyPr>
          <a:lstStyle/>
          <a:p>
            <a:pPr>
              <a:buSzPct val="25000"/>
            </a:pPr>
            <a:r>
              <a:rPr lang="en-US">
                <a:solidFill>
                  <a:prstClr val="black"/>
                </a:solidFill>
              </a:rPr>
              <a:t> </a:t>
            </a: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8" name="Shape 158"/>
          <p:cNvSpPr txBox="1">
            <a:spLocks noGrp="1"/>
          </p:cNvSpPr>
          <p:nvPr>
            <p:ph type="body" idx="1"/>
          </p:nvPr>
        </p:nvSpPr>
        <p:spPr>
          <a:xfrm>
            <a:off x="914400" y="4343395"/>
            <a:ext cx="5029340" cy="4114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2726266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sldNum" idx="12"/>
          </p:nvPr>
        </p:nvSpPr>
        <p:spPr>
          <a:xfrm>
            <a:off x="3886201" y="8686787"/>
            <a:ext cx="2971840" cy="457355"/>
          </a:xfrm>
          <a:prstGeom prst="rect">
            <a:avLst/>
          </a:prstGeom>
          <a:noFill/>
          <a:ln>
            <a:noFill/>
          </a:ln>
        </p:spPr>
        <p:txBody>
          <a:bodyPr lIns="91425" tIns="45700" rIns="91425" bIns="45700" anchor="b" anchorCtr="0">
            <a:noAutofit/>
          </a:bodyPr>
          <a:lstStyle/>
          <a:p>
            <a:pPr>
              <a:buSzPct val="25000"/>
            </a:pPr>
            <a:r>
              <a:rPr lang="en-US">
                <a:solidFill>
                  <a:prstClr val="black"/>
                </a:solidFill>
              </a:rPr>
              <a:t> </a:t>
            </a: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4" name="Shape 174"/>
          <p:cNvSpPr txBox="1">
            <a:spLocks noGrp="1"/>
          </p:cNvSpPr>
          <p:nvPr>
            <p:ph type="body" idx="1"/>
          </p:nvPr>
        </p:nvSpPr>
        <p:spPr>
          <a:xfrm>
            <a:off x="914400" y="4343395"/>
            <a:ext cx="5029340" cy="411481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21416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Opening Slide">
    <p:bg>
      <p:bgPr>
        <a:solidFill>
          <a:srgbClr val="07408E"/>
        </a:solidFill>
        <a:effectLst/>
      </p:bgPr>
    </p:bg>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677866" y="1452828"/>
            <a:ext cx="8027984" cy="836561"/>
          </a:xfrm>
          <a:prstGeom prst="rect">
            <a:avLst/>
          </a:prstGeom>
        </p:spPr>
        <p:txBody>
          <a:bodyPr vert="horz"/>
          <a:lstStyle>
            <a:lvl1pPr algn="l">
              <a:defRPr sz="4000" b="1" i="0">
                <a:solidFill>
                  <a:srgbClr val="FFFFFF"/>
                </a:solidFill>
                <a:latin typeface="Verdana"/>
                <a:cs typeface="Verdana"/>
              </a:defRPr>
            </a:lvl1pPr>
          </a:lstStyle>
          <a:p>
            <a:r>
              <a:rPr lang="en-AU" dirty="0" smtClean="0"/>
              <a:t>Headline (Verdana Bold)</a:t>
            </a:r>
            <a:endParaRPr lang="en-US" dirty="0"/>
          </a:p>
        </p:txBody>
      </p:sp>
      <p:sp>
        <p:nvSpPr>
          <p:cNvPr id="25" name="Text Placeholder 24"/>
          <p:cNvSpPr>
            <a:spLocks noGrp="1"/>
          </p:cNvSpPr>
          <p:nvPr>
            <p:ph type="body" sz="quarter" idx="10" hasCustomPrompt="1"/>
          </p:nvPr>
        </p:nvSpPr>
        <p:spPr>
          <a:xfrm>
            <a:off x="677863" y="2304330"/>
            <a:ext cx="8027987" cy="1056603"/>
          </a:xfrm>
          <a:prstGeom prst="rect">
            <a:avLst/>
          </a:prstGeom>
        </p:spPr>
        <p:txBody>
          <a:bodyPr vert="horz"/>
          <a:lstStyle>
            <a:lvl1pPr marL="0" indent="0">
              <a:buFontTx/>
              <a:buNone/>
              <a:defRPr sz="2400">
                <a:solidFill>
                  <a:schemeClr val="bg1"/>
                </a:solidFill>
                <a:latin typeface="Verdana"/>
              </a:defRPr>
            </a:lvl1pPr>
          </a:lstStyle>
          <a:p>
            <a:pPr lvl="0"/>
            <a:r>
              <a:rPr lang="en-AU" dirty="0" smtClean="0"/>
              <a:t>Subheading (Verdana Regular)</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866" y="5718346"/>
            <a:ext cx="3642140" cy="713271"/>
          </a:xfrm>
          <a:prstGeom prst="rect">
            <a:avLst/>
          </a:prstGeom>
        </p:spPr>
      </p:pic>
      <p:sp>
        <p:nvSpPr>
          <p:cNvPr id="2" name="Date Placeholder 1"/>
          <p:cNvSpPr>
            <a:spLocks noGrp="1"/>
          </p:cNvSpPr>
          <p:nvPr>
            <p:ph type="dt" sz="half" idx="11"/>
          </p:nvPr>
        </p:nvSpPr>
        <p:spPr>
          <a:xfrm>
            <a:off x="5287551" y="360363"/>
            <a:ext cx="3423062" cy="441802"/>
          </a:xfrm>
        </p:spPr>
        <p:txBody>
          <a:bodyPr/>
          <a:lstStyle>
            <a:lvl1pPr>
              <a:defRPr sz="1400" b="0" i="0">
                <a:solidFill>
                  <a:schemeClr val="bg1"/>
                </a:solidFill>
                <a:latin typeface="Verdana"/>
                <a:cs typeface="Verdana"/>
              </a:defRPr>
            </a:lvl1pPr>
          </a:lstStyle>
          <a:p>
            <a:fld id="{43DC56B5-A700-544C-8720-C289028A981D}" type="datetime2">
              <a:rPr lang="en-NZ" smtClean="0"/>
              <a:pPr/>
              <a:t>Friday, 14 August 2015</a:t>
            </a:fld>
            <a:endParaRPr lang="en-US" dirty="0"/>
          </a:p>
        </p:txBody>
      </p:sp>
      <p:sp>
        <p:nvSpPr>
          <p:cNvPr id="3" name="TextBox 2"/>
          <p:cNvSpPr txBox="1"/>
          <p:nvPr userDrawn="1"/>
        </p:nvSpPr>
        <p:spPr>
          <a:xfrm>
            <a:off x="1058361" y="173194"/>
            <a:ext cx="184666" cy="646331"/>
          </a:xfrm>
          <a:prstGeom prst="rect">
            <a:avLst/>
          </a:prstGeom>
        </p:spPr>
        <p:txBody>
          <a:bodyPr vert="horz" wrap="none" rtlCol="0">
            <a:spAutoFit/>
          </a:bodyPr>
          <a:lstStyle/>
          <a:p>
            <a:endParaRPr lang="en-US" sz="3600" dirty="0" smtClean="0"/>
          </a:p>
        </p:txBody>
      </p:sp>
    </p:spTree>
    <p:extLst>
      <p:ext uri="{BB962C8B-B14F-4D97-AF65-F5344CB8AC3E}">
        <p14:creationId xmlns:p14="http://schemas.microsoft.com/office/powerpoint/2010/main" val="417977974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7 End Slide">
    <p:bg>
      <p:bgPr>
        <a:solidFill>
          <a:srgbClr val="07408E"/>
        </a:solidFill>
        <a:effectLst/>
      </p:bgPr>
    </p:bg>
    <p:spTree>
      <p:nvGrpSpPr>
        <p:cNvPr id="1" name=""/>
        <p:cNvGrpSpPr/>
        <p:nvPr/>
      </p:nvGrpSpPr>
      <p:grpSpPr>
        <a:xfrm>
          <a:off x="0" y="0"/>
          <a:ext cx="0" cy="0"/>
          <a:chOff x="0" y="0"/>
          <a:chExt cx="0" cy="0"/>
        </a:xfrm>
      </p:grpSpPr>
      <p:sp>
        <p:nvSpPr>
          <p:cNvPr id="25" name="Text Placeholder 24"/>
          <p:cNvSpPr>
            <a:spLocks noGrp="1"/>
          </p:cNvSpPr>
          <p:nvPr>
            <p:ph type="body" sz="quarter" idx="10" hasCustomPrompt="1"/>
          </p:nvPr>
        </p:nvSpPr>
        <p:spPr>
          <a:xfrm>
            <a:off x="677863" y="2281237"/>
            <a:ext cx="8027987" cy="3179763"/>
          </a:xfrm>
          <a:prstGeom prst="rect">
            <a:avLst/>
          </a:prstGeom>
        </p:spPr>
        <p:txBody>
          <a:bodyPr vert="horz" anchor="b"/>
          <a:lstStyle>
            <a:lvl1pPr marL="0" indent="0">
              <a:buFontTx/>
              <a:buNone/>
              <a:defRPr sz="1800">
                <a:solidFill>
                  <a:schemeClr val="bg1"/>
                </a:solidFill>
                <a:latin typeface="Verdana"/>
              </a:defRPr>
            </a:lvl1pPr>
          </a:lstStyle>
          <a:p>
            <a:pPr lvl="0"/>
            <a:r>
              <a:rPr lang="en-AU" dirty="0" smtClean="0"/>
              <a:t>Thank you</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9910" y="371543"/>
            <a:ext cx="3642140" cy="713271"/>
          </a:xfrm>
          <a:prstGeom prst="rect">
            <a:avLst/>
          </a:prstGeom>
        </p:spPr>
      </p:pic>
    </p:spTree>
    <p:extLst>
      <p:ext uri="{BB962C8B-B14F-4D97-AF65-F5344CB8AC3E}">
        <p14:creationId xmlns:p14="http://schemas.microsoft.com/office/powerpoint/2010/main" val="11435624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 Opening Slide">
    <p:bg>
      <p:bgPr>
        <a:solidFill>
          <a:srgbClr val="07408E"/>
        </a:solidFill>
        <a:effectLst/>
      </p:bgPr>
    </p:bg>
    <p:spTree>
      <p:nvGrpSpPr>
        <p:cNvPr id="1" name=""/>
        <p:cNvGrpSpPr/>
        <p:nvPr/>
      </p:nvGrpSpPr>
      <p:grpSpPr>
        <a:xfrm>
          <a:off x="0" y="0"/>
          <a:ext cx="0" cy="0"/>
          <a:chOff x="0" y="0"/>
          <a:chExt cx="0" cy="0"/>
        </a:xfrm>
      </p:grpSpPr>
      <p:sp>
        <p:nvSpPr>
          <p:cNvPr id="22" name="Title 21"/>
          <p:cNvSpPr>
            <a:spLocks noGrp="1"/>
          </p:cNvSpPr>
          <p:nvPr>
            <p:ph type="title" hasCustomPrompt="1"/>
          </p:nvPr>
        </p:nvSpPr>
        <p:spPr>
          <a:xfrm>
            <a:off x="677866" y="1452828"/>
            <a:ext cx="8027984" cy="836561"/>
          </a:xfrm>
          <a:prstGeom prst="rect">
            <a:avLst/>
          </a:prstGeom>
        </p:spPr>
        <p:txBody>
          <a:bodyPr vert="horz"/>
          <a:lstStyle>
            <a:lvl1pPr algn="l">
              <a:defRPr sz="4000" b="1" i="0">
                <a:solidFill>
                  <a:srgbClr val="FFFFFF"/>
                </a:solidFill>
                <a:latin typeface="Verdana"/>
                <a:cs typeface="Verdana"/>
              </a:defRPr>
            </a:lvl1pPr>
          </a:lstStyle>
          <a:p>
            <a:r>
              <a:rPr lang="en-AU" dirty="0" smtClean="0"/>
              <a:t>Headline (Verdana Bold)</a:t>
            </a:r>
            <a:endParaRPr lang="en-US" dirty="0"/>
          </a:p>
        </p:txBody>
      </p:sp>
      <p:sp>
        <p:nvSpPr>
          <p:cNvPr id="25" name="Text Placeholder 24"/>
          <p:cNvSpPr>
            <a:spLocks noGrp="1"/>
          </p:cNvSpPr>
          <p:nvPr>
            <p:ph type="body" sz="quarter" idx="10" hasCustomPrompt="1"/>
          </p:nvPr>
        </p:nvSpPr>
        <p:spPr>
          <a:xfrm>
            <a:off x="677863" y="2304330"/>
            <a:ext cx="8027987" cy="1056603"/>
          </a:xfrm>
          <a:prstGeom prst="rect">
            <a:avLst/>
          </a:prstGeom>
        </p:spPr>
        <p:txBody>
          <a:bodyPr vert="horz"/>
          <a:lstStyle>
            <a:lvl1pPr marL="0" indent="0">
              <a:buFontTx/>
              <a:buNone/>
              <a:defRPr sz="2400">
                <a:solidFill>
                  <a:schemeClr val="bg1"/>
                </a:solidFill>
                <a:latin typeface="Verdana"/>
              </a:defRPr>
            </a:lvl1pPr>
          </a:lstStyle>
          <a:p>
            <a:pPr lvl="0"/>
            <a:r>
              <a:rPr lang="en-AU" dirty="0" smtClean="0"/>
              <a:t>Subheading (Verdana Regular)</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7866" y="5718346"/>
            <a:ext cx="3642140" cy="713271"/>
          </a:xfrm>
          <a:prstGeom prst="rect">
            <a:avLst/>
          </a:prstGeom>
        </p:spPr>
      </p:pic>
      <p:sp>
        <p:nvSpPr>
          <p:cNvPr id="2" name="Date Placeholder 1"/>
          <p:cNvSpPr>
            <a:spLocks noGrp="1"/>
          </p:cNvSpPr>
          <p:nvPr>
            <p:ph type="dt" sz="half" idx="11"/>
          </p:nvPr>
        </p:nvSpPr>
        <p:spPr>
          <a:xfrm>
            <a:off x="5287551" y="360363"/>
            <a:ext cx="3423062" cy="441802"/>
          </a:xfrm>
        </p:spPr>
        <p:txBody>
          <a:bodyPr/>
          <a:lstStyle>
            <a:lvl1pPr>
              <a:defRPr sz="1400" b="0" i="0">
                <a:solidFill>
                  <a:schemeClr val="bg1"/>
                </a:solidFill>
                <a:latin typeface="Verdana"/>
                <a:cs typeface="Verdana"/>
              </a:defRPr>
            </a:lvl1pPr>
          </a:lstStyle>
          <a:p>
            <a:fld id="{43DC56B5-A700-544C-8720-C289028A981D}" type="datetime2">
              <a:rPr lang="en-NZ" smtClean="0">
                <a:solidFill>
                  <a:prstClr val="white"/>
                </a:solidFill>
              </a:rPr>
              <a:pPr/>
              <a:t>Friday, 14 August 2015</a:t>
            </a:fld>
            <a:endParaRPr lang="en-US" dirty="0">
              <a:solidFill>
                <a:prstClr val="white"/>
              </a:solidFill>
            </a:endParaRPr>
          </a:p>
        </p:txBody>
      </p:sp>
      <p:sp>
        <p:nvSpPr>
          <p:cNvPr id="3" name="TextBox 2"/>
          <p:cNvSpPr txBox="1"/>
          <p:nvPr userDrawn="1"/>
        </p:nvSpPr>
        <p:spPr>
          <a:xfrm>
            <a:off x="1058361" y="173194"/>
            <a:ext cx="184666" cy="646331"/>
          </a:xfrm>
          <a:prstGeom prst="rect">
            <a:avLst/>
          </a:prstGeom>
        </p:spPr>
        <p:txBody>
          <a:bodyPr vert="horz" wrap="none" rtlCol="0">
            <a:spAutoFit/>
          </a:bodyPr>
          <a:lstStyle/>
          <a:p>
            <a:endParaRPr lang="en-US" sz="3600" dirty="0" smtClean="0">
              <a:solidFill>
                <a:prstClr val="black"/>
              </a:solidFill>
            </a:endParaRPr>
          </a:p>
        </p:txBody>
      </p:sp>
    </p:spTree>
    <p:extLst>
      <p:ext uri="{BB962C8B-B14F-4D97-AF65-F5344CB8AC3E}">
        <p14:creationId xmlns:p14="http://schemas.microsoft.com/office/powerpoint/2010/main" val="3931578440"/>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Text only">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9" name="Title 8"/>
          <p:cNvSpPr>
            <a:spLocks noGrp="1"/>
          </p:cNvSpPr>
          <p:nvPr>
            <p:ph type="title" hasCustomPrompt="1"/>
          </p:nvPr>
        </p:nvSpPr>
        <p:spPr>
          <a:xfrm>
            <a:off x="677865" y="1777050"/>
            <a:ext cx="8027985" cy="717593"/>
          </a:xfrm>
          <a:prstGeom prst="rect">
            <a:avLst/>
          </a:prstGeom>
        </p:spPr>
        <p:txBody>
          <a:bodyPr vert="horz"/>
          <a:lstStyle>
            <a:lvl1pPr algn="l">
              <a:defRPr sz="4400" b="1" i="0">
                <a:solidFill>
                  <a:srgbClr val="009AC7"/>
                </a:solidFill>
                <a:latin typeface="Verdana"/>
                <a:cs typeface="Verdana"/>
              </a:defRPr>
            </a:lvl1pPr>
          </a:lstStyle>
          <a:p>
            <a:r>
              <a:rPr lang="en-AU" sz="3600" dirty="0" smtClean="0">
                <a:solidFill>
                  <a:srgbClr val="009AC7"/>
                </a:solidFill>
              </a:rPr>
              <a:t>Headline (Verdana Bold)</a:t>
            </a:r>
            <a:endParaRPr lang="en-US" sz="3600" dirty="0">
              <a:solidFill>
                <a:srgbClr val="009AC7"/>
              </a:solidFill>
            </a:endParaRPr>
          </a:p>
        </p:txBody>
      </p:sp>
      <p:sp>
        <p:nvSpPr>
          <p:cNvPr id="2" name="Slide Number Placeholder 1"/>
          <p:cNvSpPr>
            <a:spLocks noGrp="1"/>
          </p:cNvSpPr>
          <p:nvPr>
            <p:ph type="sldNum" sz="quarter" idx="11"/>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191897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Text and picture">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6050"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18013124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A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2971" y="2958265"/>
            <a:ext cx="3096000" cy="3899735"/>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2971"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38973"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7170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B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6050"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6050"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2052"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4030558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A Multiple pictures">
    <p:spTree>
      <p:nvGrpSpPr>
        <p:cNvPr id="1" name=""/>
        <p:cNvGrpSpPr/>
        <p:nvPr/>
      </p:nvGrpSpPr>
      <p:grpSpPr>
        <a:xfrm>
          <a:off x="0" y="0"/>
          <a:ext cx="0" cy="0"/>
          <a:chOff x="0" y="0"/>
          <a:chExt cx="0" cy="0"/>
        </a:xfrm>
      </p:grpSpPr>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1" name="Picture Placeholder 8"/>
          <p:cNvSpPr>
            <a:spLocks noGrp="1"/>
          </p:cNvSpPr>
          <p:nvPr>
            <p:ph type="pic" sz="quarter" idx="11"/>
          </p:nvPr>
        </p:nvSpPr>
        <p:spPr>
          <a:xfrm>
            <a:off x="5686050"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410515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B Multiple pictures">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686050"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6050"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2052"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1389523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A Full picture">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a:t>
            </a:fld>
            <a:endParaRPr lang="en-US" dirty="0"/>
          </a:p>
        </p:txBody>
      </p:sp>
      <p:sp>
        <p:nvSpPr>
          <p:cNvPr id="9" name="Picture Placeholder 8"/>
          <p:cNvSpPr>
            <a:spLocks noGrp="1"/>
          </p:cNvSpPr>
          <p:nvPr>
            <p:ph type="pic" sz="quarter" idx="11"/>
          </p:nvPr>
        </p:nvSpPr>
        <p:spPr>
          <a:xfrm>
            <a:off x="660401" y="1245262"/>
            <a:ext cx="812165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Tree>
    <p:extLst>
      <p:ext uri="{BB962C8B-B14F-4D97-AF65-F5344CB8AC3E}">
        <p14:creationId xmlns:p14="http://schemas.microsoft.com/office/powerpoint/2010/main" val="1697546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B Full pictur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660401" y="1245262"/>
            <a:ext cx="8121650" cy="4215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93207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ext only">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677866" y="2958265"/>
            <a:ext cx="7712668"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9" name="Title 8"/>
          <p:cNvSpPr>
            <a:spLocks noGrp="1"/>
          </p:cNvSpPr>
          <p:nvPr>
            <p:ph type="title" hasCustomPrompt="1"/>
          </p:nvPr>
        </p:nvSpPr>
        <p:spPr>
          <a:xfrm>
            <a:off x="677865" y="1777050"/>
            <a:ext cx="8027985" cy="717593"/>
          </a:xfrm>
          <a:prstGeom prst="rect">
            <a:avLst/>
          </a:prstGeom>
        </p:spPr>
        <p:txBody>
          <a:bodyPr vert="horz"/>
          <a:lstStyle>
            <a:lvl1pPr algn="l">
              <a:defRPr sz="4400" b="1" i="0">
                <a:solidFill>
                  <a:srgbClr val="009AC7"/>
                </a:solidFill>
                <a:latin typeface="Verdana"/>
                <a:cs typeface="Verdana"/>
              </a:defRPr>
            </a:lvl1pPr>
          </a:lstStyle>
          <a:p>
            <a:r>
              <a:rPr lang="en-AU" sz="3600" dirty="0" smtClean="0">
                <a:solidFill>
                  <a:srgbClr val="009AC7"/>
                </a:solidFill>
              </a:rPr>
              <a:t>Headline (Verdana Bold)</a:t>
            </a:r>
            <a:endParaRPr lang="en-US" sz="3600" dirty="0">
              <a:solidFill>
                <a:srgbClr val="009AC7"/>
              </a:solidFill>
            </a:endParaRPr>
          </a:p>
        </p:txBody>
      </p:sp>
      <p:sp>
        <p:nvSpPr>
          <p:cNvPr id="2" name="Slide Number Placeholder 1"/>
          <p:cNvSpPr>
            <a:spLocks noGrp="1"/>
          </p:cNvSpPr>
          <p:nvPr>
            <p:ph type="sldNum" sz="quarter" idx="11"/>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9902727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7 End Slide">
    <p:bg>
      <p:bgPr>
        <a:solidFill>
          <a:srgbClr val="07408E"/>
        </a:solidFill>
        <a:effectLst/>
      </p:bgPr>
    </p:bg>
    <p:spTree>
      <p:nvGrpSpPr>
        <p:cNvPr id="1" name=""/>
        <p:cNvGrpSpPr/>
        <p:nvPr/>
      </p:nvGrpSpPr>
      <p:grpSpPr>
        <a:xfrm>
          <a:off x="0" y="0"/>
          <a:ext cx="0" cy="0"/>
          <a:chOff x="0" y="0"/>
          <a:chExt cx="0" cy="0"/>
        </a:xfrm>
      </p:grpSpPr>
      <p:sp>
        <p:nvSpPr>
          <p:cNvPr id="25" name="Text Placeholder 24"/>
          <p:cNvSpPr>
            <a:spLocks noGrp="1"/>
          </p:cNvSpPr>
          <p:nvPr>
            <p:ph type="body" sz="quarter" idx="10" hasCustomPrompt="1"/>
          </p:nvPr>
        </p:nvSpPr>
        <p:spPr>
          <a:xfrm>
            <a:off x="677863" y="2281237"/>
            <a:ext cx="8027987" cy="3179763"/>
          </a:xfrm>
          <a:prstGeom prst="rect">
            <a:avLst/>
          </a:prstGeom>
        </p:spPr>
        <p:txBody>
          <a:bodyPr vert="horz" anchor="b"/>
          <a:lstStyle>
            <a:lvl1pPr marL="0" indent="0">
              <a:buFontTx/>
              <a:buNone/>
              <a:defRPr sz="1800">
                <a:solidFill>
                  <a:schemeClr val="bg1"/>
                </a:solidFill>
                <a:latin typeface="Verdana"/>
              </a:defRPr>
            </a:lvl1pPr>
          </a:lstStyle>
          <a:p>
            <a:pPr lvl="0"/>
            <a:r>
              <a:rPr lang="en-AU" dirty="0" smtClean="0"/>
              <a:t>Thank you</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39910" y="371543"/>
            <a:ext cx="3642140" cy="713271"/>
          </a:xfrm>
          <a:prstGeom prst="rect">
            <a:avLst/>
          </a:prstGeom>
        </p:spPr>
      </p:pic>
    </p:spTree>
    <p:extLst>
      <p:ext uri="{BB962C8B-B14F-4D97-AF65-F5344CB8AC3E}">
        <p14:creationId xmlns:p14="http://schemas.microsoft.com/office/powerpoint/2010/main" val="346827928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685800" y="1219200"/>
            <a:ext cx="7772400" cy="6857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3" name="Shape 43"/>
          <p:cNvSpPr txBox="1">
            <a:spLocks noGrp="1"/>
          </p:cNvSpPr>
          <p:nvPr>
            <p:ph type="dt" idx="10"/>
          </p:nvPr>
        </p:nvSpPr>
        <p:spPr>
          <a:xfrm>
            <a:off x="685800" y="6248400"/>
            <a:ext cx="19049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solidFill>
                <a:prstClr val="black">
                  <a:tint val="75000"/>
                </a:prstClr>
              </a:solidFill>
            </a:endParaRPr>
          </a:p>
        </p:txBody>
      </p:sp>
    </p:spTree>
    <p:extLst>
      <p:ext uri="{BB962C8B-B14F-4D97-AF65-F5344CB8AC3E}">
        <p14:creationId xmlns:p14="http://schemas.microsoft.com/office/powerpoint/2010/main" val="180479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ext and picture">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6050"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9603431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A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2971" y="2958265"/>
            <a:ext cx="3096000" cy="3899735"/>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2971"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38973" y="1245261"/>
            <a:ext cx="1439998" cy="1177781"/>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38785159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B Text and multiple pictures">
    <p:spTree>
      <p:nvGrpSpPr>
        <p:cNvPr id="1" name=""/>
        <p:cNvGrpSpPr/>
        <p:nvPr/>
      </p:nvGrpSpPr>
      <p:grpSpPr>
        <a:xfrm>
          <a:off x="0" y="0"/>
          <a:ext cx="0" cy="0"/>
          <a:chOff x="0" y="0"/>
          <a:chExt cx="0" cy="0"/>
        </a:xfrm>
      </p:grpSpPr>
      <p:sp>
        <p:nvSpPr>
          <p:cNvPr id="3" name="Text Placeholder 4"/>
          <p:cNvSpPr>
            <a:spLocks noGrp="1"/>
          </p:cNvSpPr>
          <p:nvPr>
            <p:ph type="body" sz="quarter" idx="10" hasCustomPrompt="1"/>
          </p:nvPr>
        </p:nvSpPr>
        <p:spPr>
          <a:xfrm>
            <a:off x="677866" y="2958265"/>
            <a:ext cx="4370400" cy="2501148"/>
          </a:xfrm>
          <a:prstGeom prst="rect">
            <a:avLst/>
          </a:prstGeom>
        </p:spPr>
        <p:txBody>
          <a:bodyPr vert="horz"/>
          <a:lstStyle>
            <a:lvl1pPr marL="0" indent="0">
              <a:lnSpc>
                <a:spcPts val="2400"/>
              </a:lnSpc>
              <a:spcBef>
                <a:spcPts val="0"/>
              </a:spcBef>
              <a:buFontTx/>
              <a:buNone/>
              <a:defRPr sz="1700" baseline="0">
                <a:latin typeface="Verdana"/>
              </a:defRPr>
            </a:lvl1pPr>
          </a:lstStyle>
          <a:p>
            <a:pPr lvl="0"/>
            <a:r>
              <a:rPr lang="en-AU" dirty="0" smtClean="0"/>
              <a:t>Text (Verdana Regular)</a:t>
            </a:r>
          </a:p>
          <a:p>
            <a:pPr lvl="0"/>
            <a:r>
              <a:rPr lang="en-AU" dirty="0" smtClean="0"/>
              <a:t>et </a:t>
            </a:r>
            <a:r>
              <a:rPr lang="en-AU" dirty="0" err="1" smtClean="0"/>
              <a:t>velicibus</a:t>
            </a:r>
            <a:r>
              <a:rPr lang="en-AU" dirty="0" smtClean="0"/>
              <a:t> el et </a:t>
            </a:r>
            <a:r>
              <a:rPr lang="en-AU" dirty="0" err="1" smtClean="0"/>
              <a:t>magnatet</a:t>
            </a:r>
            <a:r>
              <a:rPr lang="en-AU" dirty="0" smtClean="0"/>
              <a:t> am, </a:t>
            </a:r>
            <a:r>
              <a:rPr lang="en-AU" dirty="0" err="1" smtClean="0"/>
              <a:t>laborru</a:t>
            </a:r>
            <a:r>
              <a:rPr lang="en-AU" dirty="0" smtClean="0"/>
              <a:t> </a:t>
            </a:r>
            <a:r>
              <a:rPr lang="en-AU" dirty="0" err="1" smtClean="0"/>
              <a:t>mendips</a:t>
            </a:r>
            <a:r>
              <a:rPr lang="en-AU" dirty="0" smtClean="0"/>
              <a:t> </a:t>
            </a:r>
            <a:r>
              <a:rPr lang="en-AU" dirty="0" err="1" smtClean="0"/>
              <a:t>apieni</a:t>
            </a:r>
            <a:r>
              <a:rPr lang="en-AU" dirty="0" smtClean="0"/>
              <a:t> </a:t>
            </a:r>
            <a:r>
              <a:rPr lang="en-AU" dirty="0" err="1" smtClean="0"/>
              <a:t>omnimporibus</a:t>
            </a:r>
            <a:r>
              <a:rPr lang="en-AU" dirty="0" smtClean="0"/>
              <a:t> et </a:t>
            </a:r>
            <a:r>
              <a:rPr lang="en-AU" dirty="0" err="1" smtClean="0"/>
              <a:t>perepellut</a:t>
            </a:r>
            <a:r>
              <a:rPr lang="en-AU" dirty="0" smtClean="0"/>
              <a:t> </a:t>
            </a:r>
            <a:r>
              <a:rPr lang="en-AU" dirty="0" err="1" smtClean="0"/>
              <a:t>adis</a:t>
            </a:r>
            <a:r>
              <a:rPr lang="en-AU" dirty="0" smtClean="0"/>
              <a:t> </a:t>
            </a:r>
            <a:r>
              <a:rPr lang="en-AU" dirty="0" err="1" smtClean="0"/>
              <a:t>sequi</a:t>
            </a:r>
            <a:r>
              <a:rPr lang="en-AU" dirty="0" smtClean="0"/>
              <a:t> </a:t>
            </a:r>
            <a:r>
              <a:rPr lang="en-AU" dirty="0" err="1" smtClean="0"/>
              <a:t>cus</a:t>
            </a:r>
            <a:r>
              <a:rPr lang="en-AU" dirty="0" smtClean="0"/>
              <a:t> et </a:t>
            </a:r>
            <a:r>
              <a:rPr lang="en-AU" dirty="0" err="1" smtClean="0"/>
              <a:t>aliquid</a:t>
            </a:r>
            <a:r>
              <a:rPr lang="en-AU" dirty="0" smtClean="0"/>
              <a:t> </a:t>
            </a:r>
            <a:r>
              <a:rPr lang="en-AU" dirty="0" err="1" smtClean="0"/>
              <a:t>molorere</a:t>
            </a:r>
            <a:r>
              <a:rPr lang="en-AU" dirty="0" smtClean="0"/>
              <a:t>, </a:t>
            </a:r>
            <a:r>
              <a:rPr lang="en-AU" dirty="0" err="1" smtClean="0"/>
              <a:t>cullaut</a:t>
            </a:r>
            <a:r>
              <a:rPr lang="en-AU" dirty="0" smtClean="0"/>
              <a:t> </a:t>
            </a:r>
            <a:r>
              <a:rPr lang="en-AU" dirty="0" err="1" smtClean="0"/>
              <a:t>adion</a:t>
            </a:r>
            <a:r>
              <a:rPr lang="en-AU" dirty="0" smtClean="0"/>
              <a:t> </a:t>
            </a:r>
            <a:r>
              <a:rPr lang="en-AU" dirty="0" err="1" smtClean="0"/>
              <a:t>est</a:t>
            </a:r>
            <a:r>
              <a:rPr lang="en-AU" dirty="0" smtClean="0"/>
              <a:t> </a:t>
            </a:r>
            <a:r>
              <a:rPr lang="en-AU" dirty="0" err="1" smtClean="0"/>
              <a:t>magnimp</a:t>
            </a:r>
            <a:r>
              <a:rPr lang="en-AU" dirty="0" smtClean="0"/>
              <a:t> </a:t>
            </a:r>
            <a:r>
              <a:rPr lang="en-AU" dirty="0" err="1" smtClean="0"/>
              <a:t>oremporibus</a:t>
            </a:r>
            <a:r>
              <a:rPr lang="en-AU" dirty="0" smtClean="0"/>
              <a:t>, </a:t>
            </a:r>
            <a:r>
              <a:rPr lang="en-AU" dirty="0" err="1" smtClean="0"/>
              <a:t>conem</a:t>
            </a:r>
            <a:r>
              <a:rPr lang="en-AU" dirty="0" smtClean="0"/>
              <a:t> </a:t>
            </a:r>
            <a:r>
              <a:rPr lang="en-AU" dirty="0" err="1" smtClean="0"/>
              <a:t>etur</a:t>
            </a:r>
            <a:r>
              <a:rPr lang="en-AU" dirty="0" smtClean="0"/>
              <a:t> </a:t>
            </a:r>
            <a:r>
              <a:rPr lang="en-AU" dirty="0" err="1" smtClean="0"/>
              <a:t>Adit</a:t>
            </a:r>
            <a:r>
              <a:rPr lang="en-AU" dirty="0" smtClean="0"/>
              <a:t> </a:t>
            </a:r>
            <a:r>
              <a:rPr lang="en-AU" dirty="0" err="1" smtClean="0"/>
              <a:t>eatas</a:t>
            </a:r>
            <a:r>
              <a:rPr lang="en-AU" dirty="0" smtClean="0"/>
              <a:t> re </a:t>
            </a:r>
            <a:r>
              <a:rPr lang="en-AU" dirty="0" err="1" smtClean="0"/>
              <a:t>nectoruntevelictatem</a:t>
            </a:r>
            <a:r>
              <a:rPr lang="en-AU" dirty="0" smtClean="0"/>
              <a:t> </a:t>
            </a:r>
            <a:r>
              <a:rPr lang="en-AU" dirty="0" err="1" smtClean="0"/>
              <a:t>quaeperum</a:t>
            </a:r>
            <a:endParaRPr lang="en-AU" dirty="0" smtClean="0"/>
          </a:p>
        </p:txBody>
      </p:sp>
      <p:sp>
        <p:nvSpPr>
          <p:cNvPr id="7" name="Title 6"/>
          <p:cNvSpPr>
            <a:spLocks noGrp="1"/>
          </p:cNvSpPr>
          <p:nvPr>
            <p:ph type="title" hasCustomPrompt="1"/>
          </p:nvPr>
        </p:nvSpPr>
        <p:spPr>
          <a:xfrm>
            <a:off x="677866" y="1245262"/>
            <a:ext cx="4370400" cy="1177781"/>
          </a:xfrm>
          <a:prstGeom prst="rect">
            <a:avLst/>
          </a:prstGeom>
        </p:spPr>
        <p:txBody>
          <a:bodyPr vert="horz"/>
          <a:lstStyle>
            <a:lvl1pPr algn="l">
              <a:defRPr sz="3600" b="1" i="0">
                <a:solidFill>
                  <a:srgbClr val="009AC7"/>
                </a:solidFill>
                <a:latin typeface="Verdana"/>
                <a:cs typeface="Verdana"/>
              </a:defRPr>
            </a:lvl1pPr>
          </a:lstStyle>
          <a:p>
            <a:r>
              <a:rPr lang="en-AU" sz="3600" dirty="0" smtClean="0"/>
              <a:t>Headline </a:t>
            </a:r>
            <a:br>
              <a:rPr lang="en-AU" sz="3600" dirty="0" smtClean="0"/>
            </a:br>
            <a:r>
              <a:rPr lang="en-AU" sz="3600" dirty="0" smtClean="0"/>
              <a:t>(Verdana Bold)</a:t>
            </a:r>
            <a:endParaRPr lang="en-US" sz="3600" dirty="0"/>
          </a:p>
        </p:txBody>
      </p:sp>
      <p:sp>
        <p:nvSpPr>
          <p:cNvPr id="9" name="Picture Placeholder 8"/>
          <p:cNvSpPr>
            <a:spLocks noGrp="1"/>
          </p:cNvSpPr>
          <p:nvPr>
            <p:ph type="pic" sz="quarter" idx="11"/>
          </p:nvPr>
        </p:nvSpPr>
        <p:spPr>
          <a:xfrm>
            <a:off x="5686050"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6050"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2052"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4" name="Slide Number Placeholder 3"/>
          <p:cNvSpPr>
            <a:spLocks noGrp="1"/>
          </p:cNvSpPr>
          <p:nvPr>
            <p:ph type="sldNum" sz="quarter" idx="14"/>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57401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A Multiple pictures">
    <p:spTree>
      <p:nvGrpSpPr>
        <p:cNvPr id="1" name=""/>
        <p:cNvGrpSpPr/>
        <p:nvPr/>
      </p:nvGrpSpPr>
      <p:grpSpPr>
        <a:xfrm>
          <a:off x="0" y="0"/>
          <a:ext cx="0" cy="0"/>
          <a:chOff x="0" y="0"/>
          <a:chExt cx="0" cy="0"/>
        </a:xfrm>
      </p:grpSpPr>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1" name="Picture Placeholder 8"/>
          <p:cNvSpPr>
            <a:spLocks noGrp="1"/>
          </p:cNvSpPr>
          <p:nvPr>
            <p:ph type="pic" sz="quarter" idx="11"/>
          </p:nvPr>
        </p:nvSpPr>
        <p:spPr>
          <a:xfrm>
            <a:off x="5686050" y="1245262"/>
            <a:ext cx="309600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35248034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B Multiple pictures">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686050" y="1245262"/>
            <a:ext cx="3096000"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5" name="Picture Placeholder 8"/>
          <p:cNvSpPr>
            <a:spLocks noGrp="1"/>
          </p:cNvSpPr>
          <p:nvPr>
            <p:ph type="pic" sz="quarter" idx="12"/>
          </p:nvPr>
        </p:nvSpPr>
        <p:spPr>
          <a:xfrm>
            <a:off x="5686050"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6" name="Picture Placeholder 8"/>
          <p:cNvSpPr>
            <a:spLocks noGrp="1"/>
          </p:cNvSpPr>
          <p:nvPr>
            <p:ph type="pic" sz="quarter" idx="13"/>
          </p:nvPr>
        </p:nvSpPr>
        <p:spPr>
          <a:xfrm>
            <a:off x="7342052" y="4192788"/>
            <a:ext cx="1439998"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8" name="Picture Placeholder 8"/>
          <p:cNvSpPr>
            <a:spLocks noGrp="1"/>
          </p:cNvSpPr>
          <p:nvPr>
            <p:ph type="pic" sz="quarter" idx="14"/>
          </p:nvPr>
        </p:nvSpPr>
        <p:spPr>
          <a:xfrm>
            <a:off x="671512" y="1245262"/>
            <a:ext cx="4379913" cy="2664237"/>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0" name="Picture Placeholder 8"/>
          <p:cNvSpPr>
            <a:spLocks noGrp="1"/>
          </p:cNvSpPr>
          <p:nvPr>
            <p:ph type="pic" sz="quarter" idx="15"/>
          </p:nvPr>
        </p:nvSpPr>
        <p:spPr>
          <a:xfrm>
            <a:off x="671511"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13" name="Picture Placeholder 8"/>
          <p:cNvSpPr>
            <a:spLocks noGrp="1"/>
          </p:cNvSpPr>
          <p:nvPr>
            <p:ph type="pic" sz="quarter" idx="16"/>
          </p:nvPr>
        </p:nvSpPr>
        <p:spPr>
          <a:xfrm>
            <a:off x="2999425" y="4192788"/>
            <a:ext cx="2052000" cy="1266626"/>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7"/>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253353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A Full picture">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18B9C4F-B695-C54C-924B-61748EE6A7C5}" type="slidenum">
              <a:rPr lang="en-US" smtClean="0"/>
              <a:pPr/>
              <a:t>‹#›</a:t>
            </a:fld>
            <a:endParaRPr lang="en-US" dirty="0"/>
          </a:p>
        </p:txBody>
      </p:sp>
      <p:sp>
        <p:nvSpPr>
          <p:cNvPr id="9" name="Picture Placeholder 8"/>
          <p:cNvSpPr>
            <a:spLocks noGrp="1"/>
          </p:cNvSpPr>
          <p:nvPr>
            <p:ph type="pic" sz="quarter" idx="11"/>
          </p:nvPr>
        </p:nvSpPr>
        <p:spPr>
          <a:xfrm>
            <a:off x="660401" y="1245262"/>
            <a:ext cx="8121650" cy="5612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Tree>
    <p:extLst>
      <p:ext uri="{BB962C8B-B14F-4D97-AF65-F5344CB8AC3E}">
        <p14:creationId xmlns:p14="http://schemas.microsoft.com/office/powerpoint/2010/main" val="56505866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B Full pictur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660401" y="1245262"/>
            <a:ext cx="8121650" cy="4215738"/>
          </a:xfrm>
          <a:prstGeom prst="rect">
            <a:avLst/>
          </a:prstGeom>
          <a:solidFill>
            <a:schemeClr val="bg1">
              <a:lumMod val="85000"/>
            </a:schemeClr>
          </a:solidFill>
        </p:spPr>
        <p:txBody>
          <a:bodyPr vert="horz"/>
          <a:lstStyle>
            <a:lvl1pPr marL="0" indent="0">
              <a:buFontTx/>
              <a:buNone/>
              <a:defRPr sz="1200" b="0" i="0">
                <a:latin typeface="Verdana"/>
                <a:cs typeface="Verdana"/>
              </a:defRPr>
            </a:lvl1pPr>
          </a:lstStyle>
          <a:p>
            <a:endParaRPr lang="en-US" dirty="0"/>
          </a:p>
        </p:txBody>
      </p:sp>
      <p:sp>
        <p:nvSpPr>
          <p:cNvPr id="3" name="Slide Number Placeholder 2"/>
          <p:cNvSpPr>
            <a:spLocks noGrp="1"/>
          </p:cNvSpPr>
          <p:nvPr>
            <p:ph type="sldNum" sz="quarter" idx="12"/>
          </p:nvPr>
        </p:nvSpPr>
        <p:spPr/>
        <p:txBody>
          <a:bodyPr/>
          <a:lstStyle/>
          <a:p>
            <a:fld id="{218B9C4F-B695-C54C-924B-61748EE6A7C5}" type="slidenum">
              <a:rPr lang="en-US" smtClean="0"/>
              <a:pPr/>
              <a:t>‹#›</a:t>
            </a:fld>
            <a:endParaRPr lang="en-US" dirty="0"/>
          </a:p>
        </p:txBody>
      </p:sp>
    </p:spTree>
    <p:extLst>
      <p:ext uri="{BB962C8B-B14F-4D97-AF65-F5344CB8AC3E}">
        <p14:creationId xmlns:p14="http://schemas.microsoft.com/office/powerpoint/2010/main" val="25945892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5660850" y="360363"/>
            <a:ext cx="3121200" cy="612000"/>
          </a:xfrm>
          <a:prstGeom prst="rect">
            <a:avLst/>
          </a:prstGeom>
        </p:spPr>
      </p:pic>
      <p:sp>
        <p:nvSpPr>
          <p:cNvPr id="11" name="TextBox 10"/>
          <p:cNvSpPr txBox="1"/>
          <p:nvPr userDrawn="1"/>
        </p:nvSpPr>
        <p:spPr>
          <a:xfrm>
            <a:off x="9919969" y="1758348"/>
            <a:ext cx="914400" cy="914400"/>
          </a:xfrm>
          <a:prstGeom prst="rect">
            <a:avLst/>
          </a:prstGeom>
        </p:spPr>
        <p:txBody>
          <a:bodyPr wrap="none" rtlCol="0" anchor="t">
            <a:normAutofit/>
          </a:bodyPr>
          <a:lstStyle/>
          <a:p>
            <a:endParaRPr lang="en-US" dirty="0" err="1" smtClean="0"/>
          </a:p>
        </p:txBody>
      </p:sp>
      <p:sp>
        <p:nvSpPr>
          <p:cNvPr id="2" name="Slide Number Placeholder 1"/>
          <p:cNvSpPr>
            <a:spLocks noGrp="1"/>
          </p:cNvSpPr>
          <p:nvPr>
            <p:ph type="sldNum" sz="quarter" idx="4"/>
          </p:nvPr>
        </p:nvSpPr>
        <p:spPr>
          <a:xfrm>
            <a:off x="660400" y="6383338"/>
            <a:ext cx="642730" cy="474662"/>
          </a:xfrm>
          <a:prstGeom prst="rect">
            <a:avLst/>
          </a:prstGeom>
        </p:spPr>
        <p:txBody>
          <a:bodyPr vert="horz" lIns="91440" tIns="45720" rIns="91440" bIns="45720" rtlCol="0" anchor="t"/>
          <a:lstStyle>
            <a:lvl1pPr algn="l">
              <a:defRPr sz="1000" b="0" i="0">
                <a:solidFill>
                  <a:srgbClr val="009AC7"/>
                </a:solidFill>
                <a:latin typeface="Verdana"/>
                <a:cs typeface="Verdana"/>
              </a:defRPr>
            </a:lvl1pPr>
          </a:lstStyle>
          <a:p>
            <a:fld id="{218B9C4F-B695-C54C-924B-61748EE6A7C5}" type="slidenum">
              <a:rPr lang="en-US" smtClean="0"/>
              <a:pPr/>
              <a:t>‹#›</a:t>
            </a:fld>
            <a:endParaRPr lang="en-US" dirty="0"/>
          </a:p>
        </p:txBody>
      </p:sp>
      <p:sp>
        <p:nvSpPr>
          <p:cNvPr id="3" name="Date Placeholder 2"/>
          <p:cNvSpPr>
            <a:spLocks noGrp="1"/>
          </p:cNvSpPr>
          <p:nvPr>
            <p:ph type="dt" sz="half" idx="2"/>
          </p:nvPr>
        </p:nvSpPr>
        <p:spPr>
          <a:xfrm>
            <a:off x="6727825" y="63833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C56B5-A700-544C-8720-C289028A981D}" type="datetime2">
              <a:rPr lang="en-NZ" smtClean="0"/>
              <a:pPr/>
              <a:t>Friday, 14 August 2015</a:t>
            </a:fld>
            <a:endParaRPr lang="en-US" dirty="0"/>
          </a:p>
        </p:txBody>
      </p:sp>
    </p:spTree>
    <p:extLst>
      <p:ext uri="{BB962C8B-B14F-4D97-AF65-F5344CB8AC3E}">
        <p14:creationId xmlns:p14="http://schemas.microsoft.com/office/powerpoint/2010/main" val="240400390"/>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6" r:id="rId5"/>
    <p:sldLayoutId id="2147483657" r:id="rId6"/>
    <p:sldLayoutId id="2147483655" r:id="rId7"/>
    <p:sldLayoutId id="2147483658" r:id="rId8"/>
    <p:sldLayoutId id="2147483659" r:id="rId9"/>
    <p:sldLayoutId id="2147483660" r:id="rId10"/>
  </p:sldLayoutIdLst>
  <p:timing>
    <p:tnLst>
      <p:par>
        <p:cTn id="1" dur="indefinite" restart="never" nodeType="tmRoot"/>
      </p:par>
    </p:tnLst>
  </p:timing>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660850" y="360363"/>
            <a:ext cx="3121200" cy="612000"/>
          </a:xfrm>
          <a:prstGeom prst="rect">
            <a:avLst/>
          </a:prstGeom>
        </p:spPr>
      </p:pic>
      <p:sp>
        <p:nvSpPr>
          <p:cNvPr id="11" name="TextBox 10"/>
          <p:cNvSpPr txBox="1"/>
          <p:nvPr userDrawn="1"/>
        </p:nvSpPr>
        <p:spPr>
          <a:xfrm>
            <a:off x="9919969" y="1758348"/>
            <a:ext cx="914400" cy="914400"/>
          </a:xfrm>
          <a:prstGeom prst="rect">
            <a:avLst/>
          </a:prstGeom>
        </p:spPr>
        <p:txBody>
          <a:bodyPr wrap="none" rtlCol="0" anchor="t">
            <a:normAutofit/>
          </a:bodyPr>
          <a:lstStyle/>
          <a:p>
            <a:endParaRPr lang="en-US" dirty="0" err="1" smtClean="0">
              <a:solidFill>
                <a:prstClr val="black"/>
              </a:solidFill>
            </a:endParaRPr>
          </a:p>
        </p:txBody>
      </p:sp>
      <p:sp>
        <p:nvSpPr>
          <p:cNvPr id="2" name="Slide Number Placeholder 1"/>
          <p:cNvSpPr>
            <a:spLocks noGrp="1"/>
          </p:cNvSpPr>
          <p:nvPr>
            <p:ph type="sldNum" sz="quarter" idx="4"/>
          </p:nvPr>
        </p:nvSpPr>
        <p:spPr>
          <a:xfrm>
            <a:off x="660400" y="6383338"/>
            <a:ext cx="642730" cy="474662"/>
          </a:xfrm>
          <a:prstGeom prst="rect">
            <a:avLst/>
          </a:prstGeom>
        </p:spPr>
        <p:txBody>
          <a:bodyPr vert="horz" lIns="91440" tIns="45720" rIns="91440" bIns="45720" rtlCol="0" anchor="t"/>
          <a:lstStyle>
            <a:lvl1pPr algn="l">
              <a:defRPr sz="1000" b="0" i="0">
                <a:solidFill>
                  <a:srgbClr val="009AC7"/>
                </a:solidFill>
                <a:latin typeface="Verdana"/>
                <a:cs typeface="Verdana"/>
              </a:defRPr>
            </a:lvl1pPr>
          </a:lstStyle>
          <a:p>
            <a:fld id="{218B9C4F-B695-C54C-924B-61748EE6A7C5}" type="slidenum">
              <a:rPr lang="en-US" smtClean="0"/>
              <a:pPr/>
              <a:t>‹#›</a:t>
            </a:fld>
            <a:endParaRPr lang="en-US" dirty="0"/>
          </a:p>
        </p:txBody>
      </p:sp>
      <p:sp>
        <p:nvSpPr>
          <p:cNvPr id="3" name="Date Placeholder 2"/>
          <p:cNvSpPr>
            <a:spLocks noGrp="1"/>
          </p:cNvSpPr>
          <p:nvPr>
            <p:ph type="dt" sz="half" idx="2"/>
          </p:nvPr>
        </p:nvSpPr>
        <p:spPr>
          <a:xfrm>
            <a:off x="6727825" y="638333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C56B5-A700-544C-8720-C289028A981D}" type="datetime2">
              <a:rPr lang="en-NZ" smtClean="0">
                <a:solidFill>
                  <a:prstClr val="black">
                    <a:tint val="75000"/>
                  </a:prstClr>
                </a:solidFill>
              </a:rPr>
              <a:pPr/>
              <a:t>Friday, 14 August 2015</a:t>
            </a:fld>
            <a:endParaRPr lang="en-US" dirty="0">
              <a:solidFill>
                <a:prstClr val="black">
                  <a:tint val="75000"/>
                </a:prstClr>
              </a:solidFill>
            </a:endParaRPr>
          </a:p>
        </p:txBody>
      </p:sp>
    </p:spTree>
    <p:extLst>
      <p:ext uri="{BB962C8B-B14F-4D97-AF65-F5344CB8AC3E}">
        <p14:creationId xmlns:p14="http://schemas.microsoft.com/office/powerpoint/2010/main" val="30948197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1.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958265"/>
            <a:ext cx="7729534" cy="2501148"/>
          </a:xfrm>
        </p:spPr>
        <p:txBody>
          <a:bodyPr/>
          <a:lstStyle/>
          <a:p>
            <a:pPr>
              <a:lnSpc>
                <a:spcPct val="114000"/>
              </a:lnSpc>
            </a:pPr>
            <a:r>
              <a:rPr lang="en-NZ" sz="2800" b="1" dirty="0" smtClean="0">
                <a:solidFill>
                  <a:srgbClr val="009AC7"/>
                </a:solidFill>
              </a:rPr>
              <a:t>Vicky Fan</a:t>
            </a:r>
          </a:p>
          <a:p>
            <a:pPr>
              <a:lnSpc>
                <a:spcPct val="114000"/>
              </a:lnSpc>
            </a:pPr>
            <a:r>
              <a:rPr lang="en-NZ" sz="2800" dirty="0" smtClean="0"/>
              <a:t>Bioinformatics Institute</a:t>
            </a:r>
          </a:p>
          <a:p>
            <a:pPr>
              <a:lnSpc>
                <a:spcPct val="114000"/>
              </a:lnSpc>
            </a:pPr>
            <a:endParaRPr lang="en-NZ" sz="2800" dirty="0" smtClean="0"/>
          </a:p>
          <a:p>
            <a:pPr>
              <a:lnSpc>
                <a:spcPct val="114000"/>
              </a:lnSpc>
            </a:pPr>
            <a:r>
              <a:rPr lang="en-NZ" sz="2800" dirty="0" smtClean="0"/>
              <a:t>Bioinformatics services</a:t>
            </a:r>
            <a:endParaRPr lang="en-NZ" sz="28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1</a:t>
            </a:fld>
            <a:endParaRPr lang="en-US" dirty="0"/>
          </a:p>
        </p:txBody>
      </p:sp>
    </p:spTree>
    <p:extLst>
      <p:ext uri="{BB962C8B-B14F-4D97-AF65-F5344CB8AC3E}">
        <p14:creationId xmlns:p14="http://schemas.microsoft.com/office/powerpoint/2010/main" val="2591315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5" y="2526965"/>
            <a:ext cx="7357001" cy="2621268"/>
          </a:xfrm>
        </p:spPr>
        <p:txBody>
          <a:bodyPr/>
          <a:lstStyle/>
          <a:p>
            <a:pPr>
              <a:lnSpc>
                <a:spcPct val="114000"/>
              </a:lnSpc>
            </a:pPr>
            <a:r>
              <a:rPr lang="en-NZ" sz="2800" b="1" dirty="0" smtClean="0">
                <a:solidFill>
                  <a:srgbClr val="009AC7"/>
                </a:solidFill>
              </a:rPr>
              <a:t>Dan Jones</a:t>
            </a:r>
          </a:p>
          <a:p>
            <a:pPr>
              <a:lnSpc>
                <a:spcPct val="114000"/>
              </a:lnSpc>
            </a:pPr>
            <a:r>
              <a:rPr lang="en-NZ" sz="2800" dirty="0" smtClean="0"/>
              <a:t>Bioinformatics Institute</a:t>
            </a:r>
          </a:p>
          <a:p>
            <a:pPr>
              <a:lnSpc>
                <a:spcPct val="114000"/>
              </a:lnSpc>
            </a:pPr>
            <a:endParaRPr lang="en-NZ" sz="2800" dirty="0" smtClean="0"/>
          </a:p>
          <a:p>
            <a:pPr>
              <a:lnSpc>
                <a:spcPct val="114000"/>
              </a:lnSpc>
            </a:pPr>
            <a:r>
              <a:rPr lang="en-NZ" sz="2800" dirty="0" smtClean="0"/>
              <a:t>Case studies:</a:t>
            </a:r>
          </a:p>
          <a:p>
            <a:r>
              <a:rPr lang="en-AU" sz="2400" dirty="0"/>
              <a:t>A standard </a:t>
            </a:r>
            <a:r>
              <a:rPr lang="en-AU" sz="2400" dirty="0" err="1"/>
              <a:t>RNAseq</a:t>
            </a:r>
            <a:r>
              <a:rPr lang="en-AU" sz="2400" dirty="0"/>
              <a:t> / differential expression experiment</a:t>
            </a:r>
          </a:p>
          <a:p>
            <a:endParaRPr lang="en-AU" sz="2400" dirty="0"/>
          </a:p>
          <a:p>
            <a:r>
              <a:rPr lang="en-AU" sz="2400" dirty="0"/>
              <a:t>Non-standard examination of degraded RNA</a:t>
            </a:r>
            <a:endParaRPr lang="en-NZ" sz="24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10</a:t>
            </a:fld>
            <a:endParaRPr lang="en-US" dirty="0"/>
          </a:p>
        </p:txBody>
      </p:sp>
    </p:spTree>
    <p:extLst>
      <p:ext uri="{BB962C8B-B14F-4D97-AF65-F5344CB8AC3E}">
        <p14:creationId xmlns:p14="http://schemas.microsoft.com/office/powerpoint/2010/main" val="2868840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p:nvPr/>
        </p:nvSpPr>
        <p:spPr>
          <a:xfrm>
            <a:off x="479977" y="1421291"/>
            <a:ext cx="8189100" cy="5128499"/>
          </a:xfrm>
          <a:prstGeom prst="rect">
            <a:avLst/>
          </a:prstGeom>
          <a:noFill/>
          <a:ln>
            <a:noFill/>
          </a:ln>
        </p:spPr>
        <p:txBody>
          <a:bodyPr lIns="91425" tIns="45700" rIns="91425" bIns="45700" anchor="t" anchorCtr="0">
            <a:noAutofit/>
          </a:bodyPr>
          <a:lstStyle/>
          <a:p>
            <a:pPr marL="457200">
              <a:spcBef>
                <a:spcPts val="480"/>
              </a:spcBef>
            </a:pPr>
            <a:r>
              <a:rPr lang="en-US" sz="2400" dirty="0">
                <a:solidFill>
                  <a:prstClr val="black"/>
                </a:solidFill>
              </a:rPr>
              <a:t>An example of a fairly standard experimental design</a:t>
            </a:r>
          </a:p>
          <a:p>
            <a:pPr marL="457200">
              <a:spcBef>
                <a:spcPts val="480"/>
              </a:spcBef>
            </a:pPr>
            <a:endParaRPr sz="2400" dirty="0">
              <a:solidFill>
                <a:prstClr val="black"/>
              </a:solidFill>
            </a:endParaRPr>
          </a:p>
          <a:p>
            <a:pPr marL="457200" indent="-381000">
              <a:spcBef>
                <a:spcPts val="480"/>
              </a:spcBef>
              <a:buClr>
                <a:prstClr val="black"/>
              </a:buClr>
              <a:buSzPct val="100000"/>
              <a:buFont typeface="Arial"/>
              <a:buChar char="●"/>
            </a:pPr>
            <a:r>
              <a:rPr lang="en-US" sz="2400" dirty="0">
                <a:solidFill>
                  <a:prstClr val="black"/>
                </a:solidFill>
              </a:rPr>
              <a:t>Known reference genome: Eukaryotic model system</a:t>
            </a:r>
          </a:p>
          <a:p>
            <a:pPr>
              <a:spcBef>
                <a:spcPts val="480"/>
              </a:spcBef>
            </a:pPr>
            <a:endParaRPr sz="2400" dirty="0">
              <a:solidFill>
                <a:prstClr val="black"/>
              </a:solidFill>
            </a:endParaRPr>
          </a:p>
          <a:p>
            <a:pPr marL="457200" indent="-381000">
              <a:spcBef>
                <a:spcPts val="480"/>
              </a:spcBef>
              <a:buClr>
                <a:prstClr val="black"/>
              </a:buClr>
              <a:buSzPct val="100000"/>
              <a:buFont typeface="Arial"/>
              <a:buChar char="●"/>
            </a:pPr>
            <a:r>
              <a:rPr lang="en-US" sz="2400" dirty="0">
                <a:solidFill>
                  <a:prstClr val="black"/>
                </a:solidFill>
              </a:rPr>
              <a:t>Two tissue types / two conditions</a:t>
            </a:r>
          </a:p>
          <a:p>
            <a:pPr>
              <a:spcBef>
                <a:spcPts val="480"/>
              </a:spcBef>
            </a:pPr>
            <a:endParaRPr sz="2400" dirty="0">
              <a:solidFill>
                <a:prstClr val="black"/>
              </a:solidFill>
            </a:endParaRPr>
          </a:p>
          <a:p>
            <a:pPr marL="457200" indent="-381000">
              <a:spcBef>
                <a:spcPts val="480"/>
              </a:spcBef>
              <a:buClr>
                <a:prstClr val="black"/>
              </a:buClr>
              <a:buSzPct val="100000"/>
              <a:buFont typeface="Arial"/>
              <a:buChar char="●"/>
            </a:pPr>
            <a:r>
              <a:rPr lang="en-US" sz="2400" dirty="0">
                <a:solidFill>
                  <a:prstClr val="black"/>
                </a:solidFill>
              </a:rPr>
              <a:t>The biological question: at the level of the transcriptome..</a:t>
            </a:r>
          </a:p>
          <a:p>
            <a:pPr marL="914400" lvl="1" indent="-381000">
              <a:spcBef>
                <a:spcPts val="480"/>
              </a:spcBef>
              <a:buClr>
                <a:prstClr val="black"/>
              </a:buClr>
              <a:buSzPct val="100000"/>
              <a:buFont typeface="Arial"/>
              <a:buChar char="○"/>
            </a:pPr>
            <a:r>
              <a:rPr lang="en-US" sz="2400" dirty="0">
                <a:solidFill>
                  <a:prstClr val="black"/>
                </a:solidFill>
              </a:rPr>
              <a:t>What is the difference between the tissue types?</a:t>
            </a:r>
          </a:p>
          <a:p>
            <a:pPr marL="914400" lvl="1" indent="-381000">
              <a:spcBef>
                <a:spcPts val="480"/>
              </a:spcBef>
              <a:buClr>
                <a:prstClr val="black"/>
              </a:buClr>
              <a:buSzPct val="100000"/>
              <a:buFont typeface="Arial"/>
              <a:buChar char="○"/>
            </a:pPr>
            <a:r>
              <a:rPr lang="en-US" sz="2400" dirty="0">
                <a:solidFill>
                  <a:prstClr val="black"/>
                </a:solidFill>
              </a:rPr>
              <a:t>What effect does the treatment have?</a:t>
            </a:r>
          </a:p>
          <a:p>
            <a:pPr marL="342900" indent="-190500">
              <a:spcBef>
                <a:spcPts val="1200"/>
              </a:spcBef>
              <a:buClr>
                <a:prstClr val="black"/>
              </a:buClr>
              <a:buFont typeface="Arial"/>
              <a:buNone/>
            </a:pPr>
            <a:endParaRPr sz="2400" dirty="0">
              <a:solidFill>
                <a:srgbClr val="000000"/>
              </a:solidFill>
              <a:latin typeface="Arial"/>
              <a:ea typeface="Arial"/>
              <a:cs typeface="Arial"/>
              <a:sym typeface="Arial"/>
            </a:endParaRPr>
          </a:p>
          <a:p>
            <a:pPr marL="342900" indent="-190500">
              <a:spcBef>
                <a:spcPts val="1200"/>
              </a:spcBef>
              <a:spcAft>
                <a:spcPts val="1200"/>
              </a:spcAft>
              <a:buClr>
                <a:prstClr val="black"/>
              </a:buClr>
              <a:buFont typeface="Arial"/>
              <a:buNone/>
            </a:pPr>
            <a:endParaRPr sz="2400" dirty="0">
              <a:solidFill>
                <a:srgbClr val="000000"/>
              </a:solidFill>
              <a:latin typeface="Arial"/>
              <a:ea typeface="Arial"/>
              <a:cs typeface="Arial"/>
              <a:sym typeface="Arial"/>
            </a:endParaRPr>
          </a:p>
        </p:txBody>
      </p:sp>
      <p:sp>
        <p:nvSpPr>
          <p:cNvPr id="144" name="Shape 144"/>
          <p:cNvSpPr/>
          <p:nvPr/>
        </p:nvSpPr>
        <p:spPr>
          <a:xfrm>
            <a:off x="147875" y="66450"/>
            <a:ext cx="4434299" cy="652800"/>
          </a:xfrm>
          <a:prstGeom prst="rect">
            <a:avLst/>
          </a:prstGeom>
          <a:noFill/>
          <a:ln>
            <a:noFill/>
          </a:ln>
        </p:spPr>
        <p:txBody>
          <a:bodyPr lIns="91425" tIns="45700" rIns="91425" bIns="45700" anchor="ctr" anchorCtr="0">
            <a:noAutofit/>
          </a:bodyPr>
          <a:lstStyle/>
          <a:p>
            <a:pPr>
              <a:buSzPct val="25000"/>
            </a:pPr>
            <a:r>
              <a:rPr lang="en-US" sz="1600" b="1" dirty="0">
                <a:solidFill>
                  <a:srgbClr val="009AC7"/>
                </a:solidFill>
                <a:latin typeface="Verdana" panose="020B0604030504040204" pitchFamily="34" charset="0"/>
                <a:ea typeface="Verdana" panose="020B0604030504040204" pitchFamily="34" charset="0"/>
                <a:cs typeface="Verdana" panose="020B0604030504040204" pitchFamily="34" charset="0"/>
              </a:rPr>
              <a:t>Case study 1: </a:t>
            </a:r>
          </a:p>
          <a:p>
            <a:pPr>
              <a:buSzPct val="25000"/>
            </a:pPr>
            <a:r>
              <a:rPr lang="en-US" sz="1600" b="1" dirty="0" err="1">
                <a:solidFill>
                  <a:srgbClr val="009AC7"/>
                </a:solidFill>
                <a:latin typeface="Verdana" panose="020B0604030504040204" pitchFamily="34" charset="0"/>
                <a:ea typeface="Verdana" panose="020B0604030504040204" pitchFamily="34" charset="0"/>
                <a:cs typeface="Verdana" panose="020B0604030504040204" pitchFamily="34" charset="0"/>
              </a:rPr>
              <a:t>RNAseq</a:t>
            </a:r>
            <a:r>
              <a:rPr lang="en-US" sz="1600" b="1" dirty="0">
                <a:solidFill>
                  <a:srgbClr val="009AC7"/>
                </a:solidFill>
                <a:latin typeface="Verdana" panose="020B0604030504040204" pitchFamily="34" charset="0"/>
                <a:ea typeface="Verdana" panose="020B0604030504040204" pitchFamily="34" charset="0"/>
                <a:cs typeface="Verdana" panose="020B0604030504040204" pitchFamily="34" charset="0"/>
              </a:rPr>
              <a:t> and differential expression</a:t>
            </a:r>
          </a:p>
        </p:txBody>
      </p:sp>
      <p:sp>
        <p:nvSpPr>
          <p:cNvPr id="145" name="Shape 145"/>
          <p:cNvSpPr/>
          <p:nvPr/>
        </p:nvSpPr>
        <p:spPr>
          <a:xfrm>
            <a:off x="553775" y="793775"/>
            <a:ext cx="7471499" cy="1391099"/>
          </a:xfrm>
          <a:prstGeom prst="wedgeRoundRectCallout">
            <a:avLst>
              <a:gd name="adj1" fmla="val -20833"/>
              <a:gd name="adj2" fmla="val 62500"/>
              <a:gd name="adj3" fmla="val 0"/>
            </a:avLst>
          </a:prstGeom>
          <a:solidFill>
            <a:srgbClr val="FCE5CD"/>
          </a:solidFill>
          <a:ln w="19050" cap="flat" cmpd="sng">
            <a:solidFill>
              <a:schemeClr val="dk2"/>
            </a:solidFill>
            <a:prstDash val="solid"/>
            <a:round/>
            <a:headEnd type="none" w="med" len="med"/>
            <a:tailEnd type="none" w="med" len="med"/>
          </a:ln>
        </p:spPr>
        <p:txBody>
          <a:bodyPr lIns="91425" tIns="91425" rIns="91425" bIns="91425" anchor="t" anchorCtr="0">
            <a:noAutofit/>
          </a:bodyPr>
          <a:lstStyle/>
          <a:p>
            <a:r>
              <a:rPr lang="en-US" sz="1600" b="1" dirty="0">
                <a:solidFill>
                  <a:prstClr val="black"/>
                </a:solidFill>
              </a:rPr>
              <a:t>What is the status of the reference genome?</a:t>
            </a:r>
          </a:p>
          <a:p>
            <a:r>
              <a:rPr lang="en-US" sz="1600" dirty="0">
                <a:solidFill>
                  <a:prstClr val="black"/>
                </a:solidFill>
              </a:rPr>
              <a:t>Coverage? Completeness? </a:t>
            </a:r>
          </a:p>
          <a:p>
            <a:r>
              <a:rPr lang="en-US" sz="1600" dirty="0">
                <a:solidFill>
                  <a:prstClr val="black"/>
                </a:solidFill>
              </a:rPr>
              <a:t>Accuracy of gene predictions? Prediction of non-genic features?</a:t>
            </a:r>
          </a:p>
          <a:p>
            <a:r>
              <a:rPr lang="en-US" sz="1600" dirty="0">
                <a:solidFill>
                  <a:prstClr val="black"/>
                </a:solidFill>
              </a:rPr>
              <a:t>Who published it? Are there likely to be further revisions? Is it available for use?</a:t>
            </a:r>
          </a:p>
          <a:p>
            <a:r>
              <a:rPr lang="en-US" sz="1600" dirty="0">
                <a:solidFill>
                  <a:prstClr val="black"/>
                </a:solidFill>
              </a:rPr>
              <a:t>Is it the same breed/strain/cultivar/cell line as the system you are working with?</a:t>
            </a:r>
          </a:p>
        </p:txBody>
      </p:sp>
      <p:sp>
        <p:nvSpPr>
          <p:cNvPr id="146" name="Shape 146"/>
          <p:cNvSpPr/>
          <p:nvPr/>
        </p:nvSpPr>
        <p:spPr>
          <a:xfrm>
            <a:off x="553775" y="1367700"/>
            <a:ext cx="7471499" cy="1708799"/>
          </a:xfrm>
          <a:prstGeom prst="wedgeRoundRectCallout">
            <a:avLst>
              <a:gd name="adj1" fmla="val -20833"/>
              <a:gd name="adj2" fmla="val 62500"/>
              <a:gd name="adj3" fmla="val 0"/>
            </a:avLst>
          </a:prstGeom>
          <a:solidFill>
            <a:srgbClr val="FCE5CD"/>
          </a:solidFill>
          <a:ln w="19050" cap="flat" cmpd="sng">
            <a:solidFill>
              <a:schemeClr val="dk2"/>
            </a:solidFill>
            <a:prstDash val="solid"/>
            <a:round/>
            <a:headEnd type="none" w="med" len="med"/>
            <a:tailEnd type="none" w="med" len="med"/>
          </a:ln>
        </p:spPr>
        <p:txBody>
          <a:bodyPr lIns="91425" tIns="91425" rIns="91425" bIns="91425" anchor="t" anchorCtr="0">
            <a:noAutofit/>
          </a:bodyPr>
          <a:lstStyle/>
          <a:p>
            <a:r>
              <a:rPr lang="en-US" sz="1600" b="1" dirty="0">
                <a:solidFill>
                  <a:prstClr val="black"/>
                </a:solidFill>
              </a:rPr>
              <a:t>What is an appropriate experimental design?</a:t>
            </a:r>
          </a:p>
          <a:p>
            <a:r>
              <a:rPr lang="en-US" sz="1600" dirty="0">
                <a:solidFill>
                  <a:prstClr val="black"/>
                </a:solidFill>
              </a:rPr>
              <a:t>Can you get enough RNA? Is the tissue recalcitrant? Are some RNA extraction methods likely to result in biases? Is DNA contamination going to be a problem?</a:t>
            </a:r>
            <a:br>
              <a:rPr lang="en-US" sz="1600" dirty="0">
                <a:solidFill>
                  <a:prstClr val="black"/>
                </a:solidFill>
              </a:rPr>
            </a:br>
            <a:r>
              <a:rPr lang="en-US" sz="1600" dirty="0">
                <a:solidFill>
                  <a:prstClr val="black"/>
                </a:solidFill>
              </a:rPr>
              <a:t>What is known about the transcriptome in these tissues? Do you have particular genes of interest and is the design going to detect them? Are you interested in mRNA, small RNAs, or all RNA? Are you using appropriate controls?</a:t>
            </a:r>
          </a:p>
        </p:txBody>
      </p:sp>
      <p:sp>
        <p:nvSpPr>
          <p:cNvPr id="147" name="Shape 147"/>
          <p:cNvSpPr/>
          <p:nvPr/>
        </p:nvSpPr>
        <p:spPr>
          <a:xfrm>
            <a:off x="553775" y="2259400"/>
            <a:ext cx="7471499" cy="1708799"/>
          </a:xfrm>
          <a:prstGeom prst="wedgeRoundRectCallout">
            <a:avLst>
              <a:gd name="adj1" fmla="val -20833"/>
              <a:gd name="adj2" fmla="val 62500"/>
              <a:gd name="adj3" fmla="val 0"/>
            </a:avLst>
          </a:prstGeom>
          <a:solidFill>
            <a:schemeClr val="accent2"/>
          </a:solidFill>
          <a:ln w="19050" cap="flat" cmpd="sng">
            <a:solidFill>
              <a:schemeClr val="dk2"/>
            </a:solidFill>
            <a:prstDash val="solid"/>
            <a:round/>
            <a:headEnd type="none" w="med" len="med"/>
            <a:tailEnd type="none" w="med" len="med"/>
          </a:ln>
        </p:spPr>
        <p:txBody>
          <a:bodyPr lIns="91425" tIns="91425" rIns="91425" bIns="91425" anchor="t" anchorCtr="0">
            <a:noAutofit/>
          </a:bodyPr>
          <a:lstStyle/>
          <a:p>
            <a:r>
              <a:rPr lang="en-US" sz="1600" b="1" dirty="0">
                <a:solidFill>
                  <a:prstClr val="black"/>
                </a:solidFill>
              </a:rPr>
              <a:t>What outcomes do you want?</a:t>
            </a:r>
          </a:p>
          <a:p>
            <a:r>
              <a:rPr lang="en-US" sz="1600" dirty="0">
                <a:solidFill>
                  <a:prstClr val="black"/>
                </a:solidFill>
              </a:rPr>
              <a:t>Do you simply want a list of differentially expressed genes? Do you want to investigate co-expression of genes? Effects of promotors? Which isoforms are dominant? Do you want in-depth investigation of a particular gene, set of genes, pathway?</a:t>
            </a:r>
          </a:p>
          <a:p>
            <a:r>
              <a:rPr lang="en-US" sz="1600" dirty="0">
                <a:solidFill>
                  <a:prstClr val="black"/>
                </a:solidFill>
              </a:rPr>
              <a:t>How are you going to interact with your results? Do you have a genome browser set up? Do you want to allow time for investigation of unusual or unexpected results?</a:t>
            </a:r>
          </a:p>
        </p:txBody>
      </p:sp>
    </p:spTree>
    <p:extLst>
      <p:ext uri="{BB962C8B-B14F-4D97-AF65-F5344CB8AC3E}">
        <p14:creationId xmlns:p14="http://schemas.microsoft.com/office/powerpoint/2010/main" val="3821503005"/>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45"/>
                                        </p:tgtEl>
                                      </p:cBhvr>
                                    </p:animEffect>
                                    <p:set>
                                      <p:cBhvr>
                                        <p:cTn id="12" dur="1" fill="hold">
                                          <p:stCondLst>
                                            <p:cond delay="1000"/>
                                          </p:stCondLst>
                                        </p:cTn>
                                        <p:tgtEl>
                                          <p:spTgt spid="14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6"/>
                                        </p:tgtEl>
                                        <p:attrNameLst>
                                          <p:attrName>style.visibility</p:attrName>
                                        </p:attrNameLst>
                                      </p:cBhvr>
                                      <p:to>
                                        <p:strVal val="visible"/>
                                      </p:to>
                                    </p:set>
                                    <p:animEffect transition="in" filter="fade">
                                      <p:cBhvr>
                                        <p:cTn id="17" dur="1000"/>
                                        <p:tgtEl>
                                          <p:spTgt spid="1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1000"/>
                                        <p:tgtEl>
                                          <p:spTgt spid="146"/>
                                        </p:tgtEl>
                                      </p:cBhvr>
                                    </p:animEffect>
                                    <p:set>
                                      <p:cBhvr>
                                        <p:cTn id="22" dur="1" fill="hold">
                                          <p:stCondLst>
                                            <p:cond delay="1000"/>
                                          </p:stCondLst>
                                        </p:cTn>
                                        <p:tgtEl>
                                          <p:spTgt spid="14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7"/>
                                        </p:tgtEl>
                                        <p:attrNameLst>
                                          <p:attrName>style.visibility</p:attrName>
                                        </p:attrNameLst>
                                      </p:cBhvr>
                                      <p:to>
                                        <p:strVal val="visible"/>
                                      </p:to>
                                    </p:set>
                                    <p:animEffect transition="in" filter="fade">
                                      <p:cBhvr>
                                        <p:cTn id="27" dur="1000"/>
                                        <p:tgtEl>
                                          <p:spTgt spid="14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1000"/>
                                        <p:tgtEl>
                                          <p:spTgt spid="147"/>
                                        </p:tgtEl>
                                      </p:cBhvr>
                                    </p:animEffect>
                                    <p:set>
                                      <p:cBhvr>
                                        <p:cTn id="32" dur="1" fill="hold">
                                          <p:stCondLst>
                                            <p:cond delay="1000"/>
                                          </p:stCondLst>
                                        </p:cTn>
                                        <p:tgtEl>
                                          <p:spTgt spid="1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p:nvPr/>
        </p:nvSpPr>
        <p:spPr>
          <a:xfrm>
            <a:off x="479977" y="1421291"/>
            <a:ext cx="8189100" cy="5128499"/>
          </a:xfrm>
          <a:prstGeom prst="rect">
            <a:avLst/>
          </a:prstGeom>
          <a:noFill/>
          <a:ln>
            <a:noFill/>
          </a:ln>
        </p:spPr>
        <p:txBody>
          <a:bodyPr lIns="91425" tIns="45700" rIns="91425" bIns="45700" anchor="t" anchorCtr="0">
            <a:noAutofit/>
          </a:bodyPr>
          <a:lstStyle/>
          <a:p>
            <a:pPr marL="457200" indent="-342900">
              <a:spcBef>
                <a:spcPts val="480"/>
              </a:spcBef>
              <a:buClr>
                <a:prstClr val="black"/>
              </a:buClr>
              <a:buSzPct val="100000"/>
              <a:buFont typeface="Arial"/>
              <a:buChar char="●"/>
            </a:pPr>
            <a:r>
              <a:rPr lang="en-US">
                <a:solidFill>
                  <a:prstClr val="black"/>
                </a:solidFill>
              </a:rPr>
              <a:t>RNA extraction method was determined to be appropriate; however, we added ERCC spike-in controls</a:t>
            </a:r>
          </a:p>
          <a:p>
            <a:pPr>
              <a:spcBef>
                <a:spcPts val="480"/>
              </a:spcBef>
            </a:pPr>
            <a:endParaRPr>
              <a:solidFill>
                <a:prstClr val="black"/>
              </a:solidFill>
            </a:endParaRPr>
          </a:p>
          <a:p>
            <a:pPr marL="457200" indent="-342900">
              <a:spcBef>
                <a:spcPts val="480"/>
              </a:spcBef>
              <a:buClr>
                <a:prstClr val="black"/>
              </a:buClr>
              <a:buSzPct val="100000"/>
              <a:buFont typeface="Arial"/>
              <a:buChar char="●"/>
            </a:pPr>
            <a:r>
              <a:rPr lang="en-US">
                <a:solidFill>
                  <a:prstClr val="black"/>
                </a:solidFill>
              </a:rPr>
              <a:t>Literature review of similar studies in this tissue/system allowed us to determine an appropriate volume of sequencing on the HiSeq platform</a:t>
            </a:r>
          </a:p>
          <a:p>
            <a:pPr>
              <a:spcBef>
                <a:spcPts val="480"/>
              </a:spcBef>
            </a:pPr>
            <a:endParaRPr>
              <a:solidFill>
                <a:prstClr val="black"/>
              </a:solidFill>
            </a:endParaRPr>
          </a:p>
          <a:p>
            <a:pPr marL="457200" indent="-342900">
              <a:spcBef>
                <a:spcPts val="480"/>
              </a:spcBef>
              <a:buClr>
                <a:prstClr val="black"/>
              </a:buClr>
              <a:buSzPct val="100000"/>
              <a:buFont typeface="Arial"/>
              <a:buChar char="●"/>
            </a:pPr>
            <a:r>
              <a:rPr lang="en-US">
                <a:solidFill>
                  <a:prstClr val="black"/>
                </a:solidFill>
              </a:rPr>
              <a:t>Similarly, the likely variability of the transcriptome was assessed in a literature review: this has implications for the appropriate number of biological repeats</a:t>
            </a:r>
          </a:p>
          <a:p>
            <a:pPr>
              <a:spcBef>
                <a:spcPts val="480"/>
              </a:spcBef>
            </a:pPr>
            <a:endParaRPr>
              <a:solidFill>
                <a:prstClr val="black"/>
              </a:solidFill>
            </a:endParaRPr>
          </a:p>
          <a:p>
            <a:pPr marL="457200" indent="-342900">
              <a:spcBef>
                <a:spcPts val="480"/>
              </a:spcBef>
              <a:buClr>
                <a:prstClr val="black"/>
              </a:buClr>
              <a:buSzPct val="100000"/>
              <a:buFont typeface="Arial"/>
              <a:buChar char="●"/>
            </a:pPr>
            <a:r>
              <a:rPr lang="en-US">
                <a:solidFill>
                  <a:prstClr val="black"/>
                </a:solidFill>
              </a:rPr>
              <a:t>Total RNA kits were used; client was not specifically interested in small / ncRNA but wanted this data available</a:t>
            </a:r>
          </a:p>
          <a:p>
            <a:pPr>
              <a:spcBef>
                <a:spcPts val="480"/>
              </a:spcBef>
            </a:pPr>
            <a:endParaRPr>
              <a:solidFill>
                <a:prstClr val="black"/>
              </a:solidFill>
            </a:endParaRPr>
          </a:p>
          <a:p>
            <a:pPr marL="457200" indent="-342900">
              <a:spcBef>
                <a:spcPts val="480"/>
              </a:spcBef>
              <a:buClr>
                <a:prstClr val="black"/>
              </a:buClr>
              <a:buSzPct val="100000"/>
              <a:buFont typeface="Arial"/>
              <a:buChar char="●"/>
            </a:pPr>
            <a:r>
              <a:rPr lang="en-US">
                <a:solidFill>
                  <a:prstClr val="black"/>
                </a:solidFill>
              </a:rPr>
              <a:t>Numerous errors were discovered in one publicly available source of the reference genome: it turned out that this site wasn’t being maintained. We spotted the errors and switched to another source.</a:t>
            </a:r>
          </a:p>
          <a:p>
            <a:pPr marL="457200">
              <a:spcBef>
                <a:spcPts val="480"/>
              </a:spcBef>
            </a:pPr>
            <a:endParaRPr sz="2400">
              <a:solidFill>
                <a:prstClr val="black"/>
              </a:solidFill>
            </a:endParaRPr>
          </a:p>
          <a:p>
            <a:pPr marL="342900" indent="-190500">
              <a:spcBef>
                <a:spcPts val="1200"/>
              </a:spcBef>
              <a:buClr>
                <a:prstClr val="black"/>
              </a:buClr>
              <a:buFont typeface="Arial"/>
              <a:buNone/>
            </a:pPr>
            <a:endParaRPr sz="2400">
              <a:solidFill>
                <a:srgbClr val="000000"/>
              </a:solidFill>
              <a:latin typeface="Arial"/>
              <a:ea typeface="Arial"/>
              <a:cs typeface="Arial"/>
              <a:sym typeface="Arial"/>
            </a:endParaRPr>
          </a:p>
          <a:p>
            <a:pPr marL="342900" indent="-190500">
              <a:spcBef>
                <a:spcPts val="1200"/>
              </a:spcBef>
              <a:spcAft>
                <a:spcPts val="1200"/>
              </a:spcAft>
              <a:buClr>
                <a:prstClr val="black"/>
              </a:buClr>
              <a:buFont typeface="Arial"/>
              <a:buNone/>
            </a:pPr>
            <a:endParaRPr sz="2400">
              <a:solidFill>
                <a:srgbClr val="000000"/>
              </a:solidFill>
              <a:latin typeface="Arial"/>
              <a:ea typeface="Arial"/>
              <a:cs typeface="Arial"/>
              <a:sym typeface="Arial"/>
            </a:endParaRPr>
          </a:p>
        </p:txBody>
      </p:sp>
      <p:sp>
        <p:nvSpPr>
          <p:cNvPr id="154" name="Shape 154"/>
          <p:cNvSpPr/>
          <p:nvPr/>
        </p:nvSpPr>
        <p:spPr>
          <a:xfrm>
            <a:off x="147875" y="66450"/>
            <a:ext cx="4434299" cy="652800"/>
          </a:xfrm>
          <a:prstGeom prst="rect">
            <a:avLst/>
          </a:prstGeom>
          <a:noFill/>
          <a:ln>
            <a:noFill/>
          </a:ln>
        </p:spPr>
        <p:txBody>
          <a:bodyPr lIns="91425" tIns="45700" rIns="91425" bIns="45700" anchor="ctr" anchorCtr="0">
            <a:noAutofit/>
          </a:bodyPr>
          <a:lstStyle/>
          <a:p>
            <a:pPr>
              <a:buSzPct val="25000"/>
            </a:pPr>
            <a:r>
              <a:rPr lang="en-US" b="1" dirty="0">
                <a:solidFill>
                  <a:prstClr val="black"/>
                </a:solidFill>
              </a:rPr>
              <a:t>Case study 1: </a:t>
            </a:r>
          </a:p>
          <a:p>
            <a:pPr>
              <a:buSzPct val="25000"/>
            </a:pPr>
            <a:r>
              <a:rPr lang="en-US" b="1" dirty="0">
                <a:solidFill>
                  <a:prstClr val="black"/>
                </a:solidFill>
              </a:rPr>
              <a:t>experimental design</a:t>
            </a:r>
          </a:p>
        </p:txBody>
      </p:sp>
    </p:spTree>
    <p:extLst>
      <p:ext uri="{BB962C8B-B14F-4D97-AF65-F5344CB8AC3E}">
        <p14:creationId xmlns:p14="http://schemas.microsoft.com/office/powerpoint/2010/main" val="315902044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animEffect transition="in" filter="fade">
                                      <p:cBhvr>
                                        <p:cTn id="7" dur="1000"/>
                                        <p:tgtEl>
                                          <p:spTgt spid="1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3">
                                            <p:txEl>
                                              <p:pRg st="1" end="1"/>
                                            </p:txEl>
                                          </p:spTgt>
                                        </p:tgtEl>
                                        <p:attrNameLst>
                                          <p:attrName>style.visibility</p:attrName>
                                        </p:attrNameLst>
                                      </p:cBhvr>
                                      <p:to>
                                        <p:strVal val="visible"/>
                                      </p:to>
                                    </p:set>
                                    <p:animEffect transition="in" filter="fade">
                                      <p:cBhvr>
                                        <p:cTn id="12" dur="1000"/>
                                        <p:tgtEl>
                                          <p:spTgt spid="1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3">
                                            <p:txEl>
                                              <p:pRg st="2" end="2"/>
                                            </p:txEl>
                                          </p:spTgt>
                                        </p:tgtEl>
                                        <p:attrNameLst>
                                          <p:attrName>style.visibility</p:attrName>
                                        </p:attrNameLst>
                                      </p:cBhvr>
                                      <p:to>
                                        <p:strVal val="visible"/>
                                      </p:to>
                                    </p:set>
                                    <p:animEffect transition="in" filter="fade">
                                      <p:cBhvr>
                                        <p:cTn id="17" dur="1000"/>
                                        <p:tgtEl>
                                          <p:spTgt spid="1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3">
                                            <p:txEl>
                                              <p:pRg st="3" end="3"/>
                                            </p:txEl>
                                          </p:spTgt>
                                        </p:tgtEl>
                                        <p:attrNameLst>
                                          <p:attrName>style.visibility</p:attrName>
                                        </p:attrNameLst>
                                      </p:cBhvr>
                                      <p:to>
                                        <p:strVal val="visible"/>
                                      </p:to>
                                    </p:set>
                                    <p:animEffect transition="in" filter="fade">
                                      <p:cBhvr>
                                        <p:cTn id="22" dur="1000"/>
                                        <p:tgtEl>
                                          <p:spTgt spid="15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3">
                                            <p:txEl>
                                              <p:pRg st="4" end="4"/>
                                            </p:txEl>
                                          </p:spTgt>
                                        </p:tgtEl>
                                        <p:attrNameLst>
                                          <p:attrName>style.visibility</p:attrName>
                                        </p:attrNameLst>
                                      </p:cBhvr>
                                      <p:to>
                                        <p:strVal val="visible"/>
                                      </p:to>
                                    </p:set>
                                    <p:animEffect transition="in" filter="fade">
                                      <p:cBhvr>
                                        <p:cTn id="27" dur="1000"/>
                                        <p:tgtEl>
                                          <p:spTgt spid="15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3">
                                            <p:txEl>
                                              <p:pRg st="5" end="5"/>
                                            </p:txEl>
                                          </p:spTgt>
                                        </p:tgtEl>
                                        <p:attrNameLst>
                                          <p:attrName>style.visibility</p:attrName>
                                        </p:attrNameLst>
                                      </p:cBhvr>
                                      <p:to>
                                        <p:strVal val="visible"/>
                                      </p:to>
                                    </p:set>
                                    <p:animEffect transition="in" filter="fade">
                                      <p:cBhvr>
                                        <p:cTn id="32" dur="1000"/>
                                        <p:tgtEl>
                                          <p:spTgt spid="15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3">
                                            <p:txEl>
                                              <p:pRg st="6" end="6"/>
                                            </p:txEl>
                                          </p:spTgt>
                                        </p:tgtEl>
                                        <p:attrNameLst>
                                          <p:attrName>style.visibility</p:attrName>
                                        </p:attrNameLst>
                                      </p:cBhvr>
                                      <p:to>
                                        <p:strVal val="visible"/>
                                      </p:to>
                                    </p:set>
                                    <p:animEffect transition="in" filter="fade">
                                      <p:cBhvr>
                                        <p:cTn id="37" dur="1000"/>
                                        <p:tgtEl>
                                          <p:spTgt spid="15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3">
                                            <p:txEl>
                                              <p:pRg st="7" end="7"/>
                                            </p:txEl>
                                          </p:spTgt>
                                        </p:tgtEl>
                                        <p:attrNameLst>
                                          <p:attrName>style.visibility</p:attrName>
                                        </p:attrNameLst>
                                      </p:cBhvr>
                                      <p:to>
                                        <p:strVal val="visible"/>
                                      </p:to>
                                    </p:set>
                                    <p:animEffect transition="in" filter="fade">
                                      <p:cBhvr>
                                        <p:cTn id="42" dur="1000"/>
                                        <p:tgtEl>
                                          <p:spTgt spid="15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3">
                                            <p:txEl>
                                              <p:pRg st="8" end="8"/>
                                            </p:txEl>
                                          </p:spTgt>
                                        </p:tgtEl>
                                        <p:attrNameLst>
                                          <p:attrName>style.visibility</p:attrName>
                                        </p:attrNameLst>
                                      </p:cBhvr>
                                      <p:to>
                                        <p:strVal val="visible"/>
                                      </p:to>
                                    </p:set>
                                    <p:animEffect transition="in" filter="fade">
                                      <p:cBhvr>
                                        <p:cTn id="47" dur="1000"/>
                                        <p:tgtEl>
                                          <p:spTgt spid="15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3">
                                            <p:txEl>
                                              <p:pRg st="9" end="9"/>
                                            </p:txEl>
                                          </p:spTgt>
                                        </p:tgtEl>
                                        <p:attrNameLst>
                                          <p:attrName>style.visibility</p:attrName>
                                        </p:attrNameLst>
                                      </p:cBhvr>
                                      <p:to>
                                        <p:strVal val="visible"/>
                                      </p:to>
                                    </p:set>
                                    <p:animEffect transition="in" filter="fade">
                                      <p:cBhvr>
                                        <p:cTn id="52" dur="1000"/>
                                        <p:tgtEl>
                                          <p:spTgt spid="15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3">
                                            <p:txEl>
                                              <p:pRg st="10" end="10"/>
                                            </p:txEl>
                                          </p:spTgt>
                                        </p:tgtEl>
                                        <p:attrNameLst>
                                          <p:attrName>style.visibility</p:attrName>
                                        </p:attrNameLst>
                                      </p:cBhvr>
                                      <p:to>
                                        <p:strVal val="visible"/>
                                      </p:to>
                                    </p:set>
                                    <p:animEffect transition="in" filter="fade">
                                      <p:cBhvr>
                                        <p:cTn id="57" dur="1000"/>
                                        <p:tgtEl>
                                          <p:spTgt spid="15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3">
                                            <p:txEl>
                                              <p:pRg st="11" end="11"/>
                                            </p:txEl>
                                          </p:spTgt>
                                        </p:tgtEl>
                                        <p:attrNameLst>
                                          <p:attrName>style.visibility</p:attrName>
                                        </p:attrNameLst>
                                      </p:cBhvr>
                                      <p:to>
                                        <p:strVal val="visible"/>
                                      </p:to>
                                    </p:set>
                                    <p:animEffect transition="in" filter="fade">
                                      <p:cBhvr>
                                        <p:cTn id="62" dur="1000"/>
                                        <p:tgtEl>
                                          <p:spTgt spid="15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p:nvPr/>
        </p:nvSpPr>
        <p:spPr>
          <a:xfrm>
            <a:off x="553775" y="2058375"/>
            <a:ext cx="1789799" cy="661500"/>
          </a:xfrm>
          <a:prstGeom prst="rect">
            <a:avLst/>
          </a:prstGeom>
          <a:solidFill>
            <a:srgbClr val="FFF2C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600" dirty="0">
                <a:solidFill>
                  <a:prstClr val="black"/>
                </a:solidFill>
              </a:rPr>
              <a:t>RNA extraction</a:t>
            </a:r>
          </a:p>
        </p:txBody>
      </p:sp>
      <p:sp>
        <p:nvSpPr>
          <p:cNvPr id="161" name="Shape 161"/>
          <p:cNvSpPr/>
          <p:nvPr/>
        </p:nvSpPr>
        <p:spPr>
          <a:xfrm>
            <a:off x="553775" y="2894525"/>
            <a:ext cx="1789799" cy="661500"/>
          </a:xfrm>
          <a:prstGeom prst="rect">
            <a:avLst/>
          </a:prstGeom>
          <a:solidFill>
            <a:srgbClr val="D9EAD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dirty="0">
                <a:solidFill>
                  <a:prstClr val="black"/>
                </a:solidFill>
              </a:rPr>
              <a:t>Total RNA library generation + multiplexing</a:t>
            </a:r>
          </a:p>
        </p:txBody>
      </p:sp>
      <p:sp>
        <p:nvSpPr>
          <p:cNvPr id="162" name="Shape 162"/>
          <p:cNvSpPr/>
          <p:nvPr/>
        </p:nvSpPr>
        <p:spPr>
          <a:xfrm>
            <a:off x="553775" y="3730675"/>
            <a:ext cx="1789799" cy="661500"/>
          </a:xfrm>
          <a:prstGeom prst="rect">
            <a:avLst/>
          </a:prstGeom>
          <a:solidFill>
            <a:srgbClr val="D9EAD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err="1">
                <a:solidFill>
                  <a:prstClr val="black"/>
                </a:solidFill>
              </a:rPr>
              <a:t>HiSeq</a:t>
            </a:r>
            <a:r>
              <a:rPr lang="en-US" dirty="0">
                <a:solidFill>
                  <a:prstClr val="black"/>
                </a:solidFill>
              </a:rPr>
              <a:t> sequencing</a:t>
            </a:r>
          </a:p>
        </p:txBody>
      </p:sp>
      <p:sp>
        <p:nvSpPr>
          <p:cNvPr id="163" name="Shape 163"/>
          <p:cNvSpPr/>
          <p:nvPr/>
        </p:nvSpPr>
        <p:spPr>
          <a:xfrm>
            <a:off x="553775" y="456682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a:solidFill>
                  <a:prstClr val="black"/>
                </a:solidFill>
              </a:rPr>
              <a:t>Demultiplexing + Quality control</a:t>
            </a:r>
          </a:p>
        </p:txBody>
      </p:sp>
      <p:sp>
        <p:nvSpPr>
          <p:cNvPr id="164" name="Shape 164"/>
          <p:cNvSpPr/>
          <p:nvPr/>
        </p:nvSpPr>
        <p:spPr>
          <a:xfrm>
            <a:off x="553775" y="540297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a:solidFill>
                  <a:prstClr val="black"/>
                </a:solidFill>
              </a:rPr>
              <a:t>Bioinformatics</a:t>
            </a:r>
          </a:p>
        </p:txBody>
      </p:sp>
      <p:sp>
        <p:nvSpPr>
          <p:cNvPr id="165" name="Shape 165"/>
          <p:cNvSpPr/>
          <p:nvPr/>
        </p:nvSpPr>
        <p:spPr>
          <a:xfrm>
            <a:off x="2392300" y="2000025"/>
            <a:ext cx="4367699" cy="778200"/>
          </a:xfrm>
          <a:prstGeom prst="leftArrow">
            <a:avLst>
              <a:gd name="adj1" fmla="val 50000"/>
              <a:gd name="adj2" fmla="val 50000"/>
            </a:avLst>
          </a:prstGeom>
          <a:solidFill>
            <a:srgbClr val="D9EAD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600" dirty="0">
                <a:solidFill>
                  <a:prstClr val="black"/>
                </a:solidFill>
              </a:rPr>
              <a:t>NZGL supplies and adds ERCC spike-in controls</a:t>
            </a:r>
          </a:p>
        </p:txBody>
      </p:sp>
      <p:sp>
        <p:nvSpPr>
          <p:cNvPr id="166" name="Shape 166"/>
          <p:cNvSpPr/>
          <p:nvPr/>
        </p:nvSpPr>
        <p:spPr>
          <a:xfrm>
            <a:off x="2392300" y="2836175"/>
            <a:ext cx="4134300" cy="778200"/>
          </a:xfrm>
          <a:prstGeom prst="leftArrow">
            <a:avLst>
              <a:gd name="adj1" fmla="val 50000"/>
              <a:gd name="adj2" fmla="val 50000"/>
            </a:avLst>
          </a:prstGeom>
          <a:solidFill>
            <a:srgbClr val="D9EAD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dirty="0">
                <a:solidFill>
                  <a:prstClr val="black"/>
                </a:solidFill>
              </a:rPr>
              <a:t>Stringent QC of the library preparation process</a:t>
            </a:r>
          </a:p>
        </p:txBody>
      </p:sp>
      <p:sp>
        <p:nvSpPr>
          <p:cNvPr id="167" name="Shape 167"/>
          <p:cNvSpPr/>
          <p:nvPr/>
        </p:nvSpPr>
        <p:spPr>
          <a:xfrm>
            <a:off x="2392300" y="4392175"/>
            <a:ext cx="4271099" cy="1022100"/>
          </a:xfrm>
          <a:prstGeom prst="leftArrow">
            <a:avLst>
              <a:gd name="adj1" fmla="val 50000"/>
              <a:gd name="adj2" fmla="val 50000"/>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600" dirty="0">
                <a:solidFill>
                  <a:prstClr val="black"/>
                </a:solidFill>
              </a:rPr>
              <a:t>Stringent QC and quality trimming of the data</a:t>
            </a:r>
          </a:p>
          <a:p>
            <a:r>
              <a:rPr lang="en-US" sz="1600" dirty="0">
                <a:solidFill>
                  <a:prstClr val="black"/>
                </a:solidFill>
              </a:rPr>
              <a:t>Data delivery, storage, backup (remote access)</a:t>
            </a:r>
          </a:p>
        </p:txBody>
      </p:sp>
      <p:sp>
        <p:nvSpPr>
          <p:cNvPr id="168" name="Shape 168"/>
          <p:cNvSpPr/>
          <p:nvPr/>
        </p:nvSpPr>
        <p:spPr>
          <a:xfrm>
            <a:off x="603125" y="1202350"/>
            <a:ext cx="16634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The Process</a:t>
            </a:r>
          </a:p>
        </p:txBody>
      </p:sp>
      <p:sp>
        <p:nvSpPr>
          <p:cNvPr id="169" name="Shape 169"/>
          <p:cNvSpPr/>
          <p:nvPr/>
        </p:nvSpPr>
        <p:spPr>
          <a:xfrm>
            <a:off x="3838175" y="1202350"/>
            <a:ext cx="23873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Where we added value</a:t>
            </a:r>
          </a:p>
        </p:txBody>
      </p:sp>
      <p:sp>
        <p:nvSpPr>
          <p:cNvPr id="170" name="Shape 170"/>
          <p:cNvSpPr/>
          <p:nvPr/>
        </p:nvSpPr>
        <p:spPr>
          <a:xfrm>
            <a:off x="147875" y="66450"/>
            <a:ext cx="4434299" cy="652800"/>
          </a:xfrm>
          <a:prstGeom prst="rect">
            <a:avLst/>
          </a:prstGeom>
          <a:noFill/>
          <a:ln>
            <a:noFill/>
          </a:ln>
        </p:spPr>
        <p:txBody>
          <a:bodyPr lIns="91425" tIns="45700" rIns="91425" bIns="45700" anchor="ctr" anchorCtr="0">
            <a:noAutofit/>
          </a:bodyPr>
          <a:lstStyle/>
          <a:p>
            <a:pPr>
              <a:buSzPct val="25000"/>
            </a:pPr>
            <a:r>
              <a:rPr lang="en-US" sz="1600" b="1" dirty="0">
                <a:solidFill>
                  <a:srgbClr val="009AC7"/>
                </a:solidFill>
                <a:latin typeface="Verdana" panose="020B0604030504040204" pitchFamily="34" charset="0"/>
                <a:ea typeface="Verdana" panose="020B0604030504040204" pitchFamily="34" charset="0"/>
                <a:cs typeface="Verdana" panose="020B0604030504040204" pitchFamily="34" charset="0"/>
              </a:rPr>
              <a:t>Case study 1: </a:t>
            </a:r>
          </a:p>
          <a:p>
            <a:pPr>
              <a:buSzPct val="25000"/>
            </a:pPr>
            <a:r>
              <a:rPr lang="en-US" sz="1600" b="1" dirty="0">
                <a:solidFill>
                  <a:srgbClr val="009AC7"/>
                </a:solidFill>
                <a:latin typeface="Verdana" panose="020B0604030504040204" pitchFamily="34" charset="0"/>
                <a:ea typeface="Verdana" panose="020B0604030504040204" pitchFamily="34" charset="0"/>
                <a:cs typeface="Verdana" panose="020B0604030504040204" pitchFamily="34" charset="0"/>
              </a:rPr>
              <a:t>The process</a:t>
            </a:r>
          </a:p>
        </p:txBody>
      </p:sp>
    </p:spTree>
    <p:extLst>
      <p:ext uri="{BB962C8B-B14F-4D97-AF65-F5344CB8AC3E}">
        <p14:creationId xmlns:p14="http://schemas.microsoft.com/office/powerpoint/2010/main" val="1311419013"/>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9"/>
                                        </p:tgtEl>
                                        <p:attrNameLst>
                                          <p:attrName>style.visibility</p:attrName>
                                        </p:attrNameLst>
                                      </p:cBhvr>
                                      <p:to>
                                        <p:strVal val="visible"/>
                                      </p:to>
                                    </p:set>
                                    <p:animEffect transition="in" filter="fade">
                                      <p:cBhvr>
                                        <p:cTn id="7" dur="1000"/>
                                        <p:tgtEl>
                                          <p:spTgt spid="1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5"/>
                                        </p:tgtEl>
                                        <p:attrNameLst>
                                          <p:attrName>style.visibility</p:attrName>
                                        </p:attrNameLst>
                                      </p:cBhvr>
                                      <p:to>
                                        <p:strVal val="visible"/>
                                      </p:to>
                                    </p:set>
                                    <p:animEffect transition="in" filter="fade">
                                      <p:cBhvr>
                                        <p:cTn id="12" dur="1000"/>
                                        <p:tgtEl>
                                          <p:spTgt spid="1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6"/>
                                        </p:tgtEl>
                                        <p:attrNameLst>
                                          <p:attrName>style.visibility</p:attrName>
                                        </p:attrNameLst>
                                      </p:cBhvr>
                                      <p:to>
                                        <p:strVal val="visible"/>
                                      </p:to>
                                    </p:set>
                                    <p:animEffect transition="in" filter="fade">
                                      <p:cBhvr>
                                        <p:cTn id="17" dur="1000"/>
                                        <p:tgtEl>
                                          <p:spTgt spid="16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7"/>
                                        </p:tgtEl>
                                        <p:attrNameLst>
                                          <p:attrName>style.visibility</p:attrName>
                                        </p:attrNameLst>
                                      </p:cBhvr>
                                      <p:to>
                                        <p:strVal val="visible"/>
                                      </p:to>
                                    </p:set>
                                    <p:animEffect transition="in" filter="fade">
                                      <p:cBhvr>
                                        <p:cTn id="22" dur="1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p:nvPr/>
        </p:nvSpPr>
        <p:spPr>
          <a:xfrm>
            <a:off x="242049" y="5952310"/>
            <a:ext cx="8232300" cy="905699"/>
          </a:xfrm>
          <a:prstGeom prst="rect">
            <a:avLst/>
          </a:prstGeom>
          <a:noFill/>
          <a:ln>
            <a:noFill/>
          </a:ln>
        </p:spPr>
        <p:txBody>
          <a:bodyPr lIns="91425" tIns="45700" rIns="91425" bIns="45700" anchor="ctr" anchorCtr="0">
            <a:noAutofit/>
          </a:bodyPr>
          <a:lstStyle/>
          <a:p>
            <a:pPr algn="ctr">
              <a:buSzPct val="25000"/>
            </a:pPr>
            <a:r>
              <a:rPr lang="en-US" sz="3200" b="1">
                <a:solidFill>
                  <a:prstClr val="black"/>
                </a:solidFill>
              </a:rPr>
              <a:t>Case study 1: Bioinformatics</a:t>
            </a:r>
          </a:p>
        </p:txBody>
      </p:sp>
      <p:sp>
        <p:nvSpPr>
          <p:cNvPr id="177" name="Shape 177"/>
          <p:cNvSpPr/>
          <p:nvPr/>
        </p:nvSpPr>
        <p:spPr>
          <a:xfrm>
            <a:off x="539975" y="192047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a:solidFill>
                  <a:prstClr val="black"/>
                </a:solidFill>
              </a:rPr>
              <a:t>Preprocessing + quality trimming</a:t>
            </a:r>
          </a:p>
        </p:txBody>
      </p:sp>
      <p:sp>
        <p:nvSpPr>
          <p:cNvPr id="178" name="Shape 178"/>
          <p:cNvSpPr/>
          <p:nvPr/>
        </p:nvSpPr>
        <p:spPr>
          <a:xfrm>
            <a:off x="603125" y="1202350"/>
            <a:ext cx="16634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The Process</a:t>
            </a:r>
          </a:p>
        </p:txBody>
      </p:sp>
      <p:sp>
        <p:nvSpPr>
          <p:cNvPr id="179" name="Shape 179"/>
          <p:cNvSpPr/>
          <p:nvPr/>
        </p:nvSpPr>
        <p:spPr>
          <a:xfrm>
            <a:off x="3838175" y="1202350"/>
            <a:ext cx="23873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Where we added value</a:t>
            </a:r>
          </a:p>
        </p:txBody>
      </p:sp>
      <p:sp>
        <p:nvSpPr>
          <p:cNvPr id="180" name="Shape 180"/>
          <p:cNvSpPr/>
          <p:nvPr/>
        </p:nvSpPr>
        <p:spPr>
          <a:xfrm>
            <a:off x="539975" y="272462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dirty="0">
                <a:solidFill>
                  <a:prstClr val="black"/>
                </a:solidFill>
              </a:rPr>
              <a:t>Mapping of reads to reference genome</a:t>
            </a:r>
          </a:p>
        </p:txBody>
      </p:sp>
      <p:sp>
        <p:nvSpPr>
          <p:cNvPr id="181" name="Shape 181"/>
          <p:cNvSpPr/>
          <p:nvPr/>
        </p:nvSpPr>
        <p:spPr>
          <a:xfrm>
            <a:off x="539975" y="352877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600" dirty="0">
                <a:solidFill>
                  <a:prstClr val="black"/>
                </a:solidFill>
              </a:rPr>
              <a:t>Differential expression analysis</a:t>
            </a:r>
          </a:p>
        </p:txBody>
      </p:sp>
      <p:sp>
        <p:nvSpPr>
          <p:cNvPr id="182" name="Shape 182"/>
          <p:cNvSpPr/>
          <p:nvPr/>
        </p:nvSpPr>
        <p:spPr>
          <a:xfrm>
            <a:off x="539975" y="4410750"/>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200" dirty="0">
                <a:solidFill>
                  <a:prstClr val="black"/>
                </a:solidFill>
              </a:rPr>
              <a:t>Functional enrichment / pathway analysis</a:t>
            </a:r>
          </a:p>
        </p:txBody>
      </p:sp>
      <p:sp>
        <p:nvSpPr>
          <p:cNvPr id="183" name="Shape 183"/>
          <p:cNvSpPr/>
          <p:nvPr/>
        </p:nvSpPr>
        <p:spPr>
          <a:xfrm>
            <a:off x="2392300" y="1740175"/>
            <a:ext cx="6393899" cy="1022100"/>
          </a:xfrm>
          <a:prstGeom prst="leftArrow">
            <a:avLst>
              <a:gd name="adj1" fmla="val 50000"/>
              <a:gd name="adj2" fmla="val 50000"/>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600" dirty="0">
                <a:solidFill>
                  <a:prstClr val="black"/>
                </a:solidFill>
              </a:rPr>
              <a:t>NZGL </a:t>
            </a:r>
            <a:r>
              <a:rPr lang="en-US" sz="1600" dirty="0" err="1">
                <a:solidFill>
                  <a:prstClr val="black"/>
                </a:solidFill>
              </a:rPr>
              <a:t>Bioinformaticians</a:t>
            </a:r>
            <a:r>
              <a:rPr lang="en-US" sz="1600" dirty="0">
                <a:solidFill>
                  <a:prstClr val="black"/>
                </a:solidFill>
              </a:rPr>
              <a:t> have published the </a:t>
            </a:r>
            <a:r>
              <a:rPr lang="en-US" sz="1600" dirty="0" err="1">
                <a:solidFill>
                  <a:prstClr val="black"/>
                </a:solidFill>
              </a:rPr>
              <a:t>SolexaQA</a:t>
            </a:r>
            <a:r>
              <a:rPr lang="en-US" sz="1600" dirty="0">
                <a:solidFill>
                  <a:prstClr val="black"/>
                </a:solidFill>
              </a:rPr>
              <a:t> package; one of the most commonly used QC tools for NGS data. (New version out!!)</a:t>
            </a:r>
          </a:p>
        </p:txBody>
      </p:sp>
      <p:sp>
        <p:nvSpPr>
          <p:cNvPr id="184" name="Shape 184"/>
          <p:cNvSpPr/>
          <p:nvPr/>
        </p:nvSpPr>
        <p:spPr>
          <a:xfrm>
            <a:off x="2392300" y="2359925"/>
            <a:ext cx="6393899" cy="1400699"/>
          </a:xfrm>
          <a:prstGeom prst="leftArrow">
            <a:avLst>
              <a:gd name="adj1" fmla="val 50000"/>
              <a:gd name="adj2" fmla="val 50000"/>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b="1" dirty="0">
                <a:solidFill>
                  <a:prstClr val="black"/>
                </a:solidFill>
              </a:rPr>
              <a:t>Ongoing “sanity checks”</a:t>
            </a:r>
            <a:r>
              <a:rPr lang="en-US" sz="1400" dirty="0">
                <a:solidFill>
                  <a:prstClr val="black"/>
                </a:solidFill>
              </a:rPr>
              <a:t>: Checking the right reference genome is used. Checking the right gene predictions are used. </a:t>
            </a:r>
          </a:p>
          <a:p>
            <a:r>
              <a:rPr lang="en-US" sz="1400" dirty="0">
                <a:solidFill>
                  <a:prstClr val="black"/>
                </a:solidFill>
              </a:rPr>
              <a:t>Allowing downstream analysis of ERCC spike-in controls.</a:t>
            </a:r>
          </a:p>
        </p:txBody>
      </p:sp>
      <p:sp>
        <p:nvSpPr>
          <p:cNvPr id="185" name="Shape 185"/>
          <p:cNvSpPr/>
          <p:nvPr/>
        </p:nvSpPr>
        <p:spPr>
          <a:xfrm>
            <a:off x="2329775" y="2644375"/>
            <a:ext cx="6393899" cy="2430300"/>
          </a:xfrm>
          <a:prstGeom prst="leftArrow">
            <a:avLst>
              <a:gd name="adj1" fmla="val 50000"/>
              <a:gd name="adj2" fmla="val 50000"/>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b="1" dirty="0">
                <a:solidFill>
                  <a:prstClr val="black"/>
                </a:solidFill>
              </a:rPr>
              <a:t>Ongoing “sanity checks”</a:t>
            </a:r>
            <a:r>
              <a:rPr lang="en-US" sz="1400" dirty="0">
                <a:solidFill>
                  <a:prstClr val="black"/>
                </a:solidFill>
              </a:rPr>
              <a:t>: </a:t>
            </a:r>
          </a:p>
          <a:p>
            <a:r>
              <a:rPr lang="en-US" sz="1400" dirty="0">
                <a:solidFill>
                  <a:prstClr val="black"/>
                </a:solidFill>
              </a:rPr>
              <a:t>Are biological repeats behaving as expected?</a:t>
            </a:r>
          </a:p>
          <a:p>
            <a:r>
              <a:rPr lang="en-US" sz="1400" dirty="0">
                <a:solidFill>
                  <a:prstClr val="black"/>
                </a:solidFill>
              </a:rPr>
              <a:t>What is the distribution of transcript lengths? Abundances? What are the implications?</a:t>
            </a:r>
          </a:p>
          <a:p>
            <a:r>
              <a:rPr lang="en-US" sz="1400" dirty="0">
                <a:solidFill>
                  <a:prstClr val="black"/>
                </a:solidFill>
              </a:rPr>
              <a:t>Are controls behaving as expected?</a:t>
            </a:r>
          </a:p>
        </p:txBody>
      </p:sp>
      <p:pic>
        <p:nvPicPr>
          <p:cNvPr id="186" name="Shape 186"/>
          <p:cNvPicPr preferRelativeResize="0"/>
          <p:nvPr/>
        </p:nvPicPr>
        <p:blipFill>
          <a:blip r:embed="rId3">
            <a:alphaModFix/>
          </a:blip>
          <a:stretch>
            <a:fillRect/>
          </a:stretch>
        </p:blipFill>
        <p:spPr>
          <a:xfrm>
            <a:off x="1742862" y="265988"/>
            <a:ext cx="6240274" cy="6240274"/>
          </a:xfrm>
          <a:prstGeom prst="rect">
            <a:avLst/>
          </a:prstGeom>
          <a:noFill/>
          <a:ln>
            <a:noFill/>
          </a:ln>
        </p:spPr>
      </p:pic>
      <p:pic>
        <p:nvPicPr>
          <p:cNvPr id="187" name="Shape 187"/>
          <p:cNvPicPr preferRelativeResize="0"/>
          <p:nvPr/>
        </p:nvPicPr>
        <p:blipFill>
          <a:blip r:embed="rId4">
            <a:alphaModFix/>
          </a:blip>
          <a:stretch>
            <a:fillRect/>
          </a:stretch>
        </p:blipFill>
        <p:spPr>
          <a:xfrm>
            <a:off x="892630" y="434562"/>
            <a:ext cx="6188425" cy="6188425"/>
          </a:xfrm>
          <a:prstGeom prst="rect">
            <a:avLst/>
          </a:prstGeom>
          <a:noFill/>
          <a:ln>
            <a:noFill/>
          </a:ln>
        </p:spPr>
      </p:pic>
    </p:spTree>
    <p:extLst>
      <p:ext uri="{BB962C8B-B14F-4D97-AF65-F5344CB8AC3E}">
        <p14:creationId xmlns:p14="http://schemas.microsoft.com/office/powerpoint/2010/main" val="422272622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3"/>
                                        </p:tgtEl>
                                        <p:attrNameLst>
                                          <p:attrName>style.visibility</p:attrName>
                                        </p:attrNameLst>
                                      </p:cBhvr>
                                      <p:to>
                                        <p:strVal val="visible"/>
                                      </p:to>
                                    </p:set>
                                    <p:animEffect transition="in" filter="fade">
                                      <p:cBhvr>
                                        <p:cTn id="7" dur="1000"/>
                                        <p:tgtEl>
                                          <p:spTgt spid="18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1000"/>
                                        <p:tgtEl>
                                          <p:spTgt spid="183"/>
                                        </p:tgtEl>
                                      </p:cBhvr>
                                    </p:animEffect>
                                    <p:set>
                                      <p:cBhvr>
                                        <p:cTn id="12" dur="1" fill="hold">
                                          <p:stCondLst>
                                            <p:cond delay="1000"/>
                                          </p:stCondLst>
                                        </p:cTn>
                                        <p:tgtEl>
                                          <p:spTgt spid="18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4"/>
                                        </p:tgtEl>
                                        <p:attrNameLst>
                                          <p:attrName>style.visibility</p:attrName>
                                        </p:attrNameLst>
                                      </p:cBhvr>
                                      <p:to>
                                        <p:strVal val="visible"/>
                                      </p:to>
                                    </p:set>
                                    <p:animEffect transition="in" filter="fade">
                                      <p:cBhvr>
                                        <p:cTn id="17" dur="1000"/>
                                        <p:tgtEl>
                                          <p:spTgt spid="18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1000"/>
                                        <p:tgtEl>
                                          <p:spTgt spid="184"/>
                                        </p:tgtEl>
                                      </p:cBhvr>
                                    </p:animEffect>
                                    <p:set>
                                      <p:cBhvr>
                                        <p:cTn id="22" dur="1" fill="hold">
                                          <p:stCondLst>
                                            <p:cond delay="1000"/>
                                          </p:stCondLst>
                                        </p:cTn>
                                        <p:tgtEl>
                                          <p:spTgt spid="18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5"/>
                                        </p:tgtEl>
                                        <p:attrNameLst>
                                          <p:attrName>style.visibility</p:attrName>
                                        </p:attrNameLst>
                                      </p:cBhvr>
                                      <p:to>
                                        <p:strVal val="visible"/>
                                      </p:to>
                                    </p:set>
                                    <p:animEffect transition="in" filter="fade">
                                      <p:cBhvr>
                                        <p:cTn id="27" dur="1000"/>
                                        <p:tgtEl>
                                          <p:spTgt spid="18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6"/>
                                        </p:tgtEl>
                                        <p:attrNameLst>
                                          <p:attrName>style.visibility</p:attrName>
                                        </p:attrNameLst>
                                      </p:cBhvr>
                                      <p:to>
                                        <p:strVal val="visible"/>
                                      </p:to>
                                    </p:set>
                                    <p:animEffect transition="in" filter="fade">
                                      <p:cBhvr>
                                        <p:cTn id="32" dur="1000"/>
                                        <p:tgtEl>
                                          <p:spTgt spid="18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186"/>
                                        </p:tgtEl>
                                      </p:cBhvr>
                                    </p:animEffect>
                                    <p:set>
                                      <p:cBhvr>
                                        <p:cTn id="37" dur="1" fill="hold">
                                          <p:stCondLst>
                                            <p:cond delay="1000"/>
                                          </p:stCondLst>
                                        </p:cTn>
                                        <p:tgtEl>
                                          <p:spTgt spid="18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7"/>
                                        </p:tgtEl>
                                        <p:attrNameLst>
                                          <p:attrName>style.visibility</p:attrName>
                                        </p:attrNameLst>
                                      </p:cBhvr>
                                      <p:to>
                                        <p:strVal val="visible"/>
                                      </p:to>
                                    </p:set>
                                    <p:animEffect transition="in" filter="fade">
                                      <p:cBhvr>
                                        <p:cTn id="42" dur="1000"/>
                                        <p:tgtEl>
                                          <p:spTgt spid="18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1000"/>
                                        <p:tgtEl>
                                          <p:spTgt spid="187"/>
                                        </p:tgtEl>
                                      </p:cBhvr>
                                    </p:animEffect>
                                    <p:set>
                                      <p:cBhvr>
                                        <p:cTn id="47" dur="1" fill="hold">
                                          <p:stCondLst>
                                            <p:cond delay="1000"/>
                                          </p:stCondLst>
                                        </p:cTn>
                                        <p:tgtEl>
                                          <p:spTgt spid="1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p:nvPr/>
        </p:nvSpPr>
        <p:spPr>
          <a:xfrm>
            <a:off x="539975" y="192047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dirty="0">
                <a:solidFill>
                  <a:prstClr val="black"/>
                </a:solidFill>
              </a:rPr>
              <a:t>Preprocessing + quality trimming</a:t>
            </a:r>
          </a:p>
        </p:txBody>
      </p:sp>
      <p:sp>
        <p:nvSpPr>
          <p:cNvPr id="194" name="Shape 194"/>
          <p:cNvSpPr/>
          <p:nvPr/>
        </p:nvSpPr>
        <p:spPr>
          <a:xfrm>
            <a:off x="603125" y="1202350"/>
            <a:ext cx="16634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The Process</a:t>
            </a:r>
          </a:p>
        </p:txBody>
      </p:sp>
      <p:sp>
        <p:nvSpPr>
          <p:cNvPr id="195" name="Shape 195"/>
          <p:cNvSpPr/>
          <p:nvPr/>
        </p:nvSpPr>
        <p:spPr>
          <a:xfrm>
            <a:off x="3838175" y="1202350"/>
            <a:ext cx="2387399" cy="428100"/>
          </a:xfrm>
          <a:prstGeom prst="roundRect">
            <a:avLst>
              <a:gd name="adj" fmla="val 16667"/>
            </a:avLst>
          </a:prstGeom>
          <a:solidFill>
            <a:srgbClr val="F3F3F3"/>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a:solidFill>
                  <a:prstClr val="black"/>
                </a:solidFill>
              </a:rPr>
              <a:t>Where we added value</a:t>
            </a:r>
          </a:p>
        </p:txBody>
      </p:sp>
      <p:sp>
        <p:nvSpPr>
          <p:cNvPr id="196" name="Shape 196"/>
          <p:cNvSpPr/>
          <p:nvPr/>
        </p:nvSpPr>
        <p:spPr>
          <a:xfrm>
            <a:off x="539975" y="272462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dirty="0">
                <a:solidFill>
                  <a:prstClr val="black"/>
                </a:solidFill>
              </a:rPr>
              <a:t>Mapping of reads to reference genome</a:t>
            </a:r>
          </a:p>
        </p:txBody>
      </p:sp>
      <p:sp>
        <p:nvSpPr>
          <p:cNvPr id="197" name="Shape 197"/>
          <p:cNvSpPr/>
          <p:nvPr/>
        </p:nvSpPr>
        <p:spPr>
          <a:xfrm>
            <a:off x="539975" y="3528775"/>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600" dirty="0">
                <a:solidFill>
                  <a:prstClr val="black"/>
                </a:solidFill>
              </a:rPr>
              <a:t>Differential expression analysis</a:t>
            </a:r>
          </a:p>
        </p:txBody>
      </p:sp>
      <p:sp>
        <p:nvSpPr>
          <p:cNvPr id="198" name="Shape 198"/>
          <p:cNvSpPr/>
          <p:nvPr/>
        </p:nvSpPr>
        <p:spPr>
          <a:xfrm>
            <a:off x="539975" y="4410750"/>
            <a:ext cx="1789799" cy="661500"/>
          </a:xfrm>
          <a:prstGeom prst="rect">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pPr algn="ctr"/>
            <a:r>
              <a:rPr lang="en-US" sz="1400" dirty="0">
                <a:solidFill>
                  <a:prstClr val="black"/>
                </a:solidFill>
              </a:rPr>
              <a:t>Functional enrichment / pathway analysis</a:t>
            </a:r>
          </a:p>
        </p:txBody>
      </p:sp>
      <p:sp>
        <p:nvSpPr>
          <p:cNvPr id="199" name="Shape 199"/>
          <p:cNvSpPr/>
          <p:nvPr/>
        </p:nvSpPr>
        <p:spPr>
          <a:xfrm>
            <a:off x="2329775" y="2856050"/>
            <a:ext cx="6393899" cy="1955399"/>
          </a:xfrm>
          <a:prstGeom prst="leftArrow">
            <a:avLst>
              <a:gd name="adj1" fmla="val 50000"/>
              <a:gd name="adj2" fmla="val 50000"/>
            </a:avLst>
          </a:prstGeom>
          <a:solidFill>
            <a:srgbClr val="EAD1DC"/>
          </a:solidFill>
          <a:ln w="19050" cap="flat" cmpd="sng">
            <a:solidFill>
              <a:schemeClr val="dk2"/>
            </a:solidFill>
            <a:prstDash val="solid"/>
            <a:round/>
            <a:headEnd type="none" w="med" len="med"/>
            <a:tailEnd type="none" w="med" len="med"/>
          </a:ln>
        </p:spPr>
        <p:txBody>
          <a:bodyPr lIns="91425" tIns="91425" rIns="91425" bIns="91425" anchor="ctr" anchorCtr="0">
            <a:noAutofit/>
          </a:bodyPr>
          <a:lstStyle/>
          <a:p>
            <a:r>
              <a:rPr lang="en-US" sz="1400" dirty="0">
                <a:solidFill>
                  <a:prstClr val="black"/>
                </a:solidFill>
              </a:rPr>
              <a:t>Whole-transcriptome level analyses</a:t>
            </a:r>
          </a:p>
          <a:p>
            <a:r>
              <a:rPr lang="en-US" sz="1400" dirty="0">
                <a:solidFill>
                  <a:prstClr val="black"/>
                </a:solidFill>
              </a:rPr>
              <a:t>Analysis of individual genes, sets of genes, isoforms, “shared promotor” genes</a:t>
            </a:r>
          </a:p>
          <a:p>
            <a:r>
              <a:rPr lang="en-US" sz="1400" dirty="0">
                <a:solidFill>
                  <a:prstClr val="black"/>
                </a:solidFill>
              </a:rPr>
              <a:t>Publication-quality plots </a:t>
            </a:r>
            <a:r>
              <a:rPr lang="en-US" dirty="0">
                <a:solidFill>
                  <a:prstClr val="black"/>
                </a:solidFill>
              </a:rPr>
              <a:t>and graphics </a:t>
            </a:r>
          </a:p>
        </p:txBody>
      </p:sp>
      <p:pic>
        <p:nvPicPr>
          <p:cNvPr id="200" name="Shape 200"/>
          <p:cNvPicPr preferRelativeResize="0"/>
          <p:nvPr/>
        </p:nvPicPr>
        <p:blipFill>
          <a:blip r:embed="rId3">
            <a:alphaModFix/>
          </a:blip>
          <a:stretch>
            <a:fillRect/>
          </a:stretch>
        </p:blipFill>
        <p:spPr>
          <a:xfrm>
            <a:off x="209224" y="2829436"/>
            <a:ext cx="3964025" cy="3964025"/>
          </a:xfrm>
          <a:prstGeom prst="rect">
            <a:avLst/>
          </a:prstGeom>
          <a:noFill/>
          <a:ln>
            <a:noFill/>
          </a:ln>
        </p:spPr>
      </p:pic>
      <p:pic>
        <p:nvPicPr>
          <p:cNvPr id="201" name="Shape 201"/>
          <p:cNvPicPr preferRelativeResize="0"/>
          <p:nvPr/>
        </p:nvPicPr>
        <p:blipFill>
          <a:blip r:embed="rId4">
            <a:alphaModFix/>
          </a:blip>
          <a:stretch>
            <a:fillRect/>
          </a:stretch>
        </p:blipFill>
        <p:spPr>
          <a:xfrm>
            <a:off x="4671275" y="997975"/>
            <a:ext cx="4114800" cy="4114800"/>
          </a:xfrm>
          <a:prstGeom prst="rect">
            <a:avLst/>
          </a:prstGeom>
          <a:noFill/>
          <a:ln>
            <a:noFill/>
          </a:ln>
        </p:spPr>
      </p:pic>
      <p:pic>
        <p:nvPicPr>
          <p:cNvPr id="202" name="Shape 202"/>
          <p:cNvPicPr preferRelativeResize="0"/>
          <p:nvPr/>
        </p:nvPicPr>
        <p:blipFill>
          <a:blip r:embed="rId5">
            <a:alphaModFix/>
          </a:blip>
          <a:stretch>
            <a:fillRect/>
          </a:stretch>
        </p:blipFill>
        <p:spPr>
          <a:xfrm>
            <a:off x="209224" y="295950"/>
            <a:ext cx="4114800" cy="4114800"/>
          </a:xfrm>
          <a:prstGeom prst="rect">
            <a:avLst/>
          </a:prstGeom>
          <a:noFill/>
          <a:ln>
            <a:noFill/>
          </a:ln>
        </p:spPr>
      </p:pic>
      <p:pic>
        <p:nvPicPr>
          <p:cNvPr id="203" name="Shape 203"/>
          <p:cNvPicPr preferRelativeResize="0"/>
          <p:nvPr/>
        </p:nvPicPr>
        <p:blipFill>
          <a:blip r:embed="rId6">
            <a:alphaModFix/>
          </a:blip>
          <a:stretch>
            <a:fillRect/>
          </a:stretch>
        </p:blipFill>
        <p:spPr>
          <a:xfrm>
            <a:off x="4608874" y="2257251"/>
            <a:ext cx="4114800" cy="4114800"/>
          </a:xfrm>
          <a:prstGeom prst="rect">
            <a:avLst/>
          </a:prstGeom>
          <a:noFill/>
          <a:ln>
            <a:noFill/>
          </a:ln>
        </p:spPr>
      </p:pic>
    </p:spTree>
    <p:extLst>
      <p:ext uri="{BB962C8B-B14F-4D97-AF65-F5344CB8AC3E}">
        <p14:creationId xmlns:p14="http://schemas.microsoft.com/office/powerpoint/2010/main" val="294244639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9"/>
                                        </p:tgtEl>
                                        <p:attrNameLst>
                                          <p:attrName>style.visibility</p:attrName>
                                        </p:attrNameLst>
                                      </p:cBhvr>
                                      <p:to>
                                        <p:strVal val="visible"/>
                                      </p:to>
                                    </p:set>
                                    <p:animEffect transition="in" filter="fade">
                                      <p:cBhvr>
                                        <p:cTn id="7" dur="1000"/>
                                        <p:tgtEl>
                                          <p:spTgt spid="19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0"/>
                                        </p:tgtEl>
                                        <p:attrNameLst>
                                          <p:attrName>style.visibility</p:attrName>
                                        </p:attrNameLst>
                                      </p:cBhvr>
                                      <p:to>
                                        <p:strVal val="visible"/>
                                      </p:to>
                                    </p:set>
                                    <p:animEffect transition="in" filter="fade">
                                      <p:cBhvr>
                                        <p:cTn id="12" dur="1000"/>
                                        <p:tgtEl>
                                          <p:spTgt spid="20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1000"/>
                                        <p:tgtEl>
                                          <p:spTgt spid="200"/>
                                        </p:tgtEl>
                                      </p:cBhvr>
                                    </p:animEffect>
                                    <p:set>
                                      <p:cBhvr>
                                        <p:cTn id="17" dur="1" fill="hold">
                                          <p:stCondLst>
                                            <p:cond delay="1000"/>
                                          </p:stCondLst>
                                        </p:cTn>
                                        <p:tgtEl>
                                          <p:spTgt spid="20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1"/>
                                        </p:tgtEl>
                                        <p:attrNameLst>
                                          <p:attrName>style.visibility</p:attrName>
                                        </p:attrNameLst>
                                      </p:cBhvr>
                                      <p:to>
                                        <p:strVal val="visible"/>
                                      </p:to>
                                    </p:set>
                                    <p:animEffect transition="in" filter="fade">
                                      <p:cBhvr>
                                        <p:cTn id="22" dur="1000"/>
                                        <p:tgtEl>
                                          <p:spTgt spid="2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1000"/>
                                        <p:tgtEl>
                                          <p:spTgt spid="201"/>
                                        </p:tgtEl>
                                      </p:cBhvr>
                                    </p:animEffect>
                                    <p:set>
                                      <p:cBhvr>
                                        <p:cTn id="27" dur="1" fill="hold">
                                          <p:stCondLst>
                                            <p:cond delay="1000"/>
                                          </p:stCondLst>
                                        </p:cTn>
                                        <p:tgtEl>
                                          <p:spTgt spid="20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02"/>
                                        </p:tgtEl>
                                        <p:attrNameLst>
                                          <p:attrName>style.visibility</p:attrName>
                                        </p:attrNameLst>
                                      </p:cBhvr>
                                      <p:to>
                                        <p:strVal val="visible"/>
                                      </p:to>
                                    </p:set>
                                    <p:animEffect transition="in" filter="fade">
                                      <p:cBhvr>
                                        <p:cTn id="32" dur="1000"/>
                                        <p:tgtEl>
                                          <p:spTgt spid="20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1000"/>
                                        <p:tgtEl>
                                          <p:spTgt spid="202"/>
                                        </p:tgtEl>
                                      </p:cBhvr>
                                    </p:animEffect>
                                    <p:set>
                                      <p:cBhvr>
                                        <p:cTn id="37" dur="1" fill="hold">
                                          <p:stCondLst>
                                            <p:cond delay="1000"/>
                                          </p:stCondLst>
                                        </p:cTn>
                                        <p:tgtEl>
                                          <p:spTgt spid="20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03"/>
                                        </p:tgtEl>
                                        <p:attrNameLst>
                                          <p:attrName>style.visibility</p:attrName>
                                        </p:attrNameLst>
                                      </p:cBhvr>
                                      <p:to>
                                        <p:strVal val="visible"/>
                                      </p:to>
                                    </p:set>
                                    <p:animEffect transition="in" filter="fade">
                                      <p:cBhvr>
                                        <p:cTn id="42" dur="1000"/>
                                        <p:tgtEl>
                                          <p:spTgt spid="20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1000"/>
                                        <p:tgtEl>
                                          <p:spTgt spid="203"/>
                                        </p:tgtEl>
                                      </p:cBhvr>
                                    </p:animEffect>
                                    <p:set>
                                      <p:cBhvr>
                                        <p:cTn id="47" dur="1" fill="hold">
                                          <p:stCondLst>
                                            <p:cond delay="1000"/>
                                          </p:stCondLst>
                                        </p:cTn>
                                        <p:tgtEl>
                                          <p:spTgt spid="2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3" y="2281238"/>
            <a:ext cx="8027987" cy="598320"/>
          </a:xfrm>
        </p:spPr>
        <p:txBody>
          <a:bodyPr/>
          <a:lstStyle/>
          <a:p>
            <a:r>
              <a:rPr lang="en-AU" sz="2400" b="1" dirty="0"/>
              <a:t>Now how can we help with </a:t>
            </a:r>
            <a:r>
              <a:rPr lang="en-AU" sz="2400" b="1" u="sng" dirty="0"/>
              <a:t>your</a:t>
            </a:r>
            <a:r>
              <a:rPr lang="en-AU" sz="2400" b="1" dirty="0"/>
              <a:t> projects</a:t>
            </a:r>
            <a:r>
              <a:rPr lang="en-AU" sz="2400" b="1" dirty="0" smtClean="0"/>
              <a:t>?</a:t>
            </a:r>
            <a:endParaRPr lang="en-US" sz="2400" b="1" dirty="0"/>
          </a:p>
        </p:txBody>
      </p:sp>
    </p:spTree>
    <p:extLst>
      <p:ext uri="{BB962C8B-B14F-4D97-AF65-F5344CB8AC3E}">
        <p14:creationId xmlns:p14="http://schemas.microsoft.com/office/powerpoint/2010/main" val="3540489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534934"/>
            <a:ext cx="8288334" cy="2501148"/>
          </a:xfrm>
        </p:spPr>
        <p:txBody>
          <a:bodyPr/>
          <a:lstStyle/>
          <a:p>
            <a:pPr>
              <a:lnSpc>
                <a:spcPct val="114000"/>
              </a:lnSpc>
            </a:pPr>
            <a:r>
              <a:rPr lang="en-US" sz="2400" dirty="0" smtClean="0"/>
              <a:t>“Bioinformatics </a:t>
            </a:r>
            <a:r>
              <a:rPr lang="en-US" sz="2400" dirty="0"/>
              <a:t>is both an umbrella term for the body of biological studies that use computer programming as part of their methodology, as well as a reference to specific analysis "pipelines" that are repeatedly used, particularly in the fields of genetics and genomics</a:t>
            </a:r>
            <a:r>
              <a:rPr lang="en-US" sz="2400" dirty="0" smtClean="0"/>
              <a:t>.” </a:t>
            </a:r>
            <a:r>
              <a:rPr lang="en-US" sz="2400" i="1" dirty="0" smtClean="0"/>
              <a:t>Wikipedia.</a:t>
            </a:r>
            <a:endParaRPr lang="en-US" sz="2400" i="1" dirty="0"/>
          </a:p>
          <a:p>
            <a:pPr>
              <a:lnSpc>
                <a:spcPct val="114000"/>
              </a:lnSpc>
            </a:pPr>
            <a:endParaRPr lang="en-US" sz="2400" dirty="0" smtClean="0"/>
          </a:p>
          <a:p>
            <a:pPr marL="285750" indent="-285750">
              <a:lnSpc>
                <a:spcPct val="114000"/>
              </a:lnSpc>
              <a:buFont typeface="Arial" panose="020B0604020202020204" pitchFamily="34" charset="0"/>
              <a:buChar char="•"/>
            </a:pPr>
            <a:r>
              <a:rPr lang="en-US" sz="2400" dirty="0" smtClean="0"/>
              <a:t>Biological </a:t>
            </a:r>
            <a:r>
              <a:rPr lang="en-US" sz="2400" dirty="0"/>
              <a:t>data </a:t>
            </a:r>
            <a:r>
              <a:rPr lang="en-US" sz="2400" dirty="0" smtClean="0"/>
              <a:t>analysis using a computer.</a:t>
            </a:r>
            <a:endParaRPr lang="en-US" sz="2400" dirty="0"/>
          </a:p>
          <a:p>
            <a:pPr>
              <a:lnSpc>
                <a:spcPct val="114000"/>
              </a:lnSpc>
            </a:pPr>
            <a:endParaRPr lang="en-US" sz="2400" dirty="0" smtClean="0"/>
          </a:p>
        </p:txBody>
      </p:sp>
      <p:sp>
        <p:nvSpPr>
          <p:cNvPr id="3" name="Title 2"/>
          <p:cNvSpPr>
            <a:spLocks noGrp="1"/>
          </p:cNvSpPr>
          <p:nvPr>
            <p:ph type="title"/>
          </p:nvPr>
        </p:nvSpPr>
        <p:spPr/>
        <p:txBody>
          <a:bodyPr/>
          <a:lstStyle/>
          <a:p>
            <a:r>
              <a:rPr lang="en-US" sz="3200" dirty="0" smtClean="0"/>
              <a:t>What is Bioinformatics?</a:t>
            </a:r>
            <a:endParaRPr lang="en-US"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2</a:t>
            </a:fld>
            <a:endParaRPr lang="en-US" dirty="0"/>
          </a:p>
        </p:txBody>
      </p:sp>
    </p:spTree>
    <p:extLst>
      <p:ext uri="{BB962C8B-B14F-4D97-AF65-F5344CB8AC3E}">
        <p14:creationId xmlns:p14="http://schemas.microsoft.com/office/powerpoint/2010/main" val="4287699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3225671"/>
            <a:ext cx="7712668" cy="2501148"/>
          </a:xfrm>
        </p:spPr>
        <p:txBody>
          <a:bodyPr/>
          <a:lstStyle/>
          <a:p>
            <a:pPr marL="285750" indent="-285750">
              <a:lnSpc>
                <a:spcPct val="114000"/>
              </a:lnSpc>
              <a:buFont typeface="Arial" panose="020B0604020202020204" pitchFamily="34" charset="0"/>
              <a:buChar char="•"/>
            </a:pPr>
            <a:r>
              <a:rPr lang="en-NZ" sz="2400" dirty="0" smtClean="0"/>
              <a:t>Statistics (although we do use some)</a:t>
            </a:r>
          </a:p>
          <a:p>
            <a:pPr marL="285750" indent="-285750">
              <a:lnSpc>
                <a:spcPct val="114000"/>
              </a:lnSpc>
              <a:buFont typeface="Arial" panose="020B0604020202020204" pitchFamily="34" charset="0"/>
              <a:buChar char="•"/>
            </a:pPr>
            <a:r>
              <a:rPr lang="en-NZ" sz="2400" dirty="0" smtClean="0"/>
              <a:t>Pathway analysis (Mia will talk about this later)</a:t>
            </a:r>
          </a:p>
          <a:p>
            <a:pPr marL="285750" indent="-285750">
              <a:lnSpc>
                <a:spcPct val="114000"/>
              </a:lnSpc>
              <a:buFont typeface="Arial" panose="020B0604020202020204" pitchFamily="34" charset="0"/>
              <a:buChar char="•"/>
            </a:pPr>
            <a:r>
              <a:rPr lang="en-NZ" sz="2400" dirty="0" smtClean="0"/>
              <a:t>Programming (some)</a:t>
            </a:r>
          </a:p>
          <a:p>
            <a:pPr marL="285750" indent="-285750">
              <a:lnSpc>
                <a:spcPct val="114000"/>
              </a:lnSpc>
              <a:buFont typeface="Arial" panose="020B0604020202020204" pitchFamily="34" charset="0"/>
              <a:buChar char="•"/>
            </a:pPr>
            <a:r>
              <a:rPr lang="en-NZ" sz="2400" dirty="0" smtClean="0"/>
              <a:t>System administration</a:t>
            </a:r>
          </a:p>
          <a:p>
            <a:pPr marL="285750" indent="-285750">
              <a:lnSpc>
                <a:spcPct val="114000"/>
              </a:lnSpc>
              <a:buFont typeface="Arial" panose="020B0604020202020204" pitchFamily="34" charset="0"/>
              <a:buChar char="•"/>
            </a:pPr>
            <a:r>
              <a:rPr lang="en-NZ" sz="2400" dirty="0" smtClean="0"/>
              <a:t>Fixing your printer</a:t>
            </a:r>
          </a:p>
        </p:txBody>
      </p:sp>
      <p:sp>
        <p:nvSpPr>
          <p:cNvPr id="3" name="Title 2"/>
          <p:cNvSpPr>
            <a:spLocks noGrp="1"/>
          </p:cNvSpPr>
          <p:nvPr>
            <p:ph type="title"/>
          </p:nvPr>
        </p:nvSpPr>
        <p:spPr>
          <a:xfrm>
            <a:off x="677865" y="1777050"/>
            <a:ext cx="8466135" cy="1052414"/>
          </a:xfrm>
        </p:spPr>
        <p:txBody>
          <a:bodyPr>
            <a:noAutofit/>
          </a:bodyPr>
          <a:lstStyle/>
          <a:p>
            <a:r>
              <a:rPr lang="en-NZ" sz="3200" dirty="0" smtClean="0"/>
              <a:t>What isn’t (typically) bioinformatics?</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3</a:t>
            </a:fld>
            <a:endParaRPr lang="en-US" dirty="0"/>
          </a:p>
        </p:txBody>
      </p:sp>
    </p:spTree>
    <p:extLst>
      <p:ext uri="{BB962C8B-B14F-4D97-AF65-F5344CB8AC3E}">
        <p14:creationId xmlns:p14="http://schemas.microsoft.com/office/powerpoint/2010/main" val="15983873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958265"/>
            <a:ext cx="8237534" cy="2501148"/>
          </a:xfrm>
        </p:spPr>
        <p:txBody>
          <a:bodyPr/>
          <a:lstStyle/>
          <a:p>
            <a:pPr marL="285750" indent="-285750">
              <a:lnSpc>
                <a:spcPct val="114000"/>
              </a:lnSpc>
              <a:buFont typeface="Arial" panose="020B0604020202020204" pitchFamily="34" charset="0"/>
              <a:buChar char="•"/>
            </a:pPr>
            <a:r>
              <a:rPr lang="en-NZ" sz="2400" dirty="0" smtClean="0"/>
              <a:t>Training and workshops – Introductory and specific applications</a:t>
            </a:r>
          </a:p>
          <a:p>
            <a:pPr marL="285750" indent="-285750">
              <a:lnSpc>
                <a:spcPct val="114000"/>
              </a:lnSpc>
              <a:buFont typeface="Arial" panose="020B0604020202020204" pitchFamily="34" charset="0"/>
              <a:buChar char="•"/>
            </a:pPr>
            <a:r>
              <a:rPr lang="en-NZ" sz="2400" dirty="0" smtClean="0"/>
              <a:t>Experimental design</a:t>
            </a:r>
          </a:p>
          <a:p>
            <a:pPr marL="285750" indent="-285750">
              <a:lnSpc>
                <a:spcPct val="114000"/>
              </a:lnSpc>
              <a:buFont typeface="Arial" panose="020B0604020202020204" pitchFamily="34" charset="0"/>
              <a:buChar char="•"/>
            </a:pPr>
            <a:r>
              <a:rPr lang="en-NZ" sz="2400" dirty="0" smtClean="0"/>
              <a:t>Grant writing assistance including collaborations</a:t>
            </a:r>
          </a:p>
          <a:p>
            <a:pPr marL="285750" indent="-285750">
              <a:lnSpc>
                <a:spcPct val="114000"/>
              </a:lnSpc>
              <a:buFont typeface="Arial" panose="020B0604020202020204" pitchFamily="34" charset="0"/>
              <a:buChar char="•"/>
            </a:pPr>
            <a:r>
              <a:rPr lang="en-NZ" sz="2400" dirty="0" smtClean="0"/>
              <a:t>Individual or group ‘coaching’ assistance – helping you work with your own data</a:t>
            </a:r>
          </a:p>
          <a:p>
            <a:pPr marL="285750" indent="-285750">
              <a:lnSpc>
                <a:spcPct val="114000"/>
              </a:lnSpc>
              <a:buFont typeface="Arial" panose="020B0604020202020204" pitchFamily="34" charset="0"/>
              <a:buChar char="•"/>
            </a:pPr>
            <a:r>
              <a:rPr lang="en-NZ" sz="2400" dirty="0" smtClean="0"/>
              <a:t>Quality assessment of data from any source</a:t>
            </a:r>
          </a:p>
          <a:p>
            <a:pPr marL="285750" indent="-285750">
              <a:lnSpc>
                <a:spcPct val="114000"/>
              </a:lnSpc>
              <a:buFont typeface="Arial" panose="020B0604020202020204" pitchFamily="34" charset="0"/>
              <a:buChar char="•"/>
            </a:pPr>
            <a:r>
              <a:rPr lang="en-NZ" sz="2400" dirty="0" smtClean="0"/>
              <a:t>Analysis of any dataset</a:t>
            </a:r>
          </a:p>
          <a:p>
            <a:pPr marL="1028700" lvl="1">
              <a:lnSpc>
                <a:spcPct val="114000"/>
              </a:lnSpc>
              <a:buFont typeface="Arial" panose="020B0604020202020204" pitchFamily="34" charset="0"/>
              <a:buChar char="•"/>
            </a:pPr>
            <a:endParaRPr lang="en-NZ" sz="2400" dirty="0"/>
          </a:p>
        </p:txBody>
      </p:sp>
      <p:sp>
        <p:nvSpPr>
          <p:cNvPr id="3" name="Title 2"/>
          <p:cNvSpPr>
            <a:spLocks noGrp="1"/>
          </p:cNvSpPr>
          <p:nvPr>
            <p:ph type="title"/>
          </p:nvPr>
        </p:nvSpPr>
        <p:spPr/>
        <p:txBody>
          <a:bodyPr/>
          <a:lstStyle/>
          <a:p>
            <a:r>
              <a:rPr lang="en-US" sz="3200" dirty="0"/>
              <a:t>Bioinformatics services to help </a:t>
            </a:r>
            <a:r>
              <a:rPr lang="en-US" sz="3200" dirty="0" smtClean="0"/>
              <a:t>your research</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4</a:t>
            </a:fld>
            <a:endParaRPr lang="en-US" dirty="0"/>
          </a:p>
        </p:txBody>
      </p:sp>
    </p:spTree>
    <p:extLst>
      <p:ext uri="{BB962C8B-B14F-4D97-AF65-F5344CB8AC3E}">
        <p14:creationId xmlns:p14="http://schemas.microsoft.com/office/powerpoint/2010/main" val="2910409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958265"/>
            <a:ext cx="7686906" cy="2501148"/>
          </a:xfrm>
        </p:spPr>
        <p:txBody>
          <a:bodyPr/>
          <a:lstStyle/>
          <a:p>
            <a:pPr marL="285750" indent="-285750">
              <a:lnSpc>
                <a:spcPct val="114000"/>
              </a:lnSpc>
              <a:buFont typeface="Arial" panose="020B0604020202020204" pitchFamily="34" charset="0"/>
              <a:buChar char="•"/>
            </a:pPr>
            <a:r>
              <a:rPr lang="en-NZ" sz="2400" dirty="0" smtClean="0"/>
              <a:t>Number of samples</a:t>
            </a:r>
          </a:p>
          <a:p>
            <a:pPr marL="285750" indent="-285750">
              <a:lnSpc>
                <a:spcPct val="114000"/>
              </a:lnSpc>
              <a:buFont typeface="Arial" panose="020B0604020202020204" pitchFamily="34" charset="0"/>
              <a:buChar char="•"/>
            </a:pPr>
            <a:r>
              <a:rPr lang="en-NZ" sz="2400" dirty="0" smtClean="0"/>
              <a:t>Coverage</a:t>
            </a:r>
          </a:p>
          <a:p>
            <a:pPr marL="285750" indent="-285750">
              <a:lnSpc>
                <a:spcPct val="114000"/>
              </a:lnSpc>
              <a:buFont typeface="Arial" panose="020B0604020202020204" pitchFamily="34" charset="0"/>
              <a:buChar char="•"/>
            </a:pPr>
            <a:r>
              <a:rPr lang="en-NZ" sz="2400" dirty="0" smtClean="0"/>
              <a:t>Reference genome</a:t>
            </a:r>
          </a:p>
          <a:p>
            <a:pPr marL="285750" indent="-285750">
              <a:lnSpc>
                <a:spcPct val="114000"/>
              </a:lnSpc>
              <a:buFont typeface="Arial" panose="020B0604020202020204" pitchFamily="34" charset="0"/>
              <a:buChar char="•"/>
            </a:pPr>
            <a:r>
              <a:rPr lang="en-NZ" sz="2400" dirty="0" smtClean="0"/>
              <a:t>Platform type</a:t>
            </a:r>
          </a:p>
          <a:p>
            <a:pPr marL="285750" indent="-285750">
              <a:lnSpc>
                <a:spcPct val="114000"/>
              </a:lnSpc>
              <a:buFont typeface="Arial" panose="020B0604020202020204" pitchFamily="34" charset="0"/>
              <a:buChar char="•"/>
            </a:pPr>
            <a:endParaRPr lang="en-NZ" sz="2400" dirty="0" smtClean="0"/>
          </a:p>
          <a:p>
            <a:pPr marL="285750" indent="-285750">
              <a:lnSpc>
                <a:spcPct val="114000"/>
              </a:lnSpc>
              <a:buFont typeface="Arial" panose="020B0604020202020204" pitchFamily="34" charset="0"/>
              <a:buChar char="•"/>
            </a:pPr>
            <a:r>
              <a:rPr lang="en-NZ" sz="2400" b="1" dirty="0" smtClean="0"/>
              <a:t>We want to make sure that what is planned will answer your questions of interest</a:t>
            </a:r>
            <a:endParaRPr lang="en-NZ" sz="2400" b="1" dirty="0"/>
          </a:p>
        </p:txBody>
      </p:sp>
      <p:sp>
        <p:nvSpPr>
          <p:cNvPr id="3" name="Title 2"/>
          <p:cNvSpPr>
            <a:spLocks noGrp="1"/>
          </p:cNvSpPr>
          <p:nvPr>
            <p:ph type="title"/>
          </p:nvPr>
        </p:nvSpPr>
        <p:spPr>
          <a:xfrm>
            <a:off x="677865" y="1449511"/>
            <a:ext cx="8027985" cy="717593"/>
          </a:xfrm>
        </p:spPr>
        <p:txBody>
          <a:bodyPr/>
          <a:lstStyle/>
          <a:p>
            <a:r>
              <a:rPr lang="en-US" sz="3200" dirty="0"/>
              <a:t>Why is our focus on collaborative experimental design so valuable?</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5</a:t>
            </a:fld>
            <a:endParaRPr lang="en-US" dirty="0"/>
          </a:p>
        </p:txBody>
      </p:sp>
    </p:spTree>
    <p:extLst>
      <p:ext uri="{BB962C8B-B14F-4D97-AF65-F5344CB8AC3E}">
        <p14:creationId xmlns:p14="http://schemas.microsoft.com/office/powerpoint/2010/main" val="1654379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958265"/>
            <a:ext cx="7586240" cy="2501148"/>
          </a:xfrm>
        </p:spPr>
        <p:txBody>
          <a:bodyPr/>
          <a:lstStyle/>
          <a:p>
            <a:pPr marL="285750" indent="-285750">
              <a:buFont typeface="Arial" panose="020B0604020202020204" pitchFamily="34" charset="0"/>
              <a:buChar char="•"/>
            </a:pPr>
            <a:r>
              <a:rPr lang="en-NZ" sz="2400" dirty="0" smtClean="0"/>
              <a:t>I would like to analyse my data myself, but need some help</a:t>
            </a:r>
          </a:p>
          <a:p>
            <a:pPr marL="1028700" lvl="1">
              <a:buFont typeface="Arial" panose="020B0604020202020204" pitchFamily="34" charset="0"/>
              <a:buChar char="•"/>
            </a:pPr>
            <a:r>
              <a:rPr lang="en-NZ" sz="2000" dirty="0" smtClean="0"/>
              <a:t>We can run tailored workshops</a:t>
            </a:r>
          </a:p>
          <a:p>
            <a:pPr marL="1028700" lvl="1">
              <a:buFont typeface="Arial" panose="020B0604020202020204" pitchFamily="34" charset="0"/>
              <a:buChar char="•"/>
            </a:pPr>
            <a:r>
              <a:rPr lang="en-NZ" sz="2000" dirty="0" smtClean="0"/>
              <a:t>We provide whatever assistance you need</a:t>
            </a:r>
          </a:p>
          <a:p>
            <a:pPr marL="1028700" lvl="1">
              <a:buFont typeface="Arial" panose="020B0604020202020204" pitchFamily="34" charset="0"/>
              <a:buChar char="•"/>
            </a:pPr>
            <a:endParaRPr lang="en-NZ" sz="1800" dirty="0" smtClean="0"/>
          </a:p>
          <a:p>
            <a:pPr marL="285750" indent="-285750">
              <a:buFont typeface="Arial" panose="020B0604020202020204" pitchFamily="34" charset="0"/>
              <a:buChar char="•"/>
            </a:pPr>
            <a:r>
              <a:rPr lang="en-NZ" sz="2400" dirty="0" smtClean="0"/>
              <a:t>I just need somewhere to analyse my data</a:t>
            </a:r>
          </a:p>
          <a:p>
            <a:pPr marL="285750" indent="-285750">
              <a:buFont typeface="Arial" panose="020B0604020202020204" pitchFamily="34" charset="0"/>
              <a:buChar char="•"/>
            </a:pPr>
            <a:endParaRPr lang="en-NZ" sz="2400" dirty="0" smtClean="0"/>
          </a:p>
          <a:p>
            <a:pPr marL="285750" indent="-285750">
              <a:buFont typeface="Arial" panose="020B0604020202020204" pitchFamily="34" charset="0"/>
              <a:buChar char="•"/>
            </a:pPr>
            <a:r>
              <a:rPr lang="en-NZ" sz="2400" dirty="0" smtClean="0"/>
              <a:t>Please analyse my data for me</a:t>
            </a:r>
            <a:endParaRPr lang="en-NZ" sz="2400" dirty="0"/>
          </a:p>
        </p:txBody>
      </p:sp>
      <p:sp>
        <p:nvSpPr>
          <p:cNvPr id="3" name="Title 2"/>
          <p:cNvSpPr>
            <a:spLocks noGrp="1"/>
          </p:cNvSpPr>
          <p:nvPr>
            <p:ph type="title"/>
          </p:nvPr>
        </p:nvSpPr>
        <p:spPr>
          <a:xfrm>
            <a:off x="677865" y="1777050"/>
            <a:ext cx="8027985" cy="717593"/>
          </a:xfrm>
        </p:spPr>
        <p:txBody>
          <a:bodyPr/>
          <a:lstStyle/>
          <a:p>
            <a:r>
              <a:rPr lang="en-NZ" sz="3200" dirty="0" smtClean="0"/>
              <a:t>Data analysis</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6</a:t>
            </a:fld>
            <a:endParaRPr lang="en-US" dirty="0"/>
          </a:p>
        </p:txBody>
      </p:sp>
    </p:spTree>
    <p:extLst>
      <p:ext uri="{BB962C8B-B14F-4D97-AF65-F5344CB8AC3E}">
        <p14:creationId xmlns:p14="http://schemas.microsoft.com/office/powerpoint/2010/main" val="4155790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6" y="2958265"/>
            <a:ext cx="7594866" cy="3330392"/>
          </a:xfrm>
        </p:spPr>
        <p:txBody>
          <a:bodyPr/>
          <a:lstStyle/>
          <a:p>
            <a:pPr marL="285750" indent="-285750">
              <a:buFont typeface="Arial" panose="020B0604020202020204" pitchFamily="34" charset="0"/>
              <a:buChar char="•"/>
            </a:pPr>
            <a:r>
              <a:rPr lang="en-NZ" sz="2400" dirty="0" smtClean="0"/>
              <a:t>We don’t really mind where your data comes from</a:t>
            </a:r>
          </a:p>
          <a:p>
            <a:pPr marL="1028700" lvl="1">
              <a:buFont typeface="Arial" panose="020B0604020202020204" pitchFamily="34" charset="0"/>
              <a:buChar char="•"/>
            </a:pPr>
            <a:r>
              <a:rPr lang="en-NZ" sz="2000" dirty="0" smtClean="0"/>
              <a:t>NZGL</a:t>
            </a:r>
          </a:p>
          <a:p>
            <a:pPr marL="1028700" lvl="1">
              <a:buFont typeface="Arial" panose="020B0604020202020204" pitchFamily="34" charset="0"/>
              <a:buChar char="•"/>
            </a:pPr>
            <a:r>
              <a:rPr lang="en-NZ" sz="2000" dirty="0" err="1" smtClean="0"/>
              <a:t>Macrogen</a:t>
            </a:r>
            <a:endParaRPr lang="en-NZ" sz="2000" dirty="0" smtClean="0"/>
          </a:p>
          <a:p>
            <a:pPr marL="1028700" lvl="1">
              <a:buFont typeface="Arial" panose="020B0604020202020204" pitchFamily="34" charset="0"/>
              <a:buChar char="•"/>
            </a:pPr>
            <a:r>
              <a:rPr lang="en-NZ" sz="2000" dirty="0" smtClean="0"/>
              <a:t>BGI</a:t>
            </a:r>
          </a:p>
          <a:p>
            <a:pPr marL="285750" indent="-285750">
              <a:buFont typeface="Arial" panose="020B0604020202020204" pitchFamily="34" charset="0"/>
              <a:buChar char="•"/>
            </a:pPr>
            <a:endParaRPr lang="en-NZ" sz="2400" dirty="0" smtClean="0"/>
          </a:p>
          <a:p>
            <a:pPr marL="285750" indent="-285750">
              <a:buFont typeface="Arial" panose="020B0604020202020204" pitchFamily="34" charset="0"/>
              <a:buChar char="•"/>
            </a:pPr>
            <a:r>
              <a:rPr lang="en-NZ" sz="2400" dirty="0" smtClean="0"/>
              <a:t>But data transfer is easier with NZGL projects</a:t>
            </a:r>
          </a:p>
          <a:p>
            <a:pPr marL="1028700" lvl="1">
              <a:buFont typeface="Arial" panose="020B0604020202020204" pitchFamily="34" charset="0"/>
              <a:buChar char="•"/>
            </a:pPr>
            <a:endParaRPr lang="en-NZ" sz="4000" dirty="0" smtClean="0"/>
          </a:p>
        </p:txBody>
      </p:sp>
      <p:sp>
        <p:nvSpPr>
          <p:cNvPr id="3" name="Title 2"/>
          <p:cNvSpPr>
            <a:spLocks noGrp="1"/>
          </p:cNvSpPr>
          <p:nvPr>
            <p:ph type="title"/>
          </p:nvPr>
        </p:nvSpPr>
        <p:spPr>
          <a:xfrm>
            <a:off x="677865" y="1768424"/>
            <a:ext cx="8027985" cy="717593"/>
          </a:xfrm>
        </p:spPr>
        <p:txBody>
          <a:bodyPr/>
          <a:lstStyle/>
          <a:p>
            <a:r>
              <a:rPr lang="en-NZ" sz="3200" dirty="0" smtClean="0"/>
              <a:t>My data	</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7</a:t>
            </a:fld>
            <a:endParaRPr lang="en-US" dirty="0"/>
          </a:p>
        </p:txBody>
      </p:sp>
    </p:spTree>
    <p:extLst>
      <p:ext uri="{BB962C8B-B14F-4D97-AF65-F5344CB8AC3E}">
        <p14:creationId xmlns:p14="http://schemas.microsoft.com/office/powerpoint/2010/main" val="4537206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5" y="2647714"/>
            <a:ext cx="7698383" cy="3537426"/>
          </a:xfrm>
        </p:spPr>
        <p:txBody>
          <a:bodyPr/>
          <a:lstStyle/>
          <a:p>
            <a:pPr marL="285750" indent="-285750">
              <a:lnSpc>
                <a:spcPct val="114000"/>
              </a:lnSpc>
              <a:buFont typeface="Arial" panose="020B0604020202020204" pitchFamily="34" charset="0"/>
              <a:buChar char="•"/>
            </a:pPr>
            <a:r>
              <a:rPr lang="en-NZ" sz="2400" dirty="0" smtClean="0"/>
              <a:t>NZGL’s Bio-IT is a modest computing environment designed for bioinformatics analysis</a:t>
            </a:r>
          </a:p>
          <a:p>
            <a:pPr marL="285750" indent="-285750">
              <a:lnSpc>
                <a:spcPct val="114000"/>
              </a:lnSpc>
              <a:buFont typeface="Arial" panose="020B0604020202020204" pitchFamily="34" charset="0"/>
              <a:buChar char="•"/>
            </a:pPr>
            <a:r>
              <a:rPr lang="en-NZ" sz="2400" dirty="0" smtClean="0"/>
              <a:t>Secure access and data backup</a:t>
            </a:r>
          </a:p>
          <a:p>
            <a:pPr marL="285750" indent="-285750">
              <a:lnSpc>
                <a:spcPct val="114000"/>
              </a:lnSpc>
              <a:buFont typeface="Arial" panose="020B0604020202020204" pitchFamily="34" charset="0"/>
              <a:buChar char="•"/>
            </a:pPr>
            <a:r>
              <a:rPr lang="en-NZ" sz="2400" dirty="0" smtClean="0"/>
              <a:t>Pre-installed software suits your needs, or install your own</a:t>
            </a:r>
          </a:p>
          <a:p>
            <a:pPr marL="285750" indent="-285750">
              <a:lnSpc>
                <a:spcPct val="114000"/>
              </a:lnSpc>
              <a:buFont typeface="Arial" panose="020B0604020202020204" pitchFamily="34" charset="0"/>
              <a:buChar char="•"/>
            </a:pPr>
            <a:r>
              <a:rPr lang="en-NZ" sz="2400" dirty="0" smtClean="0"/>
              <a:t>Use up to 6 compute nodes, each with 16 cores and 96GB of RAM</a:t>
            </a:r>
          </a:p>
          <a:p>
            <a:pPr marL="285750" indent="-285750">
              <a:lnSpc>
                <a:spcPct val="114000"/>
              </a:lnSpc>
              <a:buFont typeface="Arial" panose="020B0604020202020204" pitchFamily="34" charset="0"/>
              <a:buChar char="•"/>
            </a:pPr>
            <a:r>
              <a:rPr lang="en-NZ" sz="2400" dirty="0" smtClean="0"/>
              <a:t>“Big Mem” VM with 500GB RAM and 16 CPUs</a:t>
            </a:r>
            <a:endParaRPr lang="en-NZ" sz="2400" dirty="0"/>
          </a:p>
        </p:txBody>
      </p:sp>
      <p:sp>
        <p:nvSpPr>
          <p:cNvPr id="3" name="Title 2"/>
          <p:cNvSpPr>
            <a:spLocks noGrp="1"/>
          </p:cNvSpPr>
          <p:nvPr>
            <p:ph type="title"/>
          </p:nvPr>
        </p:nvSpPr>
        <p:spPr>
          <a:xfrm>
            <a:off x="677865" y="1561400"/>
            <a:ext cx="8027985" cy="717593"/>
          </a:xfrm>
        </p:spPr>
        <p:txBody>
          <a:bodyPr/>
          <a:lstStyle/>
          <a:p>
            <a:r>
              <a:rPr lang="en-NZ" sz="3200" dirty="0" smtClean="0"/>
              <a:t>I need somewhere to analyse my data</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8</a:t>
            </a:fld>
            <a:endParaRPr lang="en-US" dirty="0"/>
          </a:p>
        </p:txBody>
      </p:sp>
    </p:spTree>
    <p:extLst>
      <p:ext uri="{BB962C8B-B14F-4D97-AF65-F5344CB8AC3E}">
        <p14:creationId xmlns:p14="http://schemas.microsoft.com/office/powerpoint/2010/main" val="2710137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677865" y="2958265"/>
            <a:ext cx="7620745" cy="2501148"/>
          </a:xfrm>
        </p:spPr>
        <p:txBody>
          <a:bodyPr/>
          <a:lstStyle/>
          <a:p>
            <a:pPr marL="285750" indent="-285750">
              <a:lnSpc>
                <a:spcPct val="114000"/>
              </a:lnSpc>
              <a:buFont typeface="Arial" panose="020B0604020202020204" pitchFamily="34" charset="0"/>
              <a:buChar char="•"/>
            </a:pPr>
            <a:r>
              <a:rPr lang="en-NZ" sz="2400" dirty="0" smtClean="0"/>
              <a:t>RNA </a:t>
            </a:r>
            <a:r>
              <a:rPr lang="en-NZ" sz="2400" dirty="0" err="1" smtClean="0"/>
              <a:t>seq</a:t>
            </a:r>
            <a:endParaRPr lang="en-NZ" sz="2400" dirty="0" smtClean="0"/>
          </a:p>
          <a:p>
            <a:pPr marL="285750" indent="-285750">
              <a:lnSpc>
                <a:spcPct val="114000"/>
              </a:lnSpc>
              <a:buFont typeface="Arial" panose="020B0604020202020204" pitchFamily="34" charset="0"/>
              <a:buChar char="•"/>
            </a:pPr>
            <a:r>
              <a:rPr lang="en-NZ" sz="2400" dirty="0" smtClean="0"/>
              <a:t>Microarrays</a:t>
            </a:r>
          </a:p>
          <a:p>
            <a:pPr marL="285750" indent="-285750">
              <a:lnSpc>
                <a:spcPct val="114000"/>
              </a:lnSpc>
              <a:buFont typeface="Arial" panose="020B0604020202020204" pitchFamily="34" charset="0"/>
              <a:buChar char="•"/>
            </a:pPr>
            <a:r>
              <a:rPr lang="en-NZ" sz="2400" dirty="0" smtClean="0"/>
              <a:t>Annotation of data</a:t>
            </a:r>
          </a:p>
          <a:p>
            <a:pPr marL="285750" indent="-285750">
              <a:lnSpc>
                <a:spcPct val="114000"/>
              </a:lnSpc>
              <a:buFont typeface="Arial" panose="020B0604020202020204" pitchFamily="34" charset="0"/>
              <a:buChar char="•"/>
            </a:pPr>
            <a:r>
              <a:rPr lang="en-NZ" sz="2400" dirty="0" smtClean="0"/>
              <a:t>A lot of things</a:t>
            </a:r>
          </a:p>
          <a:p>
            <a:pPr marL="285750" indent="-285750">
              <a:lnSpc>
                <a:spcPct val="114000"/>
              </a:lnSpc>
              <a:buFont typeface="Arial" panose="020B0604020202020204" pitchFamily="34" charset="0"/>
              <a:buChar char="•"/>
            </a:pPr>
            <a:endParaRPr lang="en-NZ" sz="2400" dirty="0"/>
          </a:p>
          <a:p>
            <a:pPr marL="285750" indent="-285750">
              <a:lnSpc>
                <a:spcPct val="114000"/>
              </a:lnSpc>
              <a:buFont typeface="Arial" panose="020B0604020202020204" pitchFamily="34" charset="0"/>
              <a:buChar char="•"/>
            </a:pPr>
            <a:r>
              <a:rPr lang="en-NZ" sz="2400" dirty="0" smtClean="0"/>
              <a:t>Quality assessment of data</a:t>
            </a:r>
            <a:endParaRPr lang="en-NZ" sz="2400" dirty="0"/>
          </a:p>
        </p:txBody>
      </p:sp>
      <p:sp>
        <p:nvSpPr>
          <p:cNvPr id="3" name="Title 2"/>
          <p:cNvSpPr>
            <a:spLocks noGrp="1"/>
          </p:cNvSpPr>
          <p:nvPr>
            <p:ph type="title"/>
          </p:nvPr>
        </p:nvSpPr>
        <p:spPr/>
        <p:txBody>
          <a:bodyPr/>
          <a:lstStyle/>
          <a:p>
            <a:r>
              <a:rPr lang="en-NZ" sz="3200" dirty="0" smtClean="0"/>
              <a:t>Please analyse my data for me</a:t>
            </a:r>
            <a:endParaRPr lang="en-NZ" sz="3200" dirty="0"/>
          </a:p>
        </p:txBody>
      </p:sp>
      <p:sp>
        <p:nvSpPr>
          <p:cNvPr id="4" name="Slide Number Placeholder 3"/>
          <p:cNvSpPr>
            <a:spLocks noGrp="1"/>
          </p:cNvSpPr>
          <p:nvPr>
            <p:ph type="sldNum" sz="quarter" idx="11"/>
          </p:nvPr>
        </p:nvSpPr>
        <p:spPr/>
        <p:txBody>
          <a:bodyPr/>
          <a:lstStyle/>
          <a:p>
            <a:fld id="{218B9C4F-B695-C54C-924B-61748EE6A7C5}" type="slidenum">
              <a:rPr lang="en-US" smtClean="0"/>
              <a:pPr/>
              <a:t>9</a:t>
            </a:fld>
            <a:endParaRPr lang="en-US" dirty="0"/>
          </a:p>
        </p:txBody>
      </p:sp>
    </p:spTree>
    <p:extLst>
      <p:ext uri="{BB962C8B-B14F-4D97-AF65-F5344CB8AC3E}">
        <p14:creationId xmlns:p14="http://schemas.microsoft.com/office/powerpoint/2010/main" val="3423343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3600" dirty="0" smtClean="0"/>
        </a:defPPr>
      </a:lstStyle>
    </a:tx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3600" dirty="0" smtClean="0"/>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740</TotalTime>
  <Words>1220</Words>
  <Application>Microsoft Office PowerPoint</Application>
  <PresentationFormat>On-screen Show (4:3)</PresentationFormat>
  <Paragraphs>172</Paragraphs>
  <Slides>16</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Verdana</vt:lpstr>
      <vt:lpstr>Custom Design</vt:lpstr>
      <vt:lpstr>1_Custom Design</vt:lpstr>
      <vt:lpstr>PowerPoint Presentation</vt:lpstr>
      <vt:lpstr>What is Bioinformatics?</vt:lpstr>
      <vt:lpstr>What isn’t (typically) bioinformatics?</vt:lpstr>
      <vt:lpstr>Bioinformatics services to help your research</vt:lpstr>
      <vt:lpstr>Why is our focus on collaborative experimental design so valuable?</vt:lpstr>
      <vt:lpstr>Data analysis</vt:lpstr>
      <vt:lpstr>My data </vt:lpstr>
      <vt:lpstr>I need somewhere to analyse my data</vt:lpstr>
      <vt:lpstr>Please analyse my data for 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Sonia Tenreiro</dc:creator>
  <cp:lastModifiedBy>Kevin Daish</cp:lastModifiedBy>
  <cp:revision>74</cp:revision>
  <dcterms:created xsi:type="dcterms:W3CDTF">2015-05-10T23:22:16Z</dcterms:created>
  <dcterms:modified xsi:type="dcterms:W3CDTF">2015-08-13T21:34:13Z</dcterms:modified>
</cp:coreProperties>
</file>