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04" r:id="rId4"/>
    <p:sldId id="276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94" y="1114271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94" y="3618222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2889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996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866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20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96" y="1717830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96" y="4597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016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225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151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349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582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464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683"/>
            <a:ext cx="3932237" cy="422630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552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292" y="4703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fld id="{F82F713A-5EB9-4B7A-B87D-F2B7940161AF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309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sych.auckland.ac.nz/uoa/NZAVS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1.jpeg"/><Relationship Id="rId39" Type="http://schemas.openxmlformats.org/officeDocument/2006/relationships/image" Target="../media/image44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34" Type="http://schemas.openxmlformats.org/officeDocument/2006/relationships/image" Target="../media/image3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0.jpeg"/><Relationship Id="rId33" Type="http://schemas.openxmlformats.org/officeDocument/2006/relationships/image" Target="../media/image38.jpeg"/><Relationship Id="rId38" Type="http://schemas.openxmlformats.org/officeDocument/2006/relationships/image" Target="../media/image4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29.jpeg"/><Relationship Id="rId32" Type="http://schemas.openxmlformats.org/officeDocument/2006/relationships/image" Target="../media/image37.jpeg"/><Relationship Id="rId37" Type="http://schemas.openxmlformats.org/officeDocument/2006/relationships/image" Target="../media/image42.jpeg"/><Relationship Id="rId40" Type="http://schemas.openxmlformats.org/officeDocument/2006/relationships/image" Target="../media/image45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36" Type="http://schemas.openxmlformats.org/officeDocument/2006/relationships/image" Target="../media/image41.jpe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31" Type="http://schemas.openxmlformats.org/officeDocument/2006/relationships/image" Target="../media/image3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hyperlink" Target="http://www.psych.auckland.ac.nz/uoa/NZAVS" TargetMode="External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Relationship Id="rId35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51153"/>
            <a:ext cx="9533860" cy="2387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TITLE HERE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	</a:t>
            </a: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3875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Name here</a:t>
            </a:r>
          </a:p>
          <a:p>
            <a:pPr algn="l"/>
            <a:r>
              <a:rPr lang="en-NZ" dirty="0" smtClean="0"/>
              <a:t>Affiliation here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46" y="6198688"/>
            <a:ext cx="16716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voxy.co.nz/files/imagecache/news_item_image/files/University-of-Auckland-School-of-Environment_organisation_logo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6" y="6198688"/>
            <a:ext cx="1056531" cy="56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4493" y="6209314"/>
            <a:ext cx="4102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Acknowledgements: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This research was supported by a Templeton World Charity Foundation Grant (ID: 0077)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a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RSNZ Marsden Grant (ID: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VUW1321).</a:t>
            </a:r>
            <a:endParaRPr lang="en-NZ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171" y="4912242"/>
            <a:ext cx="10584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hlinkClick r:id="rId5"/>
              </a:rPr>
              <a:t>www.psych.auckland.ac.nz/uoa/NZAVS</a:t>
            </a:r>
            <a:endParaRPr lang="en-NZ" sz="2400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Title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Note that a more complete power point presentation with a series of slides with detailed information is also available on the NZAVS website, see technical document e22.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280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9846" y="470321"/>
            <a:ext cx="10515600" cy="1325563"/>
          </a:xfrm>
        </p:spPr>
        <p:txBody>
          <a:bodyPr/>
          <a:lstStyle/>
          <a:p>
            <a:r>
              <a:rPr lang="en-NZ" dirty="0" smtClean="0"/>
              <a:t>New Zealand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1506" y="1825625"/>
            <a:ext cx="6804837" cy="4351338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Small nation of 4.5 million</a:t>
            </a:r>
          </a:p>
          <a:p>
            <a:r>
              <a:rPr lang="en-NZ" dirty="0" smtClean="0"/>
              <a:t>WEIRD nation</a:t>
            </a:r>
          </a:p>
          <a:p>
            <a:r>
              <a:rPr lang="en-NZ" dirty="0" smtClean="0"/>
              <a:t>Formally bicultural, with indigenous population (Maori) about 15% of the population</a:t>
            </a:r>
          </a:p>
          <a:p>
            <a:r>
              <a:rPr lang="en-NZ" dirty="0" smtClean="0"/>
              <a:t>Also multicultural, with immigration from Asia, Pacific and Europe.</a:t>
            </a:r>
          </a:p>
          <a:p>
            <a:r>
              <a:rPr lang="en-NZ" dirty="0" smtClean="0"/>
              <a:t>Asian peoples 12%, </a:t>
            </a:r>
          </a:p>
          <a:p>
            <a:r>
              <a:rPr lang="en-NZ" dirty="0"/>
              <a:t>Pacific 7-8</a:t>
            </a:r>
            <a:r>
              <a:rPr lang="en-NZ" dirty="0" smtClean="0"/>
              <a:t>%</a:t>
            </a:r>
          </a:p>
          <a:p>
            <a:r>
              <a:rPr lang="en-NZ" dirty="0" smtClean="0"/>
              <a:t>Referred </a:t>
            </a:r>
            <a:r>
              <a:rPr lang="en-NZ" dirty="0"/>
              <a:t>to </a:t>
            </a:r>
            <a:r>
              <a:rPr lang="en-NZ" dirty="0" smtClean="0"/>
              <a:t>by some as </a:t>
            </a:r>
            <a:r>
              <a:rPr lang="en-NZ" dirty="0"/>
              <a:t>the ‘most oversampled nation’</a:t>
            </a:r>
          </a:p>
          <a:p>
            <a:endParaRPr lang="en-N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14" y="1625195"/>
            <a:ext cx="32416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58813" y="5427313"/>
            <a:ext cx="3241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800" dirty="0">
                <a:cs typeface="Arial" panose="020B0604020202020204" pitchFamily="34" charset="0"/>
              </a:rPr>
              <a:t>Image from </a:t>
            </a:r>
            <a:r>
              <a:rPr lang="en-NZ" sz="800" dirty="0" err="1">
                <a:cs typeface="Arial" panose="020B0604020202020204" pitchFamily="34" charset="0"/>
              </a:rPr>
              <a:t>Carvin</a:t>
            </a:r>
            <a:r>
              <a:rPr lang="en-NZ" sz="800" dirty="0">
                <a:cs typeface="Arial" panose="020B0604020202020204" pitchFamily="34" charset="0"/>
              </a:rPr>
              <a:t> </a:t>
            </a:r>
            <a:r>
              <a:rPr lang="en-NZ" sz="800" dirty="0" err="1">
                <a:cs typeface="Arial" panose="020B0604020202020204" pitchFamily="34" charset="0"/>
              </a:rPr>
              <a:t>Steetwear</a:t>
            </a:r>
            <a:r>
              <a:rPr lang="en-NZ" sz="800" dirty="0">
                <a:cs typeface="Arial" panose="020B0604020202020204" pitchFamily="34" charset="0"/>
              </a:rPr>
              <a:t> – NZ – Federation. http://www.carvinstreetwear.com/brands/federation/federation-i-call-new-zealand-home-2.html</a:t>
            </a:r>
          </a:p>
        </p:txBody>
      </p:sp>
    </p:spTree>
    <p:extLst>
      <p:ext uri="{BB962C8B-B14F-4D97-AF65-F5344CB8AC3E}">
        <p14:creationId xmlns:p14="http://schemas.microsoft.com/office/powerpoint/2010/main" val="37183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What is the NZAVS?</a:t>
            </a: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7270376" cy="4681501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Planned 20-year longitudinal study</a:t>
            </a:r>
          </a:p>
          <a:p>
            <a:r>
              <a:rPr lang="en-NZ" dirty="0" smtClean="0"/>
              <a:t>Focus on personality, social attitudes, values, identity, wellbeing and health outcomes.</a:t>
            </a:r>
          </a:p>
          <a:p>
            <a:r>
              <a:rPr lang="en-N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Something uniquely New Zealand.</a:t>
            </a:r>
          </a:p>
          <a:p>
            <a:r>
              <a:rPr lang="en-NZ" dirty="0" smtClean="0"/>
              <a:t>Currently in its 8</a:t>
            </a:r>
            <a:r>
              <a:rPr lang="en-NZ" baseline="30000" dirty="0" smtClean="0"/>
              <a:t>th</a:t>
            </a:r>
            <a:r>
              <a:rPr lang="en-NZ" dirty="0" smtClean="0"/>
              <a:t> year</a:t>
            </a:r>
          </a:p>
          <a:p>
            <a:r>
              <a:rPr lang="en-NZ" dirty="0" smtClean="0"/>
              <a:t>Postal survey</a:t>
            </a:r>
          </a:p>
          <a:p>
            <a:r>
              <a:rPr lang="en-NZ" dirty="0" smtClean="0"/>
              <a:t>Sample frame drawn from NZ Electoral Roll</a:t>
            </a:r>
          </a:p>
          <a:p>
            <a:r>
              <a:rPr lang="en-NZ" dirty="0" smtClean="0"/>
              <a:t>Sample contains about 22,000 unique people</a:t>
            </a:r>
            <a:endParaRPr lang="en-NZ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</a:endParaRPr>
          </a:p>
          <a:p>
            <a:r>
              <a:rPr lang="en-N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Large multidisciplinary research team</a:t>
            </a:r>
          </a:p>
          <a:p>
            <a:r>
              <a:rPr lang="en-NZ" dirty="0" smtClean="0"/>
              <a:t>Generated more than 90 published papers</a:t>
            </a:r>
          </a:p>
          <a:p>
            <a:r>
              <a:rPr lang="en-NZ" dirty="0" smtClean="0"/>
              <a:t>Wave-to-wave retention about 80% </a:t>
            </a:r>
            <a:endParaRPr lang="en-NZ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</a:endParaRPr>
          </a:p>
          <a:p>
            <a:endParaRPr lang="en-NZ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58" y="1102179"/>
            <a:ext cx="3686630" cy="2073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57" y="3878034"/>
            <a:ext cx="3686631" cy="2073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8586" y="3157639"/>
            <a:ext cx="257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The daily mail (random day)</a:t>
            </a:r>
            <a:endParaRPr lang="en-NZ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278586" y="5970618"/>
            <a:ext cx="378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The daily mail during a busy period of data collection. 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25875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NZAVS Research Team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99" y="1940873"/>
            <a:ext cx="2247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043" y="2017489"/>
            <a:ext cx="1000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604" y="2797921"/>
            <a:ext cx="1000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78" y="3101750"/>
            <a:ext cx="1000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63" y="3001929"/>
            <a:ext cx="1000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44" y="1915889"/>
            <a:ext cx="119221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72" y="3306794"/>
            <a:ext cx="11080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93" y="3065670"/>
            <a:ext cx="990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05" y="2017489"/>
            <a:ext cx="1103312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85" y="4349106"/>
            <a:ext cx="840996" cy="125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28" y="5480814"/>
            <a:ext cx="14557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80" y="4250476"/>
            <a:ext cx="952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75" y="1944464"/>
            <a:ext cx="1000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96" y="1818843"/>
            <a:ext cx="1000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39" y="4383883"/>
            <a:ext cx="10953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05" y="3125563"/>
            <a:ext cx="1000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65" y="3294274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07" y="4430679"/>
            <a:ext cx="904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07" y="4385485"/>
            <a:ext cx="976498" cy="120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arol-Lee-NZAV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37" y="4536851"/>
            <a:ext cx="95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00770" y="6300354"/>
            <a:ext cx="439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>
                <a:hlinkClick r:id="rId22"/>
              </a:rPr>
              <a:t>www.psych.auckland.ac.nz/uoa/NZAVS</a:t>
            </a:r>
            <a:endParaRPr lang="en-NZ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0" y="4309878"/>
            <a:ext cx="1214750" cy="1357941"/>
          </a:xfrm>
          <a:prstGeom prst="rect">
            <a:avLst/>
          </a:prstGeom>
        </p:spPr>
      </p:pic>
      <p:pic>
        <p:nvPicPr>
          <p:cNvPr id="29" name="Picture 18" descr="Robin Bergh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00" y="3247593"/>
            <a:ext cx="956343" cy="11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Leong Chan-Hoong 梁振雄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16" y="5211119"/>
            <a:ext cx="872875" cy="11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64" y="5373355"/>
            <a:ext cx="1105668" cy="1105668"/>
          </a:xfrm>
          <a:prstGeom prst="rect">
            <a:avLst/>
          </a:prstGeom>
        </p:spPr>
      </p:pic>
      <p:pic>
        <p:nvPicPr>
          <p:cNvPr id="32" name="Picture 20" descr="Dr Aleksandra Cichocka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2" y="4394450"/>
            <a:ext cx="970725" cy="12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psicologia.uc.cl/images/stories/fotos_academicos/4965657af186b9092c7a96976ffe881c_M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166" y="444328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Mike Grimshaw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038" y="4217146"/>
            <a:ext cx="9525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wgmc.co.nz/images/isabelle-duck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15" y="1682817"/>
            <a:ext cx="931943" cy="11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Robbie Sutton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067" y="2372554"/>
            <a:ext cx="9334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https://risweb.st-andrews.ac.uk/portal/files/243565247/ImportedProfilePhoto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760" y="3526439"/>
            <a:ext cx="1010412" cy="10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rof Colleen Ward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23" y="5336022"/>
            <a:ext cx="1064734" cy="10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Héctor Carvacho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6" y="2338972"/>
            <a:ext cx="1324165" cy="10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Dr Kumar Yogeeswaran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6" y="3359161"/>
            <a:ext cx="877521" cy="114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John Shaver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36" y="5533224"/>
            <a:ext cx="842346" cy="10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395" y="1709189"/>
            <a:ext cx="1000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frank asbrock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52" y="5255263"/>
            <a:ext cx="1020014" cy="10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75" y="3142375"/>
            <a:ext cx="10096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orrena-Matika-NZAVS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96" y="4223694"/>
            <a:ext cx="95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AVS 16by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8E3E123-A269-4C2C-B83D-CCF8CE8D6D2D}" vid="{616D8776-4612-40CB-A629-823BC9E388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NZAVS 16by9</Template>
  <TotalTime>343</TotalTime>
  <Words>193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Segoe UI</vt:lpstr>
      <vt:lpstr>Segoe UI Light</vt:lpstr>
      <vt:lpstr>Verdana</vt:lpstr>
      <vt:lpstr>NZAVS 16by9</vt:lpstr>
      <vt:lpstr>TITLE HERE </vt:lpstr>
      <vt:lpstr>Title</vt:lpstr>
      <vt:lpstr>New Zealand</vt:lpstr>
      <vt:lpstr>What is the NZAVS?</vt:lpstr>
      <vt:lpstr>The NZAVS Research Team</vt:lpstr>
    </vt:vector>
  </TitlesOfParts>
  <Company>The University of Auckland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Yanshu Huang</dc:creator>
  <cp:lastModifiedBy>Christopher Sibley</cp:lastModifiedBy>
  <cp:revision>92</cp:revision>
  <dcterms:created xsi:type="dcterms:W3CDTF">2015-02-22T19:46:13Z</dcterms:created>
  <dcterms:modified xsi:type="dcterms:W3CDTF">2016-09-25T21:47:10Z</dcterms:modified>
</cp:coreProperties>
</file>