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83" r:id="rId11"/>
    <p:sldId id="284" r:id="rId12"/>
    <p:sldId id="285" r:id="rId13"/>
    <p:sldId id="286" r:id="rId14"/>
    <p:sldId id="270" r:id="rId15"/>
    <p:sldId id="271" r:id="rId16"/>
    <p:sldId id="272" r:id="rId17"/>
    <p:sldId id="273" r:id="rId18"/>
    <p:sldId id="274" r:id="rId19"/>
    <p:sldId id="275" r:id="rId20"/>
    <p:sldId id="276" r:id="rId21"/>
    <p:sldId id="277" r:id="rId22"/>
    <p:sldId id="278" r:id="rId23"/>
    <p:sldId id="280" r:id="rId24"/>
    <p:sldId id="279" r:id="rId25"/>
    <p:sldId id="282" r:id="rId26"/>
    <p:sldId id="287" r:id="rId27"/>
    <p:sldId id="289" r:id="rId28"/>
    <p:sldId id="290" r:id="rId29"/>
    <p:sldId id="291" r:id="rId30"/>
    <p:sldId id="292" r:id="rId31"/>
    <p:sldId id="293" r:id="rId32"/>
    <p:sldId id="294" r:id="rId33"/>
    <p:sldId id="296" r:id="rId34"/>
    <p:sldId id="297" r:id="rId35"/>
    <p:sldId id="298" r:id="rId36"/>
    <p:sldId id="299" r:id="rId37"/>
    <p:sldId id="300" r:id="rId38"/>
    <p:sldId id="301" r:id="rId39"/>
    <p:sldId id="302" r:id="rId40"/>
    <p:sldId id="303" r:id="rId41"/>
    <p:sldId id="304" r:id="rId42"/>
    <p:sldId id="305" r:id="rId43"/>
    <p:sldId id="30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FD065B-0C29-4C76-B1FC-BD8EB0967042}" type="doc">
      <dgm:prSet loTypeId="urn:microsoft.com/office/officeart/2005/8/layout/hProcess9" loCatId="process" qsTypeId="urn:microsoft.com/office/officeart/2005/8/quickstyle/3d2" qsCatId="3D" csTypeId="urn:microsoft.com/office/officeart/2005/8/colors/accent1_2" csCatId="accent1" phldr="1"/>
      <dgm:spPr/>
    </dgm:pt>
    <dgm:pt modelId="{E22D3C56-1CD0-42D9-9891-ADD2DC63A9B8}">
      <dgm:prSet phldrT="[Text]"/>
      <dgm:spPr/>
      <dgm:t>
        <a:bodyPr/>
        <a:lstStyle/>
        <a:p>
          <a:r>
            <a:rPr lang="en-NZ" dirty="0" smtClean="0"/>
            <a:t>Thanker expresses appreciation</a:t>
          </a:r>
          <a:endParaRPr lang="en-NZ" dirty="0"/>
        </a:p>
      </dgm:t>
    </dgm:pt>
    <dgm:pt modelId="{9D9D5D87-FB5A-47A7-B2AE-7A49287D374C}" type="parTrans" cxnId="{6789029E-FCE5-42BD-B45C-A4738BC94C51}">
      <dgm:prSet/>
      <dgm:spPr/>
    </dgm:pt>
    <dgm:pt modelId="{E64C2761-4259-42C8-8DFB-12195EE8B768}" type="sibTrans" cxnId="{6789029E-FCE5-42BD-B45C-A4738BC94C51}">
      <dgm:prSet/>
      <dgm:spPr/>
    </dgm:pt>
    <dgm:pt modelId="{3A499B41-2FAC-4A0A-8A50-31B773AE1312}">
      <dgm:prSet phldrT="[Text]"/>
      <dgm:spPr/>
      <dgm:t>
        <a:bodyPr/>
        <a:lstStyle/>
        <a:p>
          <a:r>
            <a:rPr lang="en-NZ" dirty="0" smtClean="0"/>
            <a:t>Benefactor perceives partner responsiveness</a:t>
          </a:r>
          <a:endParaRPr lang="en-NZ" dirty="0"/>
        </a:p>
      </dgm:t>
    </dgm:pt>
    <dgm:pt modelId="{060023DE-707D-4908-8278-74B6AEBDC35F}" type="parTrans" cxnId="{AF9E6CC9-859C-4920-8BBD-52A3FAE2ADCA}">
      <dgm:prSet/>
      <dgm:spPr/>
    </dgm:pt>
    <dgm:pt modelId="{6826B17C-E89D-4ADB-923C-80E8F16ED174}" type="sibTrans" cxnId="{AF9E6CC9-859C-4920-8BBD-52A3FAE2ADCA}">
      <dgm:prSet/>
      <dgm:spPr/>
    </dgm:pt>
    <dgm:pt modelId="{CED8EC23-E97C-4EA0-AEB7-A31D220141C0}">
      <dgm:prSet phldrT="[Text]"/>
      <dgm:spPr/>
      <dgm:t>
        <a:bodyPr/>
        <a:lstStyle/>
        <a:p>
          <a:r>
            <a:rPr lang="en-NZ" dirty="0" smtClean="0"/>
            <a:t>Feels good about the self and the relationship</a:t>
          </a:r>
          <a:endParaRPr lang="en-NZ" dirty="0"/>
        </a:p>
      </dgm:t>
    </dgm:pt>
    <dgm:pt modelId="{58C12950-488E-4D43-8F8C-90FDB80DC343}" type="parTrans" cxnId="{787D1F1A-4999-4178-BC07-363D3F8EA3F5}">
      <dgm:prSet/>
      <dgm:spPr/>
    </dgm:pt>
    <dgm:pt modelId="{FD8E891F-78EA-4A1A-A94E-845DCF0509F7}" type="sibTrans" cxnId="{787D1F1A-4999-4178-BC07-363D3F8EA3F5}">
      <dgm:prSet/>
      <dgm:spPr/>
    </dgm:pt>
    <dgm:pt modelId="{FDD763CE-FCD5-4D7F-85A7-BAF1ECB9CB60}">
      <dgm:prSet/>
      <dgm:spPr/>
      <dgm:t>
        <a:bodyPr/>
        <a:lstStyle/>
        <a:p>
          <a:r>
            <a:rPr lang="en-NZ" dirty="0" smtClean="0"/>
            <a:t>Long-term benefits</a:t>
          </a:r>
          <a:endParaRPr lang="en-NZ" dirty="0"/>
        </a:p>
      </dgm:t>
    </dgm:pt>
    <dgm:pt modelId="{E87F28F5-7AD1-4BF0-A28E-86C23B76E57E}" type="parTrans" cxnId="{49E31518-9670-48D6-B953-2AEB7316954E}">
      <dgm:prSet/>
      <dgm:spPr/>
    </dgm:pt>
    <dgm:pt modelId="{9086E927-C6AF-4685-97E0-4F5BB43BEAC3}" type="sibTrans" cxnId="{49E31518-9670-48D6-B953-2AEB7316954E}">
      <dgm:prSet/>
      <dgm:spPr/>
    </dgm:pt>
    <dgm:pt modelId="{6484F75C-A174-48F3-BA79-6F4634BBD362}" type="pres">
      <dgm:prSet presAssocID="{21FD065B-0C29-4C76-B1FC-BD8EB0967042}" presName="CompostProcess" presStyleCnt="0">
        <dgm:presLayoutVars>
          <dgm:dir/>
          <dgm:resizeHandles val="exact"/>
        </dgm:presLayoutVars>
      </dgm:prSet>
      <dgm:spPr/>
    </dgm:pt>
    <dgm:pt modelId="{8454FF87-4BA7-4E3A-9EA3-B51CFCAC2E65}" type="pres">
      <dgm:prSet presAssocID="{21FD065B-0C29-4C76-B1FC-BD8EB0967042}" presName="arrow" presStyleLbl="bgShp" presStyleIdx="0" presStyleCnt="1"/>
      <dgm:spPr/>
    </dgm:pt>
    <dgm:pt modelId="{4978441C-9CDE-4E1B-BF46-9659AEE176D4}" type="pres">
      <dgm:prSet presAssocID="{21FD065B-0C29-4C76-B1FC-BD8EB0967042}" presName="linearProcess" presStyleCnt="0"/>
      <dgm:spPr/>
    </dgm:pt>
    <dgm:pt modelId="{9B5329DB-1F62-41BD-BC40-02210396A056}" type="pres">
      <dgm:prSet presAssocID="{E22D3C56-1CD0-42D9-9891-ADD2DC63A9B8}" presName="textNode" presStyleLbl="node1" presStyleIdx="0" presStyleCnt="4">
        <dgm:presLayoutVars>
          <dgm:bulletEnabled val="1"/>
        </dgm:presLayoutVars>
      </dgm:prSet>
      <dgm:spPr/>
      <dgm:t>
        <a:bodyPr/>
        <a:lstStyle/>
        <a:p>
          <a:endParaRPr lang="en-NZ"/>
        </a:p>
      </dgm:t>
    </dgm:pt>
    <dgm:pt modelId="{60ED9026-FCDE-4350-ADA9-7AD674C1C480}" type="pres">
      <dgm:prSet presAssocID="{E64C2761-4259-42C8-8DFB-12195EE8B768}" presName="sibTrans" presStyleCnt="0"/>
      <dgm:spPr/>
    </dgm:pt>
    <dgm:pt modelId="{0EDA60D4-D358-4F34-AFD8-E1FCAB80076E}" type="pres">
      <dgm:prSet presAssocID="{3A499B41-2FAC-4A0A-8A50-31B773AE1312}" presName="textNode" presStyleLbl="node1" presStyleIdx="1" presStyleCnt="4">
        <dgm:presLayoutVars>
          <dgm:bulletEnabled val="1"/>
        </dgm:presLayoutVars>
      </dgm:prSet>
      <dgm:spPr/>
      <dgm:t>
        <a:bodyPr/>
        <a:lstStyle/>
        <a:p>
          <a:endParaRPr lang="en-NZ"/>
        </a:p>
      </dgm:t>
    </dgm:pt>
    <dgm:pt modelId="{E596E433-A6B8-408E-8E92-91BF09EBFEA0}" type="pres">
      <dgm:prSet presAssocID="{6826B17C-E89D-4ADB-923C-80E8F16ED174}" presName="sibTrans" presStyleCnt="0"/>
      <dgm:spPr/>
    </dgm:pt>
    <dgm:pt modelId="{C242D3C3-7B3D-495D-95BF-B1F60B6DE41C}" type="pres">
      <dgm:prSet presAssocID="{CED8EC23-E97C-4EA0-AEB7-A31D220141C0}" presName="textNode" presStyleLbl="node1" presStyleIdx="2" presStyleCnt="4">
        <dgm:presLayoutVars>
          <dgm:bulletEnabled val="1"/>
        </dgm:presLayoutVars>
      </dgm:prSet>
      <dgm:spPr/>
      <dgm:t>
        <a:bodyPr/>
        <a:lstStyle/>
        <a:p>
          <a:endParaRPr lang="en-NZ"/>
        </a:p>
      </dgm:t>
    </dgm:pt>
    <dgm:pt modelId="{29621410-C643-4CAA-9080-B99151B7AC59}" type="pres">
      <dgm:prSet presAssocID="{FD8E891F-78EA-4A1A-A94E-845DCF0509F7}" presName="sibTrans" presStyleCnt="0"/>
      <dgm:spPr/>
    </dgm:pt>
    <dgm:pt modelId="{C17288A5-1D77-4602-841A-F569EE79B711}" type="pres">
      <dgm:prSet presAssocID="{FDD763CE-FCD5-4D7F-85A7-BAF1ECB9CB60}" presName="textNode" presStyleLbl="node1" presStyleIdx="3" presStyleCnt="4">
        <dgm:presLayoutVars>
          <dgm:bulletEnabled val="1"/>
        </dgm:presLayoutVars>
      </dgm:prSet>
      <dgm:spPr/>
      <dgm:t>
        <a:bodyPr/>
        <a:lstStyle/>
        <a:p>
          <a:endParaRPr lang="en-NZ"/>
        </a:p>
      </dgm:t>
    </dgm:pt>
  </dgm:ptLst>
  <dgm:cxnLst>
    <dgm:cxn modelId="{6E60CE22-B279-4D91-BF81-533988C0D82D}" type="presOf" srcId="{3A499B41-2FAC-4A0A-8A50-31B773AE1312}" destId="{0EDA60D4-D358-4F34-AFD8-E1FCAB80076E}" srcOrd="0" destOrd="0" presId="urn:microsoft.com/office/officeart/2005/8/layout/hProcess9"/>
    <dgm:cxn modelId="{AF9E6CC9-859C-4920-8BBD-52A3FAE2ADCA}" srcId="{21FD065B-0C29-4C76-B1FC-BD8EB0967042}" destId="{3A499B41-2FAC-4A0A-8A50-31B773AE1312}" srcOrd="1" destOrd="0" parTransId="{060023DE-707D-4908-8278-74B6AEBDC35F}" sibTransId="{6826B17C-E89D-4ADB-923C-80E8F16ED174}"/>
    <dgm:cxn modelId="{5D560EC5-7A84-4D44-912F-0785BB58C832}" type="presOf" srcId="{21FD065B-0C29-4C76-B1FC-BD8EB0967042}" destId="{6484F75C-A174-48F3-BA79-6F4634BBD362}" srcOrd="0" destOrd="0" presId="urn:microsoft.com/office/officeart/2005/8/layout/hProcess9"/>
    <dgm:cxn modelId="{49E31518-9670-48D6-B953-2AEB7316954E}" srcId="{21FD065B-0C29-4C76-B1FC-BD8EB0967042}" destId="{FDD763CE-FCD5-4D7F-85A7-BAF1ECB9CB60}" srcOrd="3" destOrd="0" parTransId="{E87F28F5-7AD1-4BF0-A28E-86C23B76E57E}" sibTransId="{9086E927-C6AF-4685-97E0-4F5BB43BEAC3}"/>
    <dgm:cxn modelId="{ABFC0F61-1667-45E1-91DC-E8C2BD41E8E1}" type="presOf" srcId="{FDD763CE-FCD5-4D7F-85A7-BAF1ECB9CB60}" destId="{C17288A5-1D77-4602-841A-F569EE79B711}" srcOrd="0" destOrd="0" presId="urn:microsoft.com/office/officeart/2005/8/layout/hProcess9"/>
    <dgm:cxn modelId="{6789029E-FCE5-42BD-B45C-A4738BC94C51}" srcId="{21FD065B-0C29-4C76-B1FC-BD8EB0967042}" destId="{E22D3C56-1CD0-42D9-9891-ADD2DC63A9B8}" srcOrd="0" destOrd="0" parTransId="{9D9D5D87-FB5A-47A7-B2AE-7A49287D374C}" sibTransId="{E64C2761-4259-42C8-8DFB-12195EE8B768}"/>
    <dgm:cxn modelId="{B5D235BC-EFD3-4B3C-9E9A-057368F7A434}" type="presOf" srcId="{E22D3C56-1CD0-42D9-9891-ADD2DC63A9B8}" destId="{9B5329DB-1F62-41BD-BC40-02210396A056}" srcOrd="0" destOrd="0" presId="urn:microsoft.com/office/officeart/2005/8/layout/hProcess9"/>
    <dgm:cxn modelId="{EADB903B-8B82-41FF-AA70-DAA8531DC3AB}" type="presOf" srcId="{CED8EC23-E97C-4EA0-AEB7-A31D220141C0}" destId="{C242D3C3-7B3D-495D-95BF-B1F60B6DE41C}" srcOrd="0" destOrd="0" presId="urn:microsoft.com/office/officeart/2005/8/layout/hProcess9"/>
    <dgm:cxn modelId="{787D1F1A-4999-4178-BC07-363D3F8EA3F5}" srcId="{21FD065B-0C29-4C76-B1FC-BD8EB0967042}" destId="{CED8EC23-E97C-4EA0-AEB7-A31D220141C0}" srcOrd="2" destOrd="0" parTransId="{58C12950-488E-4D43-8F8C-90FDB80DC343}" sibTransId="{FD8E891F-78EA-4A1A-A94E-845DCF0509F7}"/>
    <dgm:cxn modelId="{7DDA12ED-5FBA-4211-94B3-CD79DCCB62FD}" type="presParOf" srcId="{6484F75C-A174-48F3-BA79-6F4634BBD362}" destId="{8454FF87-4BA7-4E3A-9EA3-B51CFCAC2E65}" srcOrd="0" destOrd="0" presId="urn:microsoft.com/office/officeart/2005/8/layout/hProcess9"/>
    <dgm:cxn modelId="{36E63948-A24E-4177-AB27-587A46AE0366}" type="presParOf" srcId="{6484F75C-A174-48F3-BA79-6F4634BBD362}" destId="{4978441C-9CDE-4E1B-BF46-9659AEE176D4}" srcOrd="1" destOrd="0" presId="urn:microsoft.com/office/officeart/2005/8/layout/hProcess9"/>
    <dgm:cxn modelId="{FE246D8B-E2BE-40D2-85A3-2F7B30DF3E0F}" type="presParOf" srcId="{4978441C-9CDE-4E1B-BF46-9659AEE176D4}" destId="{9B5329DB-1F62-41BD-BC40-02210396A056}" srcOrd="0" destOrd="0" presId="urn:microsoft.com/office/officeart/2005/8/layout/hProcess9"/>
    <dgm:cxn modelId="{92FB4642-0299-487E-89B5-461849209BDC}" type="presParOf" srcId="{4978441C-9CDE-4E1B-BF46-9659AEE176D4}" destId="{60ED9026-FCDE-4350-ADA9-7AD674C1C480}" srcOrd="1" destOrd="0" presId="urn:microsoft.com/office/officeart/2005/8/layout/hProcess9"/>
    <dgm:cxn modelId="{9D4E6AF8-E2E3-464B-BE92-CB674CDABC07}" type="presParOf" srcId="{4978441C-9CDE-4E1B-BF46-9659AEE176D4}" destId="{0EDA60D4-D358-4F34-AFD8-E1FCAB80076E}" srcOrd="2" destOrd="0" presId="urn:microsoft.com/office/officeart/2005/8/layout/hProcess9"/>
    <dgm:cxn modelId="{CA777E6C-48B1-445E-A71C-B3D906B2C653}" type="presParOf" srcId="{4978441C-9CDE-4E1B-BF46-9659AEE176D4}" destId="{E596E433-A6B8-408E-8E92-91BF09EBFEA0}" srcOrd="3" destOrd="0" presId="urn:microsoft.com/office/officeart/2005/8/layout/hProcess9"/>
    <dgm:cxn modelId="{87CB9389-0B19-4231-92EC-9D8D32B53AC3}" type="presParOf" srcId="{4978441C-9CDE-4E1B-BF46-9659AEE176D4}" destId="{C242D3C3-7B3D-495D-95BF-B1F60B6DE41C}" srcOrd="4" destOrd="0" presId="urn:microsoft.com/office/officeart/2005/8/layout/hProcess9"/>
    <dgm:cxn modelId="{D6EBBE48-023E-4001-8EC0-62A38F655463}" type="presParOf" srcId="{4978441C-9CDE-4E1B-BF46-9659AEE176D4}" destId="{29621410-C643-4CAA-9080-B99151B7AC59}" srcOrd="5" destOrd="0" presId="urn:microsoft.com/office/officeart/2005/8/layout/hProcess9"/>
    <dgm:cxn modelId="{BC84CFBD-EAA8-4A00-8B0D-449230AD35F6}" type="presParOf" srcId="{4978441C-9CDE-4E1B-BF46-9659AEE176D4}" destId="{C17288A5-1D77-4602-841A-F569EE79B711}"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54FF87-4BA7-4E3A-9EA3-B51CFCAC2E65}">
      <dsp:nvSpPr>
        <dsp:cNvPr id="0" name=""/>
        <dsp:cNvSpPr/>
      </dsp:nvSpPr>
      <dsp:spPr>
        <a:xfrm>
          <a:off x="617219" y="0"/>
          <a:ext cx="6995160" cy="4525962"/>
        </a:xfrm>
        <a:prstGeom prst="rightArrow">
          <a:avLst/>
        </a:prstGeom>
        <a:gradFill rotWithShape="0">
          <a:gsLst>
            <a:gs pos="0">
              <a:schemeClr val="accent1">
                <a:tint val="40000"/>
                <a:hueOff val="0"/>
                <a:satOff val="0"/>
                <a:lumOff val="0"/>
                <a:alphaOff val="0"/>
                <a:shade val="15000"/>
                <a:satMod val="180000"/>
              </a:schemeClr>
            </a:gs>
            <a:gs pos="50000">
              <a:schemeClr val="accent1">
                <a:tint val="40000"/>
                <a:hueOff val="0"/>
                <a:satOff val="0"/>
                <a:lumOff val="0"/>
                <a:alphaOff val="0"/>
                <a:shade val="45000"/>
                <a:satMod val="170000"/>
              </a:schemeClr>
            </a:gs>
            <a:gs pos="70000">
              <a:schemeClr val="accent1">
                <a:tint val="40000"/>
                <a:hueOff val="0"/>
                <a:satOff val="0"/>
                <a:lumOff val="0"/>
                <a:alphaOff val="0"/>
                <a:tint val="99000"/>
                <a:shade val="65000"/>
                <a:satMod val="155000"/>
              </a:schemeClr>
            </a:gs>
            <a:gs pos="100000">
              <a:schemeClr val="accent1">
                <a:tint val="40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B5329DB-1F62-41BD-BC40-02210396A056}">
      <dsp:nvSpPr>
        <dsp:cNvPr id="0" name=""/>
        <dsp:cNvSpPr/>
      </dsp:nvSpPr>
      <dsp:spPr>
        <a:xfrm>
          <a:off x="4118" y="1357788"/>
          <a:ext cx="1981051" cy="1810384"/>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NZ" sz="1700" kern="1200" dirty="0" smtClean="0"/>
            <a:t>Thanker expresses appreciation</a:t>
          </a:r>
          <a:endParaRPr lang="en-NZ" sz="1700" kern="1200" dirty="0"/>
        </a:p>
      </dsp:txBody>
      <dsp:txXfrm>
        <a:off x="4118" y="1357788"/>
        <a:ext cx="1981051" cy="1810384"/>
      </dsp:txXfrm>
    </dsp:sp>
    <dsp:sp modelId="{0EDA60D4-D358-4F34-AFD8-E1FCAB80076E}">
      <dsp:nvSpPr>
        <dsp:cNvPr id="0" name=""/>
        <dsp:cNvSpPr/>
      </dsp:nvSpPr>
      <dsp:spPr>
        <a:xfrm>
          <a:off x="2084222" y="1357788"/>
          <a:ext cx="1981051" cy="1810384"/>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NZ" sz="1700" kern="1200" dirty="0" smtClean="0"/>
            <a:t>Benefactor perceives partner responsiveness</a:t>
          </a:r>
          <a:endParaRPr lang="en-NZ" sz="1700" kern="1200" dirty="0"/>
        </a:p>
      </dsp:txBody>
      <dsp:txXfrm>
        <a:off x="2084222" y="1357788"/>
        <a:ext cx="1981051" cy="1810384"/>
      </dsp:txXfrm>
    </dsp:sp>
    <dsp:sp modelId="{C242D3C3-7B3D-495D-95BF-B1F60B6DE41C}">
      <dsp:nvSpPr>
        <dsp:cNvPr id="0" name=""/>
        <dsp:cNvSpPr/>
      </dsp:nvSpPr>
      <dsp:spPr>
        <a:xfrm>
          <a:off x="4164326" y="1357788"/>
          <a:ext cx="1981051" cy="1810384"/>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NZ" sz="1700" kern="1200" dirty="0" smtClean="0"/>
            <a:t>Feels good about the self and the relationship</a:t>
          </a:r>
          <a:endParaRPr lang="en-NZ" sz="1700" kern="1200" dirty="0"/>
        </a:p>
      </dsp:txBody>
      <dsp:txXfrm>
        <a:off x="4164326" y="1357788"/>
        <a:ext cx="1981051" cy="1810384"/>
      </dsp:txXfrm>
    </dsp:sp>
    <dsp:sp modelId="{C17288A5-1D77-4602-841A-F569EE79B711}">
      <dsp:nvSpPr>
        <dsp:cNvPr id="0" name=""/>
        <dsp:cNvSpPr/>
      </dsp:nvSpPr>
      <dsp:spPr>
        <a:xfrm>
          <a:off x="6244430" y="1357788"/>
          <a:ext cx="1981051" cy="1810384"/>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NZ" sz="1700" kern="1200" dirty="0" smtClean="0"/>
            <a:t>Long-term benefits</a:t>
          </a:r>
          <a:endParaRPr lang="en-NZ" sz="1700" kern="1200" dirty="0"/>
        </a:p>
      </dsp:txBody>
      <dsp:txXfrm>
        <a:off x="6244430" y="1357788"/>
        <a:ext cx="1981051" cy="18103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8B0DD-7D91-4832-9A77-847D9FAAEBCA}" type="datetimeFigureOut">
              <a:rPr lang="en-NZ" smtClean="0"/>
              <a:pPr/>
              <a:t>24/05/2011</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FB60B-1C97-470D-9978-22076F37D53F}"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71E783FC-2967-4214-82AC-FF89A9A5E673}" type="slidenum">
              <a:rPr lang="en-NZ" smtClean="0"/>
              <a:pPr/>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13</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15</a:t>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baseline="0" dirty="0" smtClean="0"/>
          </a:p>
        </p:txBody>
      </p:sp>
      <p:sp>
        <p:nvSpPr>
          <p:cNvPr id="4" name="Slide Number Placeholder 3"/>
          <p:cNvSpPr>
            <a:spLocks noGrp="1"/>
          </p:cNvSpPr>
          <p:nvPr>
            <p:ph type="sldNum" sz="quarter" idx="10"/>
          </p:nvPr>
        </p:nvSpPr>
        <p:spPr/>
        <p:txBody>
          <a:bodyPr/>
          <a:lstStyle/>
          <a:p>
            <a:fld id="{7E38C8E1-CA11-469B-B451-7494853984B3}" type="slidenum">
              <a:rPr lang="en-NZ" smtClean="0"/>
              <a:pPr/>
              <a:t>16</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7E38C8E1-CA11-469B-B451-7494853984B3}" type="slidenum">
              <a:rPr lang="en-NZ" smtClean="0"/>
              <a:pPr/>
              <a:t>17</a:t>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7E38C8E1-CA11-469B-B451-7494853984B3}" type="slidenum">
              <a:rPr lang="en-NZ" smtClean="0"/>
              <a:pPr/>
              <a:t>18</a:t>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NZ" sz="1000" dirty="0"/>
          </a:p>
        </p:txBody>
      </p:sp>
      <p:sp>
        <p:nvSpPr>
          <p:cNvPr id="4" name="Slide Number Placeholder 3"/>
          <p:cNvSpPr>
            <a:spLocks noGrp="1"/>
          </p:cNvSpPr>
          <p:nvPr>
            <p:ph type="sldNum" sz="quarter" idx="10"/>
          </p:nvPr>
        </p:nvSpPr>
        <p:spPr/>
        <p:txBody>
          <a:bodyPr/>
          <a:lstStyle/>
          <a:p>
            <a:fld id="{7E38C8E1-CA11-469B-B451-7494853984B3}" type="slidenum">
              <a:rPr lang="en-NZ" smtClean="0"/>
              <a:pPr/>
              <a:t>19</a:t>
            </a:fld>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22</a:t>
            </a:fld>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A9A854B-0B24-4DA6-9518-557B45A30DEC}" type="slidenum">
              <a:rPr lang="en-NZ" smtClean="0"/>
              <a:pPr/>
              <a:t>23</a:t>
            </a:fld>
            <a:endParaRPr lang="en-N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24</a:t>
            </a:fld>
            <a:endParaRPr lang="en-N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26</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D5F03FE-22CE-45C0-BD79-A16B0751F3AC}" type="slidenum">
              <a:rPr lang="en-NZ" smtClean="0"/>
              <a:pPr/>
              <a:t>2</a:t>
            </a:fld>
            <a:endParaRPr lang="en-N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27</a:t>
            </a:fld>
            <a:endParaRPr lang="en-N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28</a:t>
            </a:fld>
            <a:endParaRPr lang="en-N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30</a:t>
            </a:fld>
            <a:endParaRPr lang="en-N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31</a:t>
            </a:fld>
            <a:endParaRPr lang="en-N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32</a:t>
            </a:fld>
            <a:endParaRPr lang="en-N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33</a:t>
            </a:fld>
            <a:endParaRPr lang="en-N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34</a:t>
            </a:fld>
            <a:endParaRPr lang="en-N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35</a:t>
            </a:fld>
            <a:endParaRPr lang="en-N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37</a:t>
            </a:fld>
            <a:endParaRPr lang="en-N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38</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5</a:t>
            </a:fld>
            <a:endParaRPr lang="en-N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40</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6</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NZ" sz="1000" dirty="0" smtClean="0"/>
          </a:p>
        </p:txBody>
      </p:sp>
      <p:sp>
        <p:nvSpPr>
          <p:cNvPr id="4" name="Slide Number Placeholder 3"/>
          <p:cNvSpPr>
            <a:spLocks noGrp="1"/>
          </p:cNvSpPr>
          <p:nvPr>
            <p:ph type="sldNum" sz="quarter" idx="10"/>
          </p:nvPr>
        </p:nvSpPr>
        <p:spPr/>
        <p:txBody>
          <a:bodyPr/>
          <a:lstStyle/>
          <a:p>
            <a:fld id="{F9DFB60B-1C97-470D-9978-22076F37D53F}" type="slidenum">
              <a:rPr lang="en-NZ" smtClean="0"/>
              <a:pPr/>
              <a:t>7</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NZ" dirty="0"/>
          </a:p>
        </p:txBody>
      </p:sp>
      <p:sp>
        <p:nvSpPr>
          <p:cNvPr id="4" name="Slide Number Placeholder 3"/>
          <p:cNvSpPr>
            <a:spLocks noGrp="1"/>
          </p:cNvSpPr>
          <p:nvPr>
            <p:ph type="sldNum" sz="quarter" idx="10"/>
          </p:nvPr>
        </p:nvSpPr>
        <p:spPr/>
        <p:txBody>
          <a:bodyPr/>
          <a:lstStyle/>
          <a:p>
            <a:fld id="{8E93AA1F-E97A-40E9-BF2D-AE226F781A7C}" type="slidenum">
              <a:rPr lang="en-NZ" smtClean="0"/>
              <a:pPr/>
              <a:t>8</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9</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11</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F9DFB60B-1C97-470D-9978-22076F37D53F}" type="slidenum">
              <a:rPr lang="en-NZ" smtClean="0"/>
              <a:pPr/>
              <a:t>12</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5/24/2011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5/24/2011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5/24/2011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5/24/2011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5/24/2011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5/24/2011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5/24/2011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5/24/2011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entreforconfidence.co.uk/pp/positive-psychology.php" TargetMode="External"/><Relationship Id="rId2" Type="http://schemas.openxmlformats.org/officeDocument/2006/relationships/hyperlink" Target="http://www.positiveemotions.org/" TargetMode="External"/><Relationship Id="rId1" Type="http://schemas.openxmlformats.org/officeDocument/2006/relationships/slideLayout" Target="../slideLayouts/slideLayout2.xml"/><Relationship Id="rId5" Type="http://schemas.openxmlformats.org/officeDocument/2006/relationships/hyperlink" Target="http://www.sal.hut.fi/aaltosystemsforum/positivity/" TargetMode="External"/><Relationship Id="rId4" Type="http://schemas.openxmlformats.org/officeDocument/2006/relationships/hyperlink" Target="http://www.teachingexpertise.com/articles/implementing-positive-psychology-3700"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smtClean="0"/>
              <a:t>Raising teacher expectations, changing beliefs and enhancing student achievement</a:t>
            </a:r>
            <a:endParaRPr lang="en-NZ" dirty="0"/>
          </a:p>
        </p:txBody>
      </p:sp>
      <p:sp>
        <p:nvSpPr>
          <p:cNvPr id="3" name="Subtitle 2"/>
          <p:cNvSpPr>
            <a:spLocks noGrp="1"/>
          </p:cNvSpPr>
          <p:nvPr>
            <p:ph type="subTitle" idx="1"/>
          </p:nvPr>
        </p:nvSpPr>
        <p:spPr/>
        <p:txBody>
          <a:bodyPr/>
          <a:lstStyle/>
          <a:p>
            <a:r>
              <a:rPr lang="en-AU" dirty="0" smtClean="0"/>
              <a:t>Workshop 3</a:t>
            </a:r>
            <a:endParaRPr lang="en-N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smtClean="0"/>
              <a:t>An accumulation of evidence</a:t>
            </a:r>
          </a:p>
          <a:p>
            <a:endParaRPr lang="en-NZ" dirty="0" smtClean="0"/>
          </a:p>
          <a:p>
            <a:r>
              <a:rPr lang="en-NZ" dirty="0" smtClean="0"/>
              <a:t>An empathy for the students</a:t>
            </a:r>
            <a:endParaRPr lang="en-NZ" dirty="0"/>
          </a:p>
        </p:txBody>
      </p:sp>
      <p:sp>
        <p:nvSpPr>
          <p:cNvPr id="3" name="Title 2"/>
          <p:cNvSpPr>
            <a:spLocks noGrp="1"/>
          </p:cNvSpPr>
          <p:nvPr>
            <p:ph type="title"/>
          </p:nvPr>
        </p:nvSpPr>
        <p:spPr/>
        <p:txBody>
          <a:bodyPr/>
          <a:lstStyle/>
          <a:p>
            <a:r>
              <a:rPr lang="en-NZ" dirty="0" smtClean="0"/>
              <a:t>Teacher expectation evidence</a:t>
            </a:r>
            <a:endParaRPr lang="en-N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smtClean="0"/>
              <a:t>The classroom community</a:t>
            </a:r>
          </a:p>
          <a:p>
            <a:pPr lvl="1"/>
            <a:r>
              <a:rPr lang="en-NZ" dirty="0" smtClean="0"/>
              <a:t>Competition </a:t>
            </a:r>
            <a:r>
              <a:rPr lang="en-NZ" dirty="0" err="1" smtClean="0"/>
              <a:t>vs</a:t>
            </a:r>
            <a:r>
              <a:rPr lang="en-NZ" dirty="0" smtClean="0"/>
              <a:t> cooperation</a:t>
            </a:r>
          </a:p>
          <a:p>
            <a:pPr lvl="1"/>
            <a:r>
              <a:rPr lang="en-NZ" dirty="0" smtClean="0"/>
              <a:t>Put downs</a:t>
            </a:r>
          </a:p>
          <a:p>
            <a:pPr lvl="1"/>
            <a:r>
              <a:rPr lang="en-NZ" dirty="0" smtClean="0"/>
              <a:t>Public exchanges</a:t>
            </a:r>
          </a:p>
          <a:p>
            <a:pPr lvl="1"/>
            <a:r>
              <a:rPr lang="en-NZ" dirty="0" smtClean="0"/>
              <a:t>Frequent group changes</a:t>
            </a:r>
          </a:p>
          <a:p>
            <a:pPr lvl="1"/>
            <a:r>
              <a:rPr lang="en-NZ" dirty="0" smtClean="0"/>
              <a:t>Involving parents/ grandparents </a:t>
            </a:r>
            <a:endParaRPr lang="en-NZ" dirty="0"/>
          </a:p>
        </p:txBody>
      </p:sp>
      <p:sp>
        <p:nvSpPr>
          <p:cNvPr id="3" name="Title 2"/>
          <p:cNvSpPr>
            <a:spLocks noGrp="1"/>
          </p:cNvSpPr>
          <p:nvPr>
            <p:ph type="title"/>
          </p:nvPr>
        </p:nvSpPr>
        <p:spPr/>
        <p:txBody>
          <a:bodyPr/>
          <a:lstStyle/>
          <a:p>
            <a:r>
              <a:rPr lang="en-NZ" dirty="0" smtClean="0"/>
              <a:t>Rhona Weinstein</a:t>
            </a:r>
            <a:endParaRPr lang="en-N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NZ" dirty="0" smtClean="0"/>
              <a:t>Self-perception of students with high and low expectation teachers</a:t>
            </a:r>
          </a:p>
          <a:p>
            <a:r>
              <a:rPr lang="en-NZ" dirty="0" smtClean="0"/>
              <a:t>Salience of ability</a:t>
            </a:r>
          </a:p>
          <a:p>
            <a:r>
              <a:rPr lang="en-NZ" dirty="0" smtClean="0"/>
              <a:t>Student choice</a:t>
            </a:r>
          </a:p>
          <a:p>
            <a:r>
              <a:rPr lang="en-NZ" dirty="0" smtClean="0"/>
              <a:t>Goal setting</a:t>
            </a:r>
          </a:p>
          <a:p>
            <a:r>
              <a:rPr lang="en-NZ" dirty="0" smtClean="0"/>
              <a:t>Mastery goal orientation</a:t>
            </a:r>
          </a:p>
          <a:p>
            <a:r>
              <a:rPr lang="en-NZ" dirty="0" smtClean="0"/>
              <a:t>Students working together</a:t>
            </a:r>
          </a:p>
          <a:p>
            <a:r>
              <a:rPr lang="en-NZ" dirty="0" smtClean="0"/>
              <a:t>Questioning and responses</a:t>
            </a:r>
          </a:p>
          <a:p>
            <a:r>
              <a:rPr lang="en-NZ" dirty="0" smtClean="0"/>
              <a:t>Behaviour management </a:t>
            </a:r>
          </a:p>
          <a:p>
            <a:pPr lvl="1"/>
            <a:r>
              <a:rPr lang="en-NZ" dirty="0" smtClean="0"/>
              <a:t>Preventive: </a:t>
            </a:r>
            <a:r>
              <a:rPr lang="en-NZ" i="1" dirty="0" smtClean="0"/>
              <a:t>What lovely quiet girls over there and these boys here as well</a:t>
            </a:r>
          </a:p>
          <a:p>
            <a:pPr lvl="1"/>
            <a:r>
              <a:rPr lang="en-NZ" dirty="0" smtClean="0"/>
              <a:t>Reactive:</a:t>
            </a:r>
            <a:r>
              <a:rPr lang="en-NZ" i="1" dirty="0" smtClean="0"/>
              <a:t>  Ah, that red table, you’re remembering your quiet voices</a:t>
            </a:r>
          </a:p>
        </p:txBody>
      </p:sp>
      <p:sp>
        <p:nvSpPr>
          <p:cNvPr id="3" name="Title 2"/>
          <p:cNvSpPr>
            <a:spLocks noGrp="1"/>
          </p:cNvSpPr>
          <p:nvPr>
            <p:ph type="title"/>
          </p:nvPr>
        </p:nvSpPr>
        <p:spPr/>
        <p:txBody>
          <a:bodyPr/>
          <a:lstStyle/>
          <a:p>
            <a:r>
              <a:rPr lang="en-NZ" dirty="0" smtClean="0"/>
              <a:t>New Zealand research</a:t>
            </a:r>
            <a:endParaRPr lang="en-N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smtClean="0"/>
              <a:t>Teacher efficacy</a:t>
            </a:r>
          </a:p>
          <a:p>
            <a:endParaRPr lang="en-NZ" dirty="0" smtClean="0"/>
          </a:p>
          <a:p>
            <a:r>
              <a:rPr lang="en-NZ" dirty="0" smtClean="0"/>
              <a:t>Teacher warmth</a:t>
            </a:r>
          </a:p>
          <a:p>
            <a:endParaRPr lang="en-NZ" dirty="0" smtClean="0"/>
          </a:p>
          <a:p>
            <a:r>
              <a:rPr lang="en-NZ" dirty="0" smtClean="0"/>
              <a:t>Teacher expectations</a:t>
            </a:r>
          </a:p>
          <a:p>
            <a:endParaRPr lang="en-NZ" dirty="0" smtClean="0"/>
          </a:p>
          <a:p>
            <a:r>
              <a:rPr lang="en-NZ" dirty="0" smtClean="0"/>
              <a:t>Culturally responsive teachers</a:t>
            </a:r>
            <a:endParaRPr lang="en-NZ" dirty="0"/>
          </a:p>
        </p:txBody>
      </p:sp>
      <p:sp>
        <p:nvSpPr>
          <p:cNvPr id="3" name="Title 2"/>
          <p:cNvSpPr>
            <a:spLocks noGrp="1"/>
          </p:cNvSpPr>
          <p:nvPr>
            <p:ph type="title"/>
          </p:nvPr>
        </p:nvSpPr>
        <p:spPr/>
        <p:txBody>
          <a:bodyPr/>
          <a:lstStyle/>
          <a:p>
            <a:r>
              <a:rPr lang="en-NZ" dirty="0" smtClean="0"/>
              <a:t>Teacher traits </a:t>
            </a:r>
            <a:endParaRPr lang="en-N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NZ" dirty="0" smtClean="0"/>
          </a:p>
          <a:p>
            <a:r>
              <a:rPr lang="en-NZ" dirty="0" smtClean="0"/>
              <a:t>Measuring relationships</a:t>
            </a:r>
          </a:p>
          <a:p>
            <a:endParaRPr lang="en-NZ" dirty="0" smtClean="0"/>
          </a:p>
          <a:p>
            <a:r>
              <a:rPr lang="en-NZ" dirty="0" smtClean="0"/>
              <a:t>Measuring the class climate</a:t>
            </a:r>
            <a:endParaRPr lang="en-NZ" dirty="0"/>
          </a:p>
        </p:txBody>
      </p:sp>
      <p:sp>
        <p:nvSpPr>
          <p:cNvPr id="3" name="Title 2"/>
          <p:cNvSpPr>
            <a:spLocks noGrp="1"/>
          </p:cNvSpPr>
          <p:nvPr>
            <p:ph type="title"/>
          </p:nvPr>
        </p:nvSpPr>
        <p:spPr/>
        <p:txBody>
          <a:bodyPr/>
          <a:lstStyle/>
          <a:p>
            <a:r>
              <a:rPr lang="en-NZ" dirty="0" smtClean="0"/>
              <a:t>What is my class climate like? </a:t>
            </a:r>
            <a:endParaRPr lang="en-N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NZ" dirty="0" smtClean="0"/>
          </a:p>
          <a:p>
            <a:r>
              <a:rPr lang="en-NZ" dirty="0" smtClean="0"/>
              <a:t>Learning about social structures</a:t>
            </a:r>
          </a:p>
          <a:p>
            <a:endParaRPr lang="en-NZ" dirty="0" smtClean="0"/>
          </a:p>
          <a:p>
            <a:endParaRPr lang="en-NZ" dirty="0" smtClean="0"/>
          </a:p>
          <a:p>
            <a:r>
              <a:rPr lang="en-NZ" dirty="0" smtClean="0"/>
              <a:t>The classroom society</a:t>
            </a:r>
            <a:endParaRPr lang="en-NZ" dirty="0"/>
          </a:p>
        </p:txBody>
      </p:sp>
      <p:sp>
        <p:nvSpPr>
          <p:cNvPr id="3" name="Title 2"/>
          <p:cNvSpPr>
            <a:spLocks noGrp="1"/>
          </p:cNvSpPr>
          <p:nvPr>
            <p:ph type="title"/>
          </p:nvPr>
        </p:nvSpPr>
        <p:spPr/>
        <p:txBody>
          <a:bodyPr>
            <a:normAutofit fontScale="90000"/>
          </a:bodyPr>
          <a:lstStyle/>
          <a:p>
            <a:r>
              <a:rPr lang="en-NZ" dirty="0" smtClean="0"/>
              <a:t>The social structure of the classroom</a:t>
            </a:r>
            <a:endParaRPr lang="en-N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Classroom narrative</a:t>
            </a:r>
            <a:endParaRPr lang="en-NZ" dirty="0"/>
          </a:p>
        </p:txBody>
      </p:sp>
      <p:sp>
        <p:nvSpPr>
          <p:cNvPr id="3" name="Content Placeholder 2"/>
          <p:cNvSpPr>
            <a:spLocks noGrp="1"/>
          </p:cNvSpPr>
          <p:nvPr>
            <p:ph idx="1"/>
          </p:nvPr>
        </p:nvSpPr>
        <p:spPr/>
        <p:txBody>
          <a:bodyPr/>
          <a:lstStyle/>
          <a:p>
            <a:r>
              <a:rPr lang="en-NZ" dirty="0" smtClean="0"/>
              <a:t>Teacher understandings</a:t>
            </a:r>
          </a:p>
          <a:p>
            <a:endParaRPr lang="en-NZ" dirty="0" smtClean="0"/>
          </a:p>
          <a:p>
            <a:r>
              <a:rPr lang="en-NZ" dirty="0" smtClean="0"/>
              <a:t>Efforts to understand the narratives and social world of classrooms</a:t>
            </a:r>
          </a:p>
          <a:p>
            <a:endParaRPr lang="en-NZ" dirty="0" smtClean="0"/>
          </a:p>
          <a:p>
            <a:r>
              <a:rPr lang="en-NZ" dirty="0" smtClean="0"/>
              <a:t>The implicit world</a:t>
            </a:r>
            <a:endParaRPr lang="en-N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Sociometric measurement</a:t>
            </a:r>
            <a:endParaRPr lang="en-NZ" dirty="0"/>
          </a:p>
        </p:txBody>
      </p:sp>
      <p:sp>
        <p:nvSpPr>
          <p:cNvPr id="3" name="Content Placeholder 2"/>
          <p:cNvSpPr>
            <a:spLocks noGrp="1"/>
          </p:cNvSpPr>
          <p:nvPr>
            <p:ph idx="1"/>
          </p:nvPr>
        </p:nvSpPr>
        <p:spPr/>
        <p:txBody>
          <a:bodyPr/>
          <a:lstStyle/>
          <a:p>
            <a:r>
              <a:rPr lang="en-NZ" dirty="0" smtClean="0"/>
              <a:t>Sociometry</a:t>
            </a:r>
          </a:p>
          <a:p>
            <a:endParaRPr lang="en-NZ" dirty="0" smtClean="0"/>
          </a:p>
          <a:p>
            <a:r>
              <a:rPr lang="en-NZ" dirty="0" smtClean="0"/>
              <a:t>Attractions and rejections</a:t>
            </a:r>
          </a:p>
          <a:p>
            <a:endParaRPr lang="en-NZ" dirty="0" smtClean="0"/>
          </a:p>
          <a:p>
            <a:r>
              <a:rPr lang="en-NZ" dirty="0" smtClean="0"/>
              <a:t>Teacher use of sociometric measurement</a:t>
            </a:r>
          </a:p>
          <a:p>
            <a:endParaRPr lang="en-NZ" dirty="0" smtClean="0"/>
          </a:p>
          <a:p>
            <a:r>
              <a:rPr lang="en-NZ" dirty="0" smtClean="0"/>
              <a:t>Quantifying the nominations</a:t>
            </a:r>
          </a:p>
          <a:p>
            <a:endParaRPr lang="en-NZ" dirty="0" smtClean="0"/>
          </a:p>
          <a:p>
            <a:r>
              <a:rPr lang="en-NZ" dirty="0" smtClean="0"/>
              <a:t>Teacher understanding</a:t>
            </a:r>
            <a:endParaRPr lang="en-N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14400" y="1143000"/>
            <a:ext cx="914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Oval 4"/>
          <p:cNvSpPr/>
          <p:nvPr/>
        </p:nvSpPr>
        <p:spPr>
          <a:xfrm>
            <a:off x="2743200" y="990600"/>
            <a:ext cx="838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Oval 5"/>
          <p:cNvSpPr/>
          <p:nvPr/>
        </p:nvSpPr>
        <p:spPr>
          <a:xfrm>
            <a:off x="2438400" y="27432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Oval 6"/>
          <p:cNvSpPr/>
          <p:nvPr/>
        </p:nvSpPr>
        <p:spPr>
          <a:xfrm>
            <a:off x="838200" y="29718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Oval 7"/>
          <p:cNvSpPr/>
          <p:nvPr/>
        </p:nvSpPr>
        <p:spPr>
          <a:xfrm>
            <a:off x="4191000" y="2362200"/>
            <a:ext cx="838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Oval 8"/>
          <p:cNvSpPr/>
          <p:nvPr/>
        </p:nvSpPr>
        <p:spPr>
          <a:xfrm>
            <a:off x="4267200" y="40386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p:cNvSpPr/>
          <p:nvPr/>
        </p:nvSpPr>
        <p:spPr>
          <a:xfrm>
            <a:off x="7772400" y="56388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Oval 10"/>
          <p:cNvSpPr/>
          <p:nvPr/>
        </p:nvSpPr>
        <p:spPr>
          <a:xfrm>
            <a:off x="6858000" y="10668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Oval 11"/>
          <p:cNvSpPr/>
          <p:nvPr/>
        </p:nvSpPr>
        <p:spPr>
          <a:xfrm flipH="1" flipV="1">
            <a:off x="838200" y="4190999"/>
            <a:ext cx="838200" cy="609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p:cNvSpPr/>
          <p:nvPr/>
        </p:nvSpPr>
        <p:spPr>
          <a:xfrm>
            <a:off x="2895600" y="48006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Oval 13"/>
          <p:cNvSpPr/>
          <p:nvPr/>
        </p:nvSpPr>
        <p:spPr>
          <a:xfrm>
            <a:off x="762000" y="5638800"/>
            <a:ext cx="762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dirty="0"/>
          </a:p>
        </p:txBody>
      </p:sp>
      <p:sp>
        <p:nvSpPr>
          <p:cNvPr id="15" name="Oval 14"/>
          <p:cNvSpPr/>
          <p:nvPr/>
        </p:nvSpPr>
        <p:spPr>
          <a:xfrm>
            <a:off x="5334000" y="1066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Oval 15"/>
          <p:cNvSpPr/>
          <p:nvPr/>
        </p:nvSpPr>
        <p:spPr>
          <a:xfrm>
            <a:off x="6096000" y="2438400"/>
            <a:ext cx="838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Oval 16"/>
          <p:cNvSpPr/>
          <p:nvPr/>
        </p:nvSpPr>
        <p:spPr>
          <a:xfrm>
            <a:off x="6096000" y="3962400"/>
            <a:ext cx="838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Oval 17"/>
          <p:cNvSpPr/>
          <p:nvPr/>
        </p:nvSpPr>
        <p:spPr>
          <a:xfrm>
            <a:off x="7543800" y="20574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Oval 18"/>
          <p:cNvSpPr/>
          <p:nvPr/>
        </p:nvSpPr>
        <p:spPr>
          <a:xfrm>
            <a:off x="7848600" y="3581400"/>
            <a:ext cx="914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Oval 19"/>
          <p:cNvSpPr/>
          <p:nvPr/>
        </p:nvSpPr>
        <p:spPr>
          <a:xfrm>
            <a:off x="5410200" y="4876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Oval 20"/>
          <p:cNvSpPr/>
          <p:nvPr/>
        </p:nvSpPr>
        <p:spPr>
          <a:xfrm>
            <a:off x="4267200" y="5410200"/>
            <a:ext cx="685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23" name="Straight Arrow Connector 22"/>
          <p:cNvCxnSpPr>
            <a:stCxn id="5" idx="5"/>
            <a:endCxn id="8" idx="1"/>
          </p:cNvCxnSpPr>
          <p:nvPr/>
        </p:nvCxnSpPr>
        <p:spPr>
          <a:xfrm rot="16200000" flipH="1">
            <a:off x="3469808" y="1629848"/>
            <a:ext cx="832784" cy="855104"/>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4"/>
          </p:cNvCxnSpPr>
          <p:nvPr/>
        </p:nvCxnSpPr>
        <p:spPr>
          <a:xfrm rot="5400000">
            <a:off x="4895850" y="1809750"/>
            <a:ext cx="838200" cy="72390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6"/>
            <a:endCxn id="11" idx="2"/>
          </p:cNvCxnSpPr>
          <p:nvPr/>
        </p:nvCxnSpPr>
        <p:spPr>
          <a:xfrm>
            <a:off x="6019800" y="1409700"/>
            <a:ext cx="83820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3"/>
          </p:cNvCxnSpPr>
          <p:nvPr/>
        </p:nvCxnSpPr>
        <p:spPr>
          <a:xfrm rot="16200000" flipH="1">
            <a:off x="2329680" y="2177280"/>
            <a:ext cx="1102192" cy="2964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6" idx="6"/>
          </p:cNvCxnSpPr>
          <p:nvPr/>
        </p:nvCxnSpPr>
        <p:spPr>
          <a:xfrm flipV="1">
            <a:off x="3276600" y="2895600"/>
            <a:ext cx="9144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 idx="5"/>
            <a:endCxn id="6" idx="1"/>
          </p:cNvCxnSpPr>
          <p:nvPr/>
        </p:nvCxnSpPr>
        <p:spPr>
          <a:xfrm rot="16200000" flipH="1">
            <a:off x="1570387" y="1852868"/>
            <a:ext cx="1115266" cy="86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 idx="4"/>
            <a:endCxn id="7" idx="0"/>
          </p:cNvCxnSpPr>
          <p:nvPr/>
        </p:nvCxnSpPr>
        <p:spPr>
          <a:xfrm rot="5400000">
            <a:off x="742950" y="2343150"/>
            <a:ext cx="1143000" cy="11430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7" idx="6"/>
            <a:endCxn id="6" idx="3"/>
          </p:cNvCxnSpPr>
          <p:nvPr/>
        </p:nvCxnSpPr>
        <p:spPr>
          <a:xfrm flipV="1">
            <a:off x="1676400" y="3328567"/>
            <a:ext cx="884752" cy="62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4" idx="6"/>
            <a:endCxn id="13" idx="3"/>
          </p:cNvCxnSpPr>
          <p:nvPr/>
        </p:nvCxnSpPr>
        <p:spPr>
          <a:xfrm flipV="1">
            <a:off x="1524000" y="5451008"/>
            <a:ext cx="1483192" cy="606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4" idx="0"/>
            <a:endCxn id="12" idx="0"/>
          </p:cNvCxnSpPr>
          <p:nvPr/>
        </p:nvCxnSpPr>
        <p:spPr>
          <a:xfrm rot="5400000" flipH="1" flipV="1">
            <a:off x="781049" y="5162549"/>
            <a:ext cx="838202"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2" idx="2"/>
            <a:endCxn id="6" idx="4"/>
          </p:cNvCxnSpPr>
          <p:nvPr/>
        </p:nvCxnSpPr>
        <p:spPr>
          <a:xfrm flipV="1">
            <a:off x="1676400" y="3429000"/>
            <a:ext cx="1181100" cy="1066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2" idx="1"/>
          </p:cNvCxnSpPr>
          <p:nvPr/>
        </p:nvCxnSpPr>
        <p:spPr>
          <a:xfrm rot="16200000" flipH="1">
            <a:off x="2103787" y="4161184"/>
            <a:ext cx="317874" cy="1418153"/>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9" idx="0"/>
            <a:endCxn id="8" idx="4"/>
          </p:cNvCxnSpPr>
          <p:nvPr/>
        </p:nvCxnSpPr>
        <p:spPr>
          <a:xfrm rot="16200000" flipV="1">
            <a:off x="4171950" y="3562350"/>
            <a:ext cx="914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9" idx="5"/>
            <a:endCxn id="20" idx="1"/>
          </p:cNvCxnSpPr>
          <p:nvPr/>
        </p:nvCxnSpPr>
        <p:spPr>
          <a:xfrm rot="16200000" flipH="1">
            <a:off x="5037487" y="4504087"/>
            <a:ext cx="353266" cy="59302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1" idx="6"/>
            <a:endCxn id="20" idx="3"/>
          </p:cNvCxnSpPr>
          <p:nvPr/>
        </p:nvCxnSpPr>
        <p:spPr>
          <a:xfrm flipV="1">
            <a:off x="4953000" y="5462167"/>
            <a:ext cx="557633" cy="329033"/>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7" idx="1"/>
            <a:endCxn id="8" idx="5"/>
          </p:cNvCxnSpPr>
          <p:nvPr/>
        </p:nvCxnSpPr>
        <p:spPr>
          <a:xfrm rot="16200000" flipV="1">
            <a:off x="5031908" y="2887148"/>
            <a:ext cx="1061384" cy="1312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6" idx="4"/>
            <a:endCxn id="17" idx="0"/>
          </p:cNvCxnSpPr>
          <p:nvPr/>
        </p:nvCxnSpPr>
        <p:spPr>
          <a:xfrm rot="5400000">
            <a:off x="6134100" y="3581400"/>
            <a:ext cx="76200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0800000">
            <a:off x="5029200" y="28194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9" idx="2"/>
            <a:endCxn id="17" idx="6"/>
          </p:cNvCxnSpPr>
          <p:nvPr/>
        </p:nvCxnSpPr>
        <p:spPr>
          <a:xfrm rot="10800000" flipV="1">
            <a:off x="6934200" y="3924300"/>
            <a:ext cx="91440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9" idx="4"/>
            <a:endCxn id="10" idx="0"/>
          </p:cNvCxnSpPr>
          <p:nvPr/>
        </p:nvCxnSpPr>
        <p:spPr>
          <a:xfrm rot="5400000">
            <a:off x="7543800" y="4876800"/>
            <a:ext cx="1371600" cy="15240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0" idx="2"/>
            <a:endCxn id="21" idx="5"/>
          </p:cNvCxnSpPr>
          <p:nvPr/>
        </p:nvCxnSpPr>
        <p:spPr>
          <a:xfrm rot="10800000" flipV="1">
            <a:off x="4852568" y="5981700"/>
            <a:ext cx="2919833" cy="78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8" idx="0"/>
            <a:endCxn id="11" idx="5"/>
          </p:cNvCxnSpPr>
          <p:nvPr/>
        </p:nvCxnSpPr>
        <p:spPr>
          <a:xfrm rot="16200000" flipV="1">
            <a:off x="7565558" y="1660058"/>
            <a:ext cx="405233" cy="38945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0800000" flipV="1">
            <a:off x="6858000" y="2590800"/>
            <a:ext cx="732352" cy="14969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066800" y="1371600"/>
            <a:ext cx="609600" cy="307777"/>
          </a:xfrm>
          <a:prstGeom prst="rect">
            <a:avLst/>
          </a:prstGeom>
          <a:noFill/>
        </p:spPr>
        <p:txBody>
          <a:bodyPr wrap="square" rtlCol="0">
            <a:spAutoFit/>
          </a:bodyPr>
          <a:lstStyle/>
          <a:p>
            <a:r>
              <a:rPr lang="en-NZ" sz="1400" dirty="0" smtClean="0"/>
              <a:t>Mary</a:t>
            </a:r>
            <a:endParaRPr lang="en-NZ" sz="1400" dirty="0"/>
          </a:p>
        </p:txBody>
      </p:sp>
      <p:sp>
        <p:nvSpPr>
          <p:cNvPr id="75" name="TextBox 74"/>
          <p:cNvSpPr txBox="1"/>
          <p:nvPr/>
        </p:nvSpPr>
        <p:spPr>
          <a:xfrm>
            <a:off x="2895600" y="1219200"/>
            <a:ext cx="533400" cy="307777"/>
          </a:xfrm>
          <a:prstGeom prst="rect">
            <a:avLst/>
          </a:prstGeom>
          <a:noFill/>
        </p:spPr>
        <p:txBody>
          <a:bodyPr wrap="square" rtlCol="0">
            <a:spAutoFit/>
          </a:bodyPr>
          <a:lstStyle/>
          <a:p>
            <a:r>
              <a:rPr lang="en-NZ" sz="1400" dirty="0" smtClean="0"/>
              <a:t>Ann</a:t>
            </a:r>
            <a:endParaRPr lang="en-NZ" sz="1400" dirty="0"/>
          </a:p>
        </p:txBody>
      </p:sp>
      <p:sp>
        <p:nvSpPr>
          <p:cNvPr id="76" name="TextBox 75"/>
          <p:cNvSpPr txBox="1"/>
          <p:nvPr/>
        </p:nvSpPr>
        <p:spPr>
          <a:xfrm>
            <a:off x="5410200" y="1295400"/>
            <a:ext cx="609600" cy="307777"/>
          </a:xfrm>
          <a:prstGeom prst="rect">
            <a:avLst/>
          </a:prstGeom>
          <a:noFill/>
        </p:spPr>
        <p:txBody>
          <a:bodyPr wrap="square" rtlCol="0">
            <a:spAutoFit/>
          </a:bodyPr>
          <a:lstStyle/>
          <a:p>
            <a:r>
              <a:rPr lang="en-NZ" sz="1400" dirty="0" smtClean="0"/>
              <a:t>Sue</a:t>
            </a:r>
            <a:endParaRPr lang="en-NZ" sz="1400" dirty="0"/>
          </a:p>
        </p:txBody>
      </p:sp>
      <p:sp>
        <p:nvSpPr>
          <p:cNvPr id="83" name="TextBox 82"/>
          <p:cNvSpPr txBox="1"/>
          <p:nvPr/>
        </p:nvSpPr>
        <p:spPr>
          <a:xfrm>
            <a:off x="7010400" y="1219200"/>
            <a:ext cx="609600" cy="307777"/>
          </a:xfrm>
          <a:prstGeom prst="rect">
            <a:avLst/>
          </a:prstGeom>
          <a:noFill/>
        </p:spPr>
        <p:txBody>
          <a:bodyPr wrap="square" rtlCol="0">
            <a:spAutoFit/>
          </a:bodyPr>
          <a:lstStyle/>
          <a:p>
            <a:r>
              <a:rPr lang="en-NZ" sz="1400" dirty="0" smtClean="0"/>
              <a:t>Jill</a:t>
            </a:r>
            <a:endParaRPr lang="en-NZ" sz="1400" dirty="0"/>
          </a:p>
        </p:txBody>
      </p:sp>
      <p:sp>
        <p:nvSpPr>
          <p:cNvPr id="84" name="TextBox 83"/>
          <p:cNvSpPr txBox="1"/>
          <p:nvPr/>
        </p:nvSpPr>
        <p:spPr>
          <a:xfrm>
            <a:off x="914400" y="3200400"/>
            <a:ext cx="685800" cy="307777"/>
          </a:xfrm>
          <a:prstGeom prst="rect">
            <a:avLst/>
          </a:prstGeom>
          <a:noFill/>
        </p:spPr>
        <p:txBody>
          <a:bodyPr wrap="square" rtlCol="0">
            <a:spAutoFit/>
          </a:bodyPr>
          <a:lstStyle/>
          <a:p>
            <a:r>
              <a:rPr lang="en-NZ" sz="1400" dirty="0" smtClean="0"/>
              <a:t>Beth</a:t>
            </a:r>
            <a:endParaRPr lang="en-NZ" sz="1400" dirty="0"/>
          </a:p>
        </p:txBody>
      </p:sp>
      <p:sp>
        <p:nvSpPr>
          <p:cNvPr id="93" name="TextBox 92"/>
          <p:cNvSpPr txBox="1"/>
          <p:nvPr/>
        </p:nvSpPr>
        <p:spPr>
          <a:xfrm>
            <a:off x="2514600" y="2895600"/>
            <a:ext cx="762000" cy="307777"/>
          </a:xfrm>
          <a:prstGeom prst="rect">
            <a:avLst/>
          </a:prstGeom>
          <a:noFill/>
        </p:spPr>
        <p:txBody>
          <a:bodyPr wrap="square" rtlCol="0">
            <a:spAutoFit/>
          </a:bodyPr>
          <a:lstStyle/>
          <a:p>
            <a:r>
              <a:rPr lang="en-NZ" sz="1400" dirty="0" smtClean="0"/>
              <a:t>Diane</a:t>
            </a:r>
            <a:endParaRPr lang="en-NZ" sz="1400" dirty="0"/>
          </a:p>
        </p:txBody>
      </p:sp>
      <p:sp>
        <p:nvSpPr>
          <p:cNvPr id="94" name="TextBox 93"/>
          <p:cNvSpPr txBox="1"/>
          <p:nvPr/>
        </p:nvSpPr>
        <p:spPr>
          <a:xfrm>
            <a:off x="4191000" y="2590800"/>
            <a:ext cx="762000" cy="307777"/>
          </a:xfrm>
          <a:prstGeom prst="rect">
            <a:avLst/>
          </a:prstGeom>
          <a:noFill/>
        </p:spPr>
        <p:txBody>
          <a:bodyPr wrap="square" rtlCol="0">
            <a:spAutoFit/>
          </a:bodyPr>
          <a:lstStyle/>
          <a:p>
            <a:r>
              <a:rPr lang="en-NZ" sz="1400" dirty="0" smtClean="0"/>
              <a:t>Sonia</a:t>
            </a:r>
            <a:endParaRPr lang="en-NZ" sz="1400" dirty="0"/>
          </a:p>
        </p:txBody>
      </p:sp>
      <p:sp>
        <p:nvSpPr>
          <p:cNvPr id="95" name="TextBox 94"/>
          <p:cNvSpPr txBox="1"/>
          <p:nvPr/>
        </p:nvSpPr>
        <p:spPr>
          <a:xfrm>
            <a:off x="6172200" y="2590800"/>
            <a:ext cx="685800" cy="307777"/>
          </a:xfrm>
          <a:prstGeom prst="rect">
            <a:avLst/>
          </a:prstGeom>
          <a:noFill/>
        </p:spPr>
        <p:txBody>
          <a:bodyPr wrap="square" rtlCol="0">
            <a:spAutoFit/>
          </a:bodyPr>
          <a:lstStyle/>
          <a:p>
            <a:r>
              <a:rPr lang="en-NZ" sz="1400" dirty="0" smtClean="0"/>
              <a:t>Alice</a:t>
            </a:r>
            <a:endParaRPr lang="en-NZ" sz="1400" dirty="0"/>
          </a:p>
        </p:txBody>
      </p:sp>
      <p:sp>
        <p:nvSpPr>
          <p:cNvPr id="104" name="TextBox 103"/>
          <p:cNvSpPr txBox="1"/>
          <p:nvPr/>
        </p:nvSpPr>
        <p:spPr>
          <a:xfrm>
            <a:off x="7696200" y="2286000"/>
            <a:ext cx="609600" cy="307777"/>
          </a:xfrm>
          <a:prstGeom prst="rect">
            <a:avLst/>
          </a:prstGeom>
          <a:noFill/>
        </p:spPr>
        <p:txBody>
          <a:bodyPr wrap="square" rtlCol="0">
            <a:spAutoFit/>
          </a:bodyPr>
          <a:lstStyle/>
          <a:p>
            <a:r>
              <a:rPr lang="en-NZ" sz="1400" dirty="0" smtClean="0"/>
              <a:t>Rose</a:t>
            </a:r>
            <a:endParaRPr lang="en-NZ" sz="1400" dirty="0"/>
          </a:p>
        </p:txBody>
      </p:sp>
      <p:sp>
        <p:nvSpPr>
          <p:cNvPr id="111" name="TextBox 110"/>
          <p:cNvSpPr txBox="1"/>
          <p:nvPr/>
        </p:nvSpPr>
        <p:spPr>
          <a:xfrm>
            <a:off x="914400" y="4343400"/>
            <a:ext cx="685800" cy="307777"/>
          </a:xfrm>
          <a:prstGeom prst="rect">
            <a:avLst/>
          </a:prstGeom>
          <a:noFill/>
        </p:spPr>
        <p:txBody>
          <a:bodyPr wrap="square" rtlCol="0">
            <a:spAutoFit/>
          </a:bodyPr>
          <a:lstStyle/>
          <a:p>
            <a:r>
              <a:rPr lang="en-NZ" sz="1400" dirty="0" smtClean="0"/>
              <a:t>Gayle</a:t>
            </a:r>
            <a:endParaRPr lang="en-NZ" sz="1400" dirty="0"/>
          </a:p>
        </p:txBody>
      </p:sp>
      <p:sp>
        <p:nvSpPr>
          <p:cNvPr id="112" name="TextBox 111"/>
          <p:cNvSpPr txBox="1"/>
          <p:nvPr/>
        </p:nvSpPr>
        <p:spPr>
          <a:xfrm>
            <a:off x="4419600" y="4267200"/>
            <a:ext cx="609600" cy="307777"/>
          </a:xfrm>
          <a:prstGeom prst="rect">
            <a:avLst/>
          </a:prstGeom>
          <a:noFill/>
        </p:spPr>
        <p:txBody>
          <a:bodyPr wrap="square" rtlCol="0">
            <a:spAutoFit/>
          </a:bodyPr>
          <a:lstStyle/>
          <a:p>
            <a:r>
              <a:rPr lang="en-NZ" sz="1400" dirty="0" smtClean="0"/>
              <a:t>Lyn</a:t>
            </a:r>
            <a:endParaRPr lang="en-NZ" sz="1400" dirty="0"/>
          </a:p>
        </p:txBody>
      </p:sp>
      <p:sp>
        <p:nvSpPr>
          <p:cNvPr id="113" name="TextBox 112"/>
          <p:cNvSpPr txBox="1"/>
          <p:nvPr/>
        </p:nvSpPr>
        <p:spPr>
          <a:xfrm>
            <a:off x="6172200" y="4267200"/>
            <a:ext cx="838200" cy="307777"/>
          </a:xfrm>
          <a:prstGeom prst="rect">
            <a:avLst/>
          </a:prstGeom>
          <a:noFill/>
        </p:spPr>
        <p:txBody>
          <a:bodyPr wrap="square" rtlCol="0">
            <a:spAutoFit/>
          </a:bodyPr>
          <a:lstStyle/>
          <a:p>
            <a:r>
              <a:rPr lang="en-NZ" sz="1400" dirty="0" err="1" smtClean="0"/>
              <a:t>Aroha</a:t>
            </a:r>
            <a:endParaRPr lang="en-NZ" sz="1400" dirty="0"/>
          </a:p>
        </p:txBody>
      </p:sp>
      <p:sp>
        <p:nvSpPr>
          <p:cNvPr id="114" name="TextBox 113"/>
          <p:cNvSpPr txBox="1"/>
          <p:nvPr/>
        </p:nvSpPr>
        <p:spPr>
          <a:xfrm>
            <a:off x="4343400" y="5638800"/>
            <a:ext cx="762000" cy="307777"/>
          </a:xfrm>
          <a:prstGeom prst="rect">
            <a:avLst/>
          </a:prstGeom>
          <a:noFill/>
        </p:spPr>
        <p:txBody>
          <a:bodyPr wrap="square" rtlCol="0">
            <a:spAutoFit/>
          </a:bodyPr>
          <a:lstStyle/>
          <a:p>
            <a:r>
              <a:rPr lang="en-NZ" sz="1400" dirty="0" err="1" smtClean="0"/>
              <a:t>Kuini</a:t>
            </a:r>
            <a:endParaRPr lang="en-NZ" sz="1400" dirty="0"/>
          </a:p>
        </p:txBody>
      </p:sp>
      <p:sp>
        <p:nvSpPr>
          <p:cNvPr id="115" name="TextBox 114"/>
          <p:cNvSpPr txBox="1"/>
          <p:nvPr/>
        </p:nvSpPr>
        <p:spPr>
          <a:xfrm>
            <a:off x="2971800" y="5105400"/>
            <a:ext cx="685800" cy="307777"/>
          </a:xfrm>
          <a:prstGeom prst="rect">
            <a:avLst/>
          </a:prstGeom>
          <a:noFill/>
        </p:spPr>
        <p:txBody>
          <a:bodyPr wrap="square" rtlCol="0">
            <a:spAutoFit/>
          </a:bodyPr>
          <a:lstStyle/>
          <a:p>
            <a:r>
              <a:rPr lang="en-NZ" sz="1400" dirty="0" smtClean="0"/>
              <a:t>Janet</a:t>
            </a:r>
            <a:endParaRPr lang="en-NZ" sz="1400" dirty="0"/>
          </a:p>
        </p:txBody>
      </p:sp>
      <p:sp>
        <p:nvSpPr>
          <p:cNvPr id="116" name="TextBox 115"/>
          <p:cNvSpPr txBox="1"/>
          <p:nvPr/>
        </p:nvSpPr>
        <p:spPr>
          <a:xfrm>
            <a:off x="5486400" y="5105401"/>
            <a:ext cx="685800" cy="304800"/>
          </a:xfrm>
          <a:prstGeom prst="rect">
            <a:avLst/>
          </a:prstGeom>
          <a:noFill/>
        </p:spPr>
        <p:txBody>
          <a:bodyPr wrap="square" rtlCol="0">
            <a:spAutoFit/>
          </a:bodyPr>
          <a:lstStyle/>
          <a:p>
            <a:r>
              <a:rPr lang="en-NZ" sz="1400" dirty="0" smtClean="0"/>
              <a:t>Sara</a:t>
            </a:r>
            <a:endParaRPr lang="en-NZ" sz="1400" dirty="0"/>
          </a:p>
        </p:txBody>
      </p:sp>
      <p:sp>
        <p:nvSpPr>
          <p:cNvPr id="117" name="TextBox 116"/>
          <p:cNvSpPr txBox="1"/>
          <p:nvPr/>
        </p:nvSpPr>
        <p:spPr>
          <a:xfrm>
            <a:off x="762000" y="5867400"/>
            <a:ext cx="762000" cy="307777"/>
          </a:xfrm>
          <a:prstGeom prst="rect">
            <a:avLst/>
          </a:prstGeom>
          <a:noFill/>
        </p:spPr>
        <p:txBody>
          <a:bodyPr wrap="square" rtlCol="0">
            <a:spAutoFit/>
          </a:bodyPr>
          <a:lstStyle/>
          <a:p>
            <a:r>
              <a:rPr lang="en-NZ" sz="1400" dirty="0" smtClean="0"/>
              <a:t>Millie</a:t>
            </a:r>
            <a:endParaRPr lang="en-NZ" sz="1400" dirty="0"/>
          </a:p>
        </p:txBody>
      </p:sp>
      <p:sp>
        <p:nvSpPr>
          <p:cNvPr id="118" name="TextBox 117"/>
          <p:cNvSpPr txBox="1"/>
          <p:nvPr/>
        </p:nvSpPr>
        <p:spPr>
          <a:xfrm>
            <a:off x="7772400" y="5791200"/>
            <a:ext cx="762000" cy="307777"/>
          </a:xfrm>
          <a:prstGeom prst="rect">
            <a:avLst/>
          </a:prstGeom>
          <a:noFill/>
        </p:spPr>
        <p:txBody>
          <a:bodyPr wrap="square" rtlCol="0">
            <a:spAutoFit/>
          </a:bodyPr>
          <a:lstStyle/>
          <a:p>
            <a:r>
              <a:rPr lang="en-NZ" sz="1400" dirty="0" smtClean="0"/>
              <a:t>Lizzie</a:t>
            </a:r>
            <a:endParaRPr lang="en-NZ" sz="1400" dirty="0"/>
          </a:p>
        </p:txBody>
      </p:sp>
      <p:sp>
        <p:nvSpPr>
          <p:cNvPr id="121" name="TextBox 120"/>
          <p:cNvSpPr txBox="1"/>
          <p:nvPr/>
        </p:nvSpPr>
        <p:spPr>
          <a:xfrm>
            <a:off x="8001000" y="3733801"/>
            <a:ext cx="762000" cy="304800"/>
          </a:xfrm>
          <a:prstGeom prst="rect">
            <a:avLst/>
          </a:prstGeom>
          <a:noFill/>
        </p:spPr>
        <p:txBody>
          <a:bodyPr wrap="square" rtlCol="0">
            <a:spAutoFit/>
          </a:bodyPr>
          <a:lstStyle/>
          <a:p>
            <a:r>
              <a:rPr lang="en-NZ" sz="1400" dirty="0" smtClean="0"/>
              <a:t>Carol</a:t>
            </a:r>
            <a:endParaRPr lang="en-NZ" sz="1400" dirty="0"/>
          </a:p>
        </p:txBody>
      </p:sp>
      <p:cxnSp>
        <p:nvCxnSpPr>
          <p:cNvPr id="68" name="Straight Arrow Connector 67"/>
          <p:cNvCxnSpPr>
            <a:stCxn id="13" idx="6"/>
          </p:cNvCxnSpPr>
          <p:nvPr/>
        </p:nvCxnSpPr>
        <p:spPr>
          <a:xfrm>
            <a:off x="3657600" y="5181600"/>
            <a:ext cx="685800" cy="45720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Analysis of classroom structure</a:t>
            </a:r>
            <a:endParaRPr lang="en-NZ" dirty="0"/>
          </a:p>
        </p:txBody>
      </p:sp>
      <p:sp>
        <p:nvSpPr>
          <p:cNvPr id="3" name="Content Placeholder 2"/>
          <p:cNvSpPr>
            <a:spLocks noGrp="1"/>
          </p:cNvSpPr>
          <p:nvPr>
            <p:ph idx="1"/>
          </p:nvPr>
        </p:nvSpPr>
        <p:spPr/>
        <p:txBody>
          <a:bodyPr/>
          <a:lstStyle/>
          <a:p>
            <a:r>
              <a:rPr lang="en-NZ" dirty="0" smtClean="0"/>
              <a:t>Stars</a:t>
            </a:r>
          </a:p>
          <a:p>
            <a:r>
              <a:rPr lang="en-NZ" dirty="0" smtClean="0"/>
              <a:t>Isolates/ rejected students</a:t>
            </a:r>
          </a:p>
          <a:p>
            <a:r>
              <a:rPr lang="en-NZ" dirty="0" smtClean="0"/>
              <a:t>Dyadic friendships</a:t>
            </a:r>
          </a:p>
          <a:p>
            <a:r>
              <a:rPr lang="en-NZ" dirty="0" smtClean="0"/>
              <a:t>Cross-gender selections</a:t>
            </a:r>
          </a:p>
          <a:p>
            <a:r>
              <a:rPr lang="en-NZ" dirty="0" smtClean="0"/>
              <a:t>Leaders</a:t>
            </a:r>
          </a:p>
          <a:p>
            <a:r>
              <a:rPr lang="en-NZ" dirty="0" smtClean="0"/>
              <a:t>Cliques</a:t>
            </a:r>
          </a:p>
          <a:p>
            <a:r>
              <a:rPr lang="en-NZ" dirty="0" smtClean="0"/>
              <a:t>Individual student</a:t>
            </a:r>
            <a:endParaRPr lang="en-N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smtClean="0"/>
              <a:t>Welcome</a:t>
            </a:r>
          </a:p>
          <a:p>
            <a:pPr>
              <a:buNone/>
            </a:pPr>
            <a:endParaRPr lang="en-NZ" dirty="0" smtClean="0"/>
          </a:p>
          <a:p>
            <a:r>
              <a:rPr lang="en-NZ" dirty="0" smtClean="0"/>
              <a:t>Questions/ queries</a:t>
            </a:r>
          </a:p>
          <a:p>
            <a:endParaRPr lang="en-NZ" dirty="0" smtClean="0"/>
          </a:p>
          <a:p>
            <a:r>
              <a:rPr lang="en-NZ" dirty="0" smtClean="0"/>
              <a:t>Feedback from surveys</a:t>
            </a:r>
          </a:p>
          <a:p>
            <a:pPr>
              <a:buNone/>
            </a:pPr>
            <a:endParaRPr lang="en-NZ" dirty="0" smtClean="0"/>
          </a:p>
          <a:p>
            <a:r>
              <a:rPr lang="en-NZ" dirty="0" smtClean="0"/>
              <a:t>Outline of the day’s programme</a:t>
            </a:r>
            <a:endParaRPr lang="en-NZ" dirty="0"/>
          </a:p>
        </p:txBody>
      </p:sp>
      <p:sp>
        <p:nvSpPr>
          <p:cNvPr id="3" name="Title 2"/>
          <p:cNvSpPr>
            <a:spLocks noGrp="1"/>
          </p:cNvSpPr>
          <p:nvPr>
            <p:ph type="title"/>
          </p:nvPr>
        </p:nvSpPr>
        <p:spPr/>
        <p:txBody>
          <a:bodyPr>
            <a:normAutofit/>
          </a:bodyPr>
          <a:lstStyle/>
          <a:p>
            <a:r>
              <a:rPr lang="en-NZ" dirty="0" smtClean="0"/>
              <a:t>Workshop 3: Classroom climate</a:t>
            </a:r>
            <a:endParaRPr lang="en-N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iendship.jpg"/>
          <p:cNvPicPr>
            <a:picLocks noChangeAspect="1"/>
          </p:cNvPicPr>
          <p:nvPr/>
        </p:nvPicPr>
        <p:blipFill>
          <a:blip r:embed="rId2" cstate="print"/>
          <a:stretch>
            <a:fillRect/>
          </a:stretch>
        </p:blipFill>
        <p:spPr>
          <a:xfrm>
            <a:off x="1371600" y="713232"/>
            <a:ext cx="6400800" cy="543153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eliness.jpg"/>
          <p:cNvPicPr>
            <a:picLocks noChangeAspect="1"/>
          </p:cNvPicPr>
          <p:nvPr/>
        </p:nvPicPr>
        <p:blipFill>
          <a:blip r:embed="rId2" cstate="print"/>
          <a:stretch>
            <a:fillRect/>
          </a:stretch>
        </p:blipFill>
        <p:spPr>
          <a:xfrm>
            <a:off x="685600" y="0"/>
            <a:ext cx="7772799"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Measuring the class climate</a:t>
            </a:r>
            <a:endParaRPr lang="en-NZ" dirty="0"/>
          </a:p>
        </p:txBody>
      </p:sp>
      <p:sp>
        <p:nvSpPr>
          <p:cNvPr id="3" name="Content Placeholder 2"/>
          <p:cNvSpPr>
            <a:spLocks noGrp="1"/>
          </p:cNvSpPr>
          <p:nvPr>
            <p:ph idx="1"/>
          </p:nvPr>
        </p:nvSpPr>
        <p:spPr/>
        <p:txBody>
          <a:bodyPr/>
          <a:lstStyle/>
          <a:p>
            <a:endParaRPr lang="en-NZ" dirty="0" smtClean="0"/>
          </a:p>
          <a:p>
            <a:r>
              <a:rPr lang="en-NZ" dirty="0" smtClean="0"/>
              <a:t>What is the class climate? </a:t>
            </a:r>
          </a:p>
          <a:p>
            <a:endParaRPr lang="en-NZ" dirty="0" smtClean="0"/>
          </a:p>
          <a:p>
            <a:r>
              <a:rPr lang="en-NZ" dirty="0" smtClean="0"/>
              <a:t>How can we assess the class climate?</a:t>
            </a:r>
            <a:endParaRPr lang="en-N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assroom climate.jpg"/>
          <p:cNvPicPr>
            <a:picLocks noChangeAspect="1"/>
          </p:cNvPicPr>
          <p:nvPr/>
        </p:nvPicPr>
        <p:blipFill>
          <a:blip r:embed="rId3" cstate="print"/>
          <a:stretch>
            <a:fillRect/>
          </a:stretch>
        </p:blipFill>
        <p:spPr>
          <a:xfrm>
            <a:off x="2072259" y="0"/>
            <a:ext cx="4999482"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smtClean="0"/>
              <a:t>Satisfaction</a:t>
            </a:r>
          </a:p>
          <a:p>
            <a:endParaRPr lang="en-NZ" dirty="0" smtClean="0"/>
          </a:p>
          <a:p>
            <a:r>
              <a:rPr lang="en-NZ" dirty="0" smtClean="0"/>
              <a:t>Friction</a:t>
            </a:r>
          </a:p>
          <a:p>
            <a:endParaRPr lang="en-NZ" dirty="0" smtClean="0"/>
          </a:p>
          <a:p>
            <a:r>
              <a:rPr lang="en-NZ" dirty="0" smtClean="0"/>
              <a:t>Competitiveness</a:t>
            </a:r>
          </a:p>
          <a:p>
            <a:endParaRPr lang="en-NZ" dirty="0" smtClean="0"/>
          </a:p>
          <a:p>
            <a:r>
              <a:rPr lang="en-NZ" dirty="0" smtClean="0"/>
              <a:t>Difficulty</a:t>
            </a:r>
          </a:p>
          <a:p>
            <a:endParaRPr lang="en-NZ" dirty="0" smtClean="0"/>
          </a:p>
          <a:p>
            <a:r>
              <a:rPr lang="en-NZ" dirty="0" smtClean="0"/>
              <a:t>Cohesiveness</a:t>
            </a:r>
            <a:endParaRPr lang="en-NZ" dirty="0"/>
          </a:p>
        </p:txBody>
      </p:sp>
      <p:sp>
        <p:nvSpPr>
          <p:cNvPr id="3" name="Title 2"/>
          <p:cNvSpPr>
            <a:spLocks noGrp="1"/>
          </p:cNvSpPr>
          <p:nvPr>
            <p:ph type="title"/>
          </p:nvPr>
        </p:nvSpPr>
        <p:spPr/>
        <p:txBody>
          <a:bodyPr/>
          <a:lstStyle/>
          <a:p>
            <a:r>
              <a:rPr lang="en-NZ" dirty="0" smtClean="0"/>
              <a:t>The My Class Inventory</a:t>
            </a:r>
            <a:endParaRPr lang="en-N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NZ" dirty="0" smtClean="0">
              <a:hlinkClick r:id="rId2"/>
            </a:endParaRPr>
          </a:p>
          <a:p>
            <a:r>
              <a:rPr lang="en-NZ" dirty="0" smtClean="0">
                <a:hlinkClick r:id="rId2"/>
              </a:rPr>
              <a:t>www.positiveemotions.org</a:t>
            </a:r>
            <a:r>
              <a:rPr lang="en-NZ" dirty="0" smtClean="0"/>
              <a:t> </a:t>
            </a:r>
          </a:p>
          <a:p>
            <a:pPr>
              <a:buNone/>
            </a:pPr>
            <a:endParaRPr lang="en-NZ" dirty="0" smtClean="0"/>
          </a:p>
          <a:p>
            <a:r>
              <a:rPr lang="en-US" u="sng" dirty="0" smtClean="0">
                <a:hlinkClick r:id="rId3"/>
              </a:rPr>
              <a:t>http://www.centreforconfidence.co.uk/pp/positive-psychology.php</a:t>
            </a:r>
            <a:endParaRPr lang="en-NZ" dirty="0" smtClean="0"/>
          </a:p>
          <a:p>
            <a:endParaRPr lang="en-NZ" dirty="0" smtClean="0">
              <a:hlinkClick r:id="rId4"/>
            </a:endParaRPr>
          </a:p>
          <a:p>
            <a:r>
              <a:rPr lang="en-NZ" dirty="0" smtClean="0">
                <a:hlinkClick r:id="rId4"/>
              </a:rPr>
              <a:t>http://www.teachingexpertise.com/articles/implementing-positive-psychology-3700</a:t>
            </a:r>
            <a:endParaRPr lang="en-NZ" dirty="0" smtClean="0"/>
          </a:p>
          <a:p>
            <a:endParaRPr lang="en-NZ" dirty="0" smtClean="0"/>
          </a:p>
          <a:p>
            <a:r>
              <a:rPr lang="en-NZ" u="sng" dirty="0" smtClean="0">
                <a:hlinkClick r:id="rId5"/>
              </a:rPr>
              <a:t>http://www.sal.hut.fi/aaltosystemsforum/positivity/</a:t>
            </a:r>
            <a:endParaRPr lang="en-NZ" dirty="0" smtClean="0"/>
          </a:p>
          <a:p>
            <a:endParaRPr lang="en-NZ" dirty="0"/>
          </a:p>
        </p:txBody>
      </p:sp>
      <p:sp>
        <p:nvSpPr>
          <p:cNvPr id="3" name="Title 2"/>
          <p:cNvSpPr>
            <a:spLocks noGrp="1"/>
          </p:cNvSpPr>
          <p:nvPr>
            <p:ph type="title"/>
          </p:nvPr>
        </p:nvSpPr>
        <p:spPr/>
        <p:txBody>
          <a:bodyPr>
            <a:normAutofit fontScale="90000"/>
          </a:bodyPr>
          <a:lstStyle/>
          <a:p>
            <a:r>
              <a:rPr lang="en-NZ" dirty="0" smtClean="0"/>
              <a:t>Bringing it together: Positive psychology</a:t>
            </a:r>
            <a:endParaRPr lang="en-N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NZ" dirty="0" smtClean="0"/>
              <a:t>Joy</a:t>
            </a:r>
          </a:p>
          <a:p>
            <a:endParaRPr lang="en-NZ" dirty="0" smtClean="0"/>
          </a:p>
          <a:p>
            <a:r>
              <a:rPr lang="en-NZ" dirty="0" smtClean="0"/>
              <a:t>Gratitude</a:t>
            </a:r>
          </a:p>
          <a:p>
            <a:endParaRPr lang="en-NZ" dirty="0" smtClean="0"/>
          </a:p>
          <a:p>
            <a:r>
              <a:rPr lang="en-NZ" dirty="0" smtClean="0"/>
              <a:t>Serenity</a:t>
            </a:r>
          </a:p>
          <a:p>
            <a:endParaRPr lang="en-NZ" dirty="0" smtClean="0"/>
          </a:p>
          <a:p>
            <a:r>
              <a:rPr lang="en-NZ" dirty="0" smtClean="0"/>
              <a:t>Interest </a:t>
            </a:r>
          </a:p>
          <a:p>
            <a:endParaRPr lang="en-NZ" dirty="0" smtClean="0"/>
          </a:p>
          <a:p>
            <a:r>
              <a:rPr lang="en-NZ" dirty="0" smtClean="0"/>
              <a:t>Hope </a:t>
            </a:r>
            <a:endParaRPr lang="en-NZ" dirty="0"/>
          </a:p>
        </p:txBody>
      </p:sp>
      <p:sp>
        <p:nvSpPr>
          <p:cNvPr id="5" name="Content Placeholder 4"/>
          <p:cNvSpPr>
            <a:spLocks noGrp="1"/>
          </p:cNvSpPr>
          <p:nvPr>
            <p:ph sz="half" idx="2"/>
          </p:nvPr>
        </p:nvSpPr>
        <p:spPr/>
        <p:txBody>
          <a:bodyPr/>
          <a:lstStyle/>
          <a:p>
            <a:r>
              <a:rPr lang="en-NZ" dirty="0" smtClean="0"/>
              <a:t>Pride</a:t>
            </a:r>
          </a:p>
          <a:p>
            <a:endParaRPr lang="en-NZ" dirty="0" smtClean="0"/>
          </a:p>
          <a:p>
            <a:r>
              <a:rPr lang="en-NZ" dirty="0" smtClean="0"/>
              <a:t>Amusement</a:t>
            </a:r>
          </a:p>
          <a:p>
            <a:endParaRPr lang="en-NZ" dirty="0" smtClean="0"/>
          </a:p>
          <a:p>
            <a:r>
              <a:rPr lang="en-NZ" dirty="0" smtClean="0"/>
              <a:t>Inspiration</a:t>
            </a:r>
          </a:p>
          <a:p>
            <a:endParaRPr lang="en-NZ" dirty="0" smtClean="0"/>
          </a:p>
          <a:p>
            <a:r>
              <a:rPr lang="en-NZ" dirty="0" smtClean="0"/>
              <a:t>Awe </a:t>
            </a:r>
          </a:p>
          <a:p>
            <a:endParaRPr lang="en-NZ" dirty="0" smtClean="0"/>
          </a:p>
          <a:p>
            <a:r>
              <a:rPr lang="en-NZ" dirty="0" smtClean="0"/>
              <a:t>Love </a:t>
            </a:r>
            <a:endParaRPr lang="en-NZ" dirty="0"/>
          </a:p>
        </p:txBody>
      </p:sp>
      <p:sp>
        <p:nvSpPr>
          <p:cNvPr id="3" name="Title 2"/>
          <p:cNvSpPr>
            <a:spLocks noGrp="1"/>
          </p:cNvSpPr>
          <p:nvPr>
            <p:ph type="title"/>
          </p:nvPr>
        </p:nvSpPr>
        <p:spPr/>
        <p:txBody>
          <a:bodyPr/>
          <a:lstStyle/>
          <a:p>
            <a:r>
              <a:rPr lang="en-NZ" dirty="0" smtClean="0"/>
              <a:t>Positive emotions</a:t>
            </a:r>
            <a:endParaRPr lang="en-N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hristine\AppData\Local\Microsoft\Windows\Temporary Internet Files\Content.IE5\IZSCFH36\MP900444253[1].jpg"/>
          <p:cNvPicPr>
            <a:picLocks noChangeAspect="1" noChangeArrowheads="1"/>
          </p:cNvPicPr>
          <p:nvPr/>
        </p:nvPicPr>
        <p:blipFill>
          <a:blip r:embed="rId3" cstate="print"/>
          <a:srcRect/>
          <a:stretch>
            <a:fillRect/>
          </a:stretch>
        </p:blipFill>
        <p:spPr bwMode="auto">
          <a:xfrm>
            <a:off x="0" y="0"/>
            <a:ext cx="3048000" cy="4064000"/>
          </a:xfrm>
          <a:prstGeom prst="rect">
            <a:avLst/>
          </a:prstGeom>
          <a:noFill/>
        </p:spPr>
      </p:pic>
      <p:pic>
        <p:nvPicPr>
          <p:cNvPr id="1033" name="Picture 9" descr="C:\Users\Christine\AppData\Local\Microsoft\Windows\Temporary Internet Files\Content.IE5\IZSCFH36\MP900443711[1].jpg"/>
          <p:cNvPicPr>
            <a:picLocks noChangeAspect="1" noChangeArrowheads="1"/>
          </p:cNvPicPr>
          <p:nvPr/>
        </p:nvPicPr>
        <p:blipFill>
          <a:blip r:embed="rId4" cstate="print"/>
          <a:srcRect/>
          <a:stretch>
            <a:fillRect/>
          </a:stretch>
        </p:blipFill>
        <p:spPr bwMode="auto">
          <a:xfrm>
            <a:off x="6400800" y="0"/>
            <a:ext cx="2743200" cy="4109956"/>
          </a:xfrm>
          <a:prstGeom prst="rect">
            <a:avLst/>
          </a:prstGeom>
          <a:noFill/>
        </p:spPr>
      </p:pic>
      <p:pic>
        <p:nvPicPr>
          <p:cNvPr id="1034" name="Picture 10" descr="C:\Users\Christine\AppData\Local\Microsoft\Windows\Temporary Internet Files\Content.IE5\JPBJ3QME\MP900049607[1].jpg"/>
          <p:cNvPicPr>
            <a:picLocks noChangeAspect="1" noChangeArrowheads="1"/>
          </p:cNvPicPr>
          <p:nvPr/>
        </p:nvPicPr>
        <p:blipFill>
          <a:blip r:embed="rId5" cstate="print"/>
          <a:srcRect/>
          <a:stretch>
            <a:fillRect/>
          </a:stretch>
        </p:blipFill>
        <p:spPr bwMode="auto">
          <a:xfrm>
            <a:off x="0" y="4038600"/>
            <a:ext cx="4208060" cy="2819400"/>
          </a:xfrm>
          <a:prstGeom prst="rect">
            <a:avLst/>
          </a:prstGeom>
          <a:noFill/>
        </p:spPr>
      </p:pic>
      <p:pic>
        <p:nvPicPr>
          <p:cNvPr id="1035" name="Picture 11" descr="C:\Users\Christine\AppData\Local\Microsoft\Windows\Temporary Internet Files\Content.IE5\JPBJ3QME\MP900408979[1].jpg"/>
          <p:cNvPicPr>
            <a:picLocks noChangeAspect="1" noChangeArrowheads="1"/>
          </p:cNvPicPr>
          <p:nvPr/>
        </p:nvPicPr>
        <p:blipFill>
          <a:blip r:embed="rId6" cstate="print"/>
          <a:srcRect/>
          <a:stretch>
            <a:fillRect/>
          </a:stretch>
        </p:blipFill>
        <p:spPr bwMode="auto">
          <a:xfrm>
            <a:off x="5029200" y="4112656"/>
            <a:ext cx="4114800" cy="274534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Global </a:t>
            </a:r>
            <a:r>
              <a:rPr lang="en-NZ" dirty="0" err="1" smtClean="0"/>
              <a:t>vs</a:t>
            </a:r>
            <a:r>
              <a:rPr lang="en-NZ" dirty="0" smtClean="0"/>
              <a:t> Visual Processing </a:t>
            </a:r>
            <a:endParaRPr lang="en-NZ" dirty="0"/>
          </a:p>
        </p:txBody>
      </p:sp>
      <p:sp>
        <p:nvSpPr>
          <p:cNvPr id="3" name="Content Placeholder 2"/>
          <p:cNvSpPr>
            <a:spLocks noGrp="1"/>
          </p:cNvSpPr>
          <p:nvPr>
            <p:ph idx="1"/>
          </p:nvPr>
        </p:nvSpPr>
        <p:spPr/>
        <p:txBody>
          <a:bodyPr/>
          <a:lstStyle/>
          <a:p>
            <a:endParaRPr lang="en-NZ" dirty="0"/>
          </a:p>
        </p:txBody>
      </p:sp>
      <p:sp>
        <p:nvSpPr>
          <p:cNvPr id="4" name="Rectangle 3"/>
          <p:cNvSpPr/>
          <p:nvPr/>
        </p:nvSpPr>
        <p:spPr>
          <a:xfrm>
            <a:off x="3886200" y="16764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3200400" y="25908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4495800" y="25908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Isosceles Triangle 8"/>
          <p:cNvSpPr/>
          <p:nvPr/>
        </p:nvSpPr>
        <p:spPr>
          <a:xfrm>
            <a:off x="1295400" y="4038600"/>
            <a:ext cx="83820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Isosceles Triangle 9"/>
          <p:cNvSpPr/>
          <p:nvPr/>
        </p:nvSpPr>
        <p:spPr>
          <a:xfrm>
            <a:off x="762000" y="5029200"/>
            <a:ext cx="762000" cy="685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Isosceles Triangle 10"/>
          <p:cNvSpPr/>
          <p:nvPr/>
        </p:nvSpPr>
        <p:spPr>
          <a:xfrm>
            <a:off x="1981200" y="4953000"/>
            <a:ext cx="762000" cy="76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5791200" y="41910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6858000" y="41910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5791200" y="5181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6858000" y="5181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3581400" cy="1109472"/>
          </a:xfrm>
        </p:spPr>
        <p:txBody>
          <a:bodyPr/>
          <a:lstStyle/>
          <a:p>
            <a:endParaRPr lang="en-NZ" dirty="0"/>
          </a:p>
        </p:txBody>
      </p:sp>
      <p:sp>
        <p:nvSpPr>
          <p:cNvPr id="3" name="Title 2"/>
          <p:cNvSpPr>
            <a:spLocks noGrp="1"/>
          </p:cNvSpPr>
          <p:nvPr>
            <p:ph type="title"/>
          </p:nvPr>
        </p:nvSpPr>
        <p:spPr/>
        <p:txBody>
          <a:bodyPr/>
          <a:lstStyle/>
          <a:p>
            <a:r>
              <a:rPr lang="en-NZ" dirty="0" smtClean="0"/>
              <a:t>Eye tracking </a:t>
            </a:r>
            <a:endParaRPr lang="en-NZ" dirty="0"/>
          </a:p>
        </p:txBody>
      </p:sp>
      <p:pic>
        <p:nvPicPr>
          <p:cNvPr id="2050" name="Picture 2" descr="C:\Users\Christine\AppData\Local\Microsoft\Windows\Temporary Internet Files\Content.IE5\ZVWBHH1S\MP900422303[1].jpg"/>
          <p:cNvPicPr>
            <a:picLocks noChangeAspect="1" noChangeArrowheads="1"/>
          </p:cNvPicPr>
          <p:nvPr/>
        </p:nvPicPr>
        <p:blipFill>
          <a:blip r:embed="rId2" cstate="print"/>
          <a:srcRect/>
          <a:stretch>
            <a:fillRect/>
          </a:stretch>
        </p:blipFill>
        <p:spPr bwMode="auto">
          <a:xfrm>
            <a:off x="2743200" y="1371600"/>
            <a:ext cx="3505200" cy="2341364"/>
          </a:xfrm>
          <a:prstGeom prst="rect">
            <a:avLst/>
          </a:prstGeom>
          <a:noFill/>
        </p:spPr>
      </p:pic>
      <p:pic>
        <p:nvPicPr>
          <p:cNvPr id="2051" name="Picture 3" descr="C:\Users\Christine\AppData\Local\Microsoft\Windows\Temporary Internet Files\Content.IE5\IZSCFH36\MP900178832[1].jpg"/>
          <p:cNvPicPr>
            <a:picLocks noChangeAspect="1" noChangeArrowheads="1"/>
          </p:cNvPicPr>
          <p:nvPr/>
        </p:nvPicPr>
        <p:blipFill>
          <a:blip r:embed="rId3" cstate="print"/>
          <a:srcRect/>
          <a:stretch>
            <a:fillRect/>
          </a:stretch>
        </p:blipFill>
        <p:spPr bwMode="auto">
          <a:xfrm>
            <a:off x="0" y="4775200"/>
            <a:ext cx="3124200" cy="2082800"/>
          </a:xfrm>
          <a:prstGeom prst="rect">
            <a:avLst/>
          </a:prstGeom>
          <a:noFill/>
        </p:spPr>
      </p:pic>
      <p:pic>
        <p:nvPicPr>
          <p:cNvPr id="2052" name="Picture 4" descr="C:\Users\Christine\AppData\Local\Microsoft\Windows\Temporary Internet Files\Content.IE5\JPBJ3QME\MP900178526[1].jpg"/>
          <p:cNvPicPr>
            <a:picLocks noChangeAspect="1" noChangeArrowheads="1"/>
          </p:cNvPicPr>
          <p:nvPr/>
        </p:nvPicPr>
        <p:blipFill>
          <a:blip r:embed="rId4" cstate="print"/>
          <a:srcRect/>
          <a:stretch>
            <a:fillRect/>
          </a:stretch>
        </p:blipFill>
        <p:spPr bwMode="auto">
          <a:xfrm>
            <a:off x="7232904" y="3998505"/>
            <a:ext cx="1911096" cy="285949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NZ" dirty="0" smtClean="0"/>
              <a:t> 9.05: Review of last workshop</a:t>
            </a:r>
          </a:p>
          <a:p>
            <a:r>
              <a:rPr lang="en-NZ" dirty="0" smtClean="0"/>
              <a:t> 9.45:  Classroom climate: general evidence</a:t>
            </a:r>
          </a:p>
          <a:p>
            <a:r>
              <a:rPr lang="en-NZ" dirty="0" smtClean="0"/>
              <a:t>10.30: Morning tea</a:t>
            </a:r>
          </a:p>
          <a:p>
            <a:r>
              <a:rPr lang="en-NZ" dirty="0" smtClean="0"/>
              <a:t>11.00: Classroom climate and teacher expectations</a:t>
            </a:r>
          </a:p>
          <a:p>
            <a:r>
              <a:rPr lang="en-NZ" dirty="0" smtClean="0"/>
              <a:t>11.30: Measuring the class climate</a:t>
            </a:r>
          </a:p>
          <a:p>
            <a:r>
              <a:rPr lang="en-NZ" dirty="0" smtClean="0"/>
              <a:t>11.45: Positive psychology and the evidence</a:t>
            </a:r>
          </a:p>
          <a:p>
            <a:r>
              <a:rPr lang="en-NZ" dirty="0" smtClean="0"/>
              <a:t>12.30: Lunch</a:t>
            </a:r>
          </a:p>
          <a:p>
            <a:r>
              <a:rPr lang="en-NZ" dirty="0" smtClean="0"/>
              <a:t>1.00: Applying the principles in your classroom</a:t>
            </a:r>
          </a:p>
          <a:p>
            <a:r>
              <a:rPr lang="en-NZ" dirty="0" smtClean="0"/>
              <a:t>1.30: Planning for change</a:t>
            </a:r>
          </a:p>
          <a:p>
            <a:endParaRPr lang="en-NZ" dirty="0"/>
          </a:p>
        </p:txBody>
      </p:sp>
      <p:sp>
        <p:nvSpPr>
          <p:cNvPr id="3" name="Title 2"/>
          <p:cNvSpPr>
            <a:spLocks noGrp="1"/>
          </p:cNvSpPr>
          <p:nvPr>
            <p:ph type="title"/>
          </p:nvPr>
        </p:nvSpPr>
        <p:spPr/>
        <p:txBody>
          <a:bodyPr/>
          <a:lstStyle/>
          <a:p>
            <a:r>
              <a:rPr lang="en-NZ" dirty="0" smtClean="0"/>
              <a:t>Plan for the day</a:t>
            </a:r>
            <a:endParaRPr lang="en-N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ristine\AppData\Local\Microsoft\Windows\Temporary Internet Files\Content.IE5\IZSCFH36\MP900448285[1].jpg"/>
          <p:cNvPicPr>
            <a:picLocks noChangeAspect="1" noChangeArrowheads="1"/>
          </p:cNvPicPr>
          <p:nvPr/>
        </p:nvPicPr>
        <p:blipFill>
          <a:blip r:embed="rId3" cstate="print"/>
          <a:srcRect/>
          <a:stretch>
            <a:fillRect/>
          </a:stretch>
        </p:blipFill>
        <p:spPr bwMode="auto">
          <a:xfrm>
            <a:off x="0" y="304800"/>
            <a:ext cx="9144000" cy="6078071"/>
          </a:xfrm>
          <a:prstGeom prst="rect">
            <a:avLst/>
          </a:prstGeom>
          <a:noFill/>
        </p:spPr>
      </p:pic>
      <p:pic>
        <p:nvPicPr>
          <p:cNvPr id="3075" name="Picture 3" descr="C:\Users\Christine\AppData\Local\Microsoft\Windows\Temporary Internet Files\Content.IE5\IZSCFH36\MP900442542[1].jpg"/>
          <p:cNvPicPr>
            <a:picLocks noChangeAspect="1" noChangeArrowheads="1"/>
          </p:cNvPicPr>
          <p:nvPr/>
        </p:nvPicPr>
        <p:blipFill>
          <a:blip r:embed="rId4" cstate="print"/>
          <a:srcRect/>
          <a:stretch>
            <a:fillRect/>
          </a:stretch>
        </p:blipFill>
        <p:spPr bwMode="auto">
          <a:xfrm>
            <a:off x="5029200" y="1981200"/>
            <a:ext cx="2076674" cy="3124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gnposts.jpg"/>
          <p:cNvPicPr>
            <a:picLocks noChangeAspect="1"/>
          </p:cNvPicPr>
          <p:nvPr/>
        </p:nvPicPr>
        <p:blipFill>
          <a:blip r:embed="rId3" cstate="print"/>
          <a:stretch>
            <a:fillRect/>
          </a:stretch>
        </p:blipFill>
        <p:spPr>
          <a:xfrm>
            <a:off x="1298448" y="-52234"/>
            <a:ext cx="6854952" cy="691023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sitive problems0002.jpg"/>
          <p:cNvPicPr>
            <a:picLocks noGrp="1" noChangeAspect="1"/>
          </p:cNvPicPr>
          <p:nvPr>
            <p:ph idx="1"/>
          </p:nvPr>
        </p:nvPicPr>
        <p:blipFill>
          <a:blip r:embed="rId3" cstate="print"/>
          <a:stretch>
            <a:fillRect/>
          </a:stretch>
        </p:blipFill>
        <p:spPr>
          <a:xfrm>
            <a:off x="1752600" y="1232917"/>
            <a:ext cx="4977389" cy="5625083"/>
          </a:xfrm>
        </p:spPr>
      </p:pic>
      <p:sp>
        <p:nvSpPr>
          <p:cNvPr id="3" name="Title 2"/>
          <p:cNvSpPr>
            <a:spLocks noGrp="1"/>
          </p:cNvSpPr>
          <p:nvPr>
            <p:ph type="title"/>
          </p:nvPr>
        </p:nvSpPr>
        <p:spPr/>
        <p:txBody>
          <a:bodyPr/>
          <a:lstStyle/>
          <a:p>
            <a:r>
              <a:rPr lang="en-NZ" dirty="0" smtClean="0"/>
              <a:t>Positivity transforms us</a:t>
            </a:r>
            <a:endParaRPr lang="en-N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Increasing our daily diet</a:t>
            </a:r>
            <a:endParaRPr lang="en-NZ" dirty="0"/>
          </a:p>
        </p:txBody>
      </p:sp>
      <p:pic>
        <p:nvPicPr>
          <p:cNvPr id="4" name="Content Placeholder 3" descr="C:\Users\Christine\AppData\Local\Microsoft\Windows\Temporary Internet Files\Content.IE5\IZSCFH36\MP900227717[1].jpg"/>
          <p:cNvPicPr>
            <a:picLocks noGrp="1" noChangeAspect="1" noChangeArrowheads="1"/>
          </p:cNvPicPr>
          <p:nvPr>
            <p:ph idx="1"/>
          </p:nvPr>
        </p:nvPicPr>
        <p:blipFill>
          <a:blip r:embed="rId3" cstate="print"/>
          <a:srcRect/>
          <a:stretch>
            <a:fillRect/>
          </a:stretch>
        </p:blipFill>
        <p:spPr bwMode="auto">
          <a:xfrm>
            <a:off x="228600" y="1091183"/>
            <a:ext cx="8693694" cy="576681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NZ" dirty="0" smtClean="0"/>
              <a:t>Positivity transforms relationships</a:t>
            </a:r>
            <a:endParaRPr lang="en-N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NZ" dirty="0" smtClean="0"/>
              <a:t>Positivity ratio – 3 to 1</a:t>
            </a:r>
          </a:p>
          <a:p>
            <a:endParaRPr lang="en-NZ" dirty="0" smtClean="0"/>
          </a:p>
          <a:p>
            <a:r>
              <a:rPr lang="en-NZ" dirty="0" smtClean="0"/>
              <a:t>Be open</a:t>
            </a:r>
          </a:p>
          <a:p>
            <a:endParaRPr lang="en-NZ" dirty="0" smtClean="0"/>
          </a:p>
          <a:p>
            <a:r>
              <a:rPr lang="en-NZ" dirty="0" smtClean="0"/>
              <a:t>Be appreciative</a:t>
            </a:r>
          </a:p>
          <a:p>
            <a:endParaRPr lang="en-NZ" dirty="0" smtClean="0"/>
          </a:p>
          <a:p>
            <a:r>
              <a:rPr lang="en-NZ" dirty="0" smtClean="0"/>
              <a:t>Be curious</a:t>
            </a:r>
          </a:p>
          <a:p>
            <a:endParaRPr lang="en-NZ" dirty="0" smtClean="0"/>
          </a:p>
          <a:p>
            <a:r>
              <a:rPr lang="en-NZ" dirty="0" smtClean="0"/>
              <a:t>Be kind</a:t>
            </a:r>
          </a:p>
          <a:p>
            <a:endParaRPr lang="en-NZ" dirty="0" smtClean="0"/>
          </a:p>
          <a:p>
            <a:r>
              <a:rPr lang="en-NZ" dirty="0" smtClean="0"/>
              <a:t>Be real</a:t>
            </a:r>
            <a:endParaRPr lang="en-NZ" dirty="0"/>
          </a:p>
        </p:txBody>
      </p:sp>
      <p:sp>
        <p:nvSpPr>
          <p:cNvPr id="3" name="Title 2"/>
          <p:cNvSpPr>
            <a:spLocks noGrp="1"/>
          </p:cNvSpPr>
          <p:nvPr>
            <p:ph type="title"/>
          </p:nvPr>
        </p:nvSpPr>
        <p:spPr/>
        <p:txBody>
          <a:bodyPr/>
          <a:lstStyle/>
          <a:p>
            <a:r>
              <a:rPr lang="en-NZ" dirty="0" smtClean="0"/>
              <a:t>Create the mindset of positivity</a:t>
            </a:r>
            <a:endParaRPr lang="en-NZ"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smtClean="0"/>
              <a:t>Instruction and management</a:t>
            </a:r>
          </a:p>
          <a:p>
            <a:pPr lvl="1"/>
            <a:r>
              <a:rPr lang="en-NZ" dirty="0" smtClean="0"/>
              <a:t>Cooperation </a:t>
            </a:r>
          </a:p>
          <a:p>
            <a:pPr lvl="1"/>
            <a:r>
              <a:rPr lang="en-NZ" dirty="0" smtClean="0"/>
              <a:t>Quality of interactions</a:t>
            </a:r>
          </a:p>
          <a:p>
            <a:pPr lvl="1"/>
            <a:r>
              <a:rPr lang="en-NZ" dirty="0" smtClean="0"/>
              <a:t>Non-verbal behaviours</a:t>
            </a:r>
          </a:p>
          <a:p>
            <a:pPr lvl="1"/>
            <a:r>
              <a:rPr lang="en-NZ" dirty="0" smtClean="0"/>
              <a:t>Group changes</a:t>
            </a:r>
          </a:p>
          <a:p>
            <a:pPr lvl="1"/>
            <a:r>
              <a:rPr lang="en-NZ" dirty="0" smtClean="0"/>
              <a:t>Preventive management</a:t>
            </a:r>
          </a:p>
          <a:p>
            <a:pPr lvl="1"/>
            <a:r>
              <a:rPr lang="en-NZ" dirty="0" smtClean="0"/>
              <a:t>Response to questioning </a:t>
            </a:r>
          </a:p>
          <a:p>
            <a:pPr lvl="1"/>
            <a:r>
              <a:rPr lang="en-NZ" dirty="0" smtClean="0"/>
              <a:t>Creating a classroom community</a:t>
            </a:r>
          </a:p>
          <a:p>
            <a:pPr lvl="1"/>
            <a:r>
              <a:rPr lang="en-NZ" dirty="0" smtClean="0"/>
              <a:t>Involving parents</a:t>
            </a:r>
            <a:endParaRPr lang="en-NZ" dirty="0"/>
          </a:p>
        </p:txBody>
      </p:sp>
      <p:sp>
        <p:nvSpPr>
          <p:cNvPr id="3" name="Title 2"/>
          <p:cNvSpPr>
            <a:spLocks noGrp="1"/>
          </p:cNvSpPr>
          <p:nvPr>
            <p:ph type="title"/>
          </p:nvPr>
        </p:nvSpPr>
        <p:spPr/>
        <p:txBody>
          <a:bodyPr/>
          <a:lstStyle/>
          <a:p>
            <a:r>
              <a:rPr lang="en-NZ" dirty="0" smtClean="0"/>
              <a:t>Implementing the ideas</a:t>
            </a:r>
            <a:endParaRPr lang="en-N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NZ" dirty="0" smtClean="0"/>
          </a:p>
          <a:p>
            <a:r>
              <a:rPr lang="en-NZ" dirty="0" smtClean="0"/>
              <a:t>Do something as a class every day</a:t>
            </a:r>
          </a:p>
          <a:p>
            <a:pPr>
              <a:buNone/>
            </a:pPr>
            <a:endParaRPr lang="en-NZ" dirty="0" smtClean="0"/>
          </a:p>
          <a:p>
            <a:r>
              <a:rPr lang="en-NZ" dirty="0" smtClean="0"/>
              <a:t>Discussion/ follow-up activity: What’s really great about being in this class? What’s the best time you have had in this class? What was happening? How could we make it like that all the time? </a:t>
            </a:r>
          </a:p>
          <a:p>
            <a:endParaRPr lang="en-NZ" dirty="0" smtClean="0"/>
          </a:p>
          <a:p>
            <a:r>
              <a:rPr lang="en-NZ" dirty="0" smtClean="0"/>
              <a:t>Counting kindness: recording the times people are nice to you</a:t>
            </a:r>
          </a:p>
        </p:txBody>
      </p:sp>
      <p:sp>
        <p:nvSpPr>
          <p:cNvPr id="3" name="Title 2"/>
          <p:cNvSpPr>
            <a:spLocks noGrp="1"/>
          </p:cNvSpPr>
          <p:nvPr>
            <p:ph type="title"/>
          </p:nvPr>
        </p:nvSpPr>
        <p:spPr/>
        <p:txBody>
          <a:bodyPr>
            <a:normAutofit fontScale="90000"/>
          </a:bodyPr>
          <a:lstStyle/>
          <a:p>
            <a:r>
              <a:rPr lang="en-NZ" dirty="0" smtClean="0"/>
              <a:t>Implementing the ideas: planning for change</a:t>
            </a:r>
            <a:endParaRPr lang="en-N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NZ" dirty="0" smtClean="0"/>
          </a:p>
          <a:p>
            <a:r>
              <a:rPr lang="en-NZ" dirty="0" smtClean="0"/>
              <a:t>Strengths wheel: children create a wheel with illustrations or text around their strengths. Homework</a:t>
            </a:r>
            <a:endParaRPr lang="en-NZ" dirty="0"/>
          </a:p>
        </p:txBody>
      </p:sp>
      <p:sp>
        <p:nvSpPr>
          <p:cNvPr id="3" name="Title 2"/>
          <p:cNvSpPr>
            <a:spLocks noGrp="1"/>
          </p:cNvSpPr>
          <p:nvPr>
            <p:ph type="title"/>
          </p:nvPr>
        </p:nvSpPr>
        <p:spPr/>
        <p:txBody>
          <a:bodyPr>
            <a:normAutofit fontScale="90000"/>
          </a:bodyPr>
          <a:lstStyle/>
          <a:p>
            <a:r>
              <a:rPr lang="en-NZ" dirty="0" smtClean="0"/>
              <a:t>Implementing the ideas: planning for change</a:t>
            </a:r>
            <a:endParaRPr lang="en-NZ" dirty="0"/>
          </a:p>
        </p:txBody>
      </p:sp>
      <p:pic>
        <p:nvPicPr>
          <p:cNvPr id="6146" name="Picture 2" descr="C:\Users\Christine\AppData\Local\Microsoft\Windows\Temporary Internet Files\Content.IE5\JPBJ3QME\MC900282896[1].wmf"/>
          <p:cNvPicPr>
            <a:picLocks noChangeAspect="1" noChangeArrowheads="1"/>
          </p:cNvPicPr>
          <p:nvPr/>
        </p:nvPicPr>
        <p:blipFill>
          <a:blip r:embed="rId3" cstate="print"/>
          <a:srcRect/>
          <a:stretch>
            <a:fillRect/>
          </a:stretch>
        </p:blipFill>
        <p:spPr bwMode="auto">
          <a:xfrm>
            <a:off x="4741233" y="3352799"/>
            <a:ext cx="3869367" cy="348184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NZ" dirty="0" smtClean="0"/>
          </a:p>
          <a:p>
            <a:r>
              <a:rPr lang="en-NZ" dirty="0" smtClean="0"/>
              <a:t>Gratitude: Bring something you are really grateful for, or something someone else did that made you feel grateful. </a:t>
            </a:r>
          </a:p>
          <a:p>
            <a:r>
              <a:rPr lang="en-NZ" dirty="0" smtClean="0"/>
              <a:t>Discuss the power of advertising: how media make us feel we need something when it is really just a ‘want’. </a:t>
            </a:r>
          </a:p>
          <a:p>
            <a:r>
              <a:rPr lang="en-NZ" dirty="0" smtClean="0"/>
              <a:t>What do we actually need to live/ be happy. </a:t>
            </a:r>
          </a:p>
          <a:p>
            <a:r>
              <a:rPr lang="en-NZ" dirty="0" smtClean="0"/>
              <a:t>What are you grateful for now? </a:t>
            </a:r>
            <a:endParaRPr lang="en-NZ" dirty="0"/>
          </a:p>
        </p:txBody>
      </p:sp>
      <p:sp>
        <p:nvSpPr>
          <p:cNvPr id="3" name="Title 2"/>
          <p:cNvSpPr>
            <a:spLocks noGrp="1"/>
          </p:cNvSpPr>
          <p:nvPr>
            <p:ph type="title"/>
          </p:nvPr>
        </p:nvSpPr>
        <p:spPr/>
        <p:txBody>
          <a:bodyPr>
            <a:normAutofit fontScale="90000"/>
          </a:bodyPr>
          <a:lstStyle/>
          <a:p>
            <a:r>
              <a:rPr lang="en-NZ" dirty="0" smtClean="0"/>
              <a:t>Implementing the ideas: planning for change</a:t>
            </a:r>
            <a:endParaRPr lang="en-N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smtClean="0"/>
              <a:t>Teaching resource</a:t>
            </a:r>
          </a:p>
          <a:p>
            <a:pPr lvl="1"/>
            <a:r>
              <a:rPr lang="en-NZ" dirty="0" smtClean="0"/>
              <a:t>Ideas you might use</a:t>
            </a:r>
          </a:p>
          <a:p>
            <a:endParaRPr lang="en-NZ" dirty="0" smtClean="0"/>
          </a:p>
          <a:p>
            <a:r>
              <a:rPr lang="en-NZ" dirty="0" smtClean="0"/>
              <a:t>Action plan</a:t>
            </a:r>
          </a:p>
          <a:p>
            <a:endParaRPr lang="en-NZ" dirty="0" smtClean="0"/>
          </a:p>
          <a:p>
            <a:r>
              <a:rPr lang="en-NZ" dirty="0" smtClean="0"/>
              <a:t>Did you try anything new? </a:t>
            </a:r>
          </a:p>
          <a:p>
            <a:endParaRPr lang="en-NZ" dirty="0" smtClean="0"/>
          </a:p>
          <a:p>
            <a:r>
              <a:rPr lang="en-NZ" dirty="0" smtClean="0"/>
              <a:t>If so, how did it go? </a:t>
            </a:r>
            <a:endParaRPr lang="en-NZ" dirty="0"/>
          </a:p>
        </p:txBody>
      </p:sp>
      <p:sp>
        <p:nvSpPr>
          <p:cNvPr id="3" name="Title 2"/>
          <p:cNvSpPr>
            <a:spLocks noGrp="1"/>
          </p:cNvSpPr>
          <p:nvPr>
            <p:ph type="title"/>
          </p:nvPr>
        </p:nvSpPr>
        <p:spPr/>
        <p:txBody>
          <a:bodyPr/>
          <a:lstStyle/>
          <a:p>
            <a:r>
              <a:rPr lang="en-NZ" dirty="0" smtClean="0"/>
              <a:t>Review of last workshop</a:t>
            </a:r>
            <a:endParaRPr lang="en-N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smtClean="0"/>
              <a:t>Portfolio/ treasure box: Build up a portfolio or treasure box around each of the positive emotions. When feeling down or sad or angry, pull out your portfolio or treasure box and remember times when you felt really good.</a:t>
            </a:r>
          </a:p>
          <a:p>
            <a:r>
              <a:rPr lang="en-NZ" dirty="0" smtClean="0"/>
              <a:t>Joy: When was a time you just wanted to smile and smile and smile? </a:t>
            </a:r>
            <a:endParaRPr lang="en-NZ" dirty="0"/>
          </a:p>
        </p:txBody>
      </p:sp>
      <p:sp>
        <p:nvSpPr>
          <p:cNvPr id="3" name="Title 2"/>
          <p:cNvSpPr>
            <a:spLocks noGrp="1"/>
          </p:cNvSpPr>
          <p:nvPr>
            <p:ph type="title"/>
          </p:nvPr>
        </p:nvSpPr>
        <p:spPr/>
        <p:txBody>
          <a:bodyPr>
            <a:normAutofit fontScale="90000"/>
          </a:bodyPr>
          <a:lstStyle/>
          <a:p>
            <a:r>
              <a:rPr lang="en-NZ" dirty="0" smtClean="0"/>
              <a:t>Implementing the ideas: planning for change</a:t>
            </a:r>
            <a:endParaRPr lang="en-NZ"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481328"/>
            <a:ext cx="4038600" cy="4919472"/>
          </a:xfrm>
        </p:spPr>
        <p:txBody>
          <a:bodyPr>
            <a:normAutofit fontScale="92500" lnSpcReduction="20000"/>
          </a:bodyPr>
          <a:lstStyle/>
          <a:p>
            <a:r>
              <a:rPr lang="en-NZ" dirty="0" smtClean="0"/>
              <a:t>Joy: When was a time you just wanted to smile and smile and smile? A time when you felt really glad about what was happening? </a:t>
            </a:r>
          </a:p>
          <a:p>
            <a:r>
              <a:rPr lang="en-NZ" dirty="0" smtClean="0"/>
              <a:t>Gratitude: What gifts do you treasure most? When has someone gone out of their way to do something good for you?  </a:t>
            </a:r>
            <a:endParaRPr lang="en-NZ" dirty="0"/>
          </a:p>
        </p:txBody>
      </p:sp>
      <p:sp>
        <p:nvSpPr>
          <p:cNvPr id="6" name="Content Placeholder 5"/>
          <p:cNvSpPr>
            <a:spLocks noGrp="1"/>
          </p:cNvSpPr>
          <p:nvPr>
            <p:ph sz="half" idx="2"/>
          </p:nvPr>
        </p:nvSpPr>
        <p:spPr/>
        <p:txBody>
          <a:bodyPr>
            <a:normAutofit fontScale="92500" lnSpcReduction="20000"/>
          </a:bodyPr>
          <a:lstStyle/>
          <a:p>
            <a:r>
              <a:rPr lang="en-NZ" dirty="0" smtClean="0"/>
              <a:t>Serenity: When have you felt really peaceful, relaxed, happy? </a:t>
            </a:r>
          </a:p>
          <a:p>
            <a:r>
              <a:rPr lang="en-NZ" dirty="0" smtClean="0"/>
              <a:t>Interest: When have you felt really interested or curious about something? </a:t>
            </a:r>
          </a:p>
          <a:p>
            <a:r>
              <a:rPr lang="en-NZ" dirty="0" smtClean="0"/>
              <a:t>Hope: When have you felt that no matter how bad things were at the time, they would get better? </a:t>
            </a:r>
            <a:endParaRPr lang="en-NZ" dirty="0"/>
          </a:p>
        </p:txBody>
      </p:sp>
      <p:sp>
        <p:nvSpPr>
          <p:cNvPr id="4" name="Title 3"/>
          <p:cNvSpPr>
            <a:spLocks noGrp="1"/>
          </p:cNvSpPr>
          <p:nvPr>
            <p:ph type="title"/>
          </p:nvPr>
        </p:nvSpPr>
        <p:spPr/>
        <p:txBody>
          <a:bodyPr>
            <a:normAutofit fontScale="90000"/>
          </a:bodyPr>
          <a:lstStyle/>
          <a:p>
            <a:r>
              <a:rPr lang="en-NZ" dirty="0" smtClean="0"/>
              <a:t>Implementing the ideas: planning for change</a:t>
            </a:r>
            <a:endParaRPr lang="en-NZ"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r>
              <a:rPr lang="en-NZ" dirty="0" smtClean="0"/>
              <a:t>Pride: When have you felt the most proud of yourself? </a:t>
            </a:r>
          </a:p>
          <a:p>
            <a:r>
              <a:rPr lang="en-NZ" dirty="0" smtClean="0"/>
              <a:t>Amusement: When was a time you just laughed and laughed? </a:t>
            </a:r>
          </a:p>
          <a:p>
            <a:r>
              <a:rPr lang="en-NZ" dirty="0" smtClean="0"/>
              <a:t>Inspiration: When have you seen or known about someone who has done something truly excellent?</a:t>
            </a:r>
            <a:endParaRPr lang="en-NZ" dirty="0"/>
          </a:p>
        </p:txBody>
      </p:sp>
      <p:sp>
        <p:nvSpPr>
          <p:cNvPr id="3" name="Content Placeholder 2"/>
          <p:cNvSpPr>
            <a:spLocks noGrp="1"/>
          </p:cNvSpPr>
          <p:nvPr>
            <p:ph sz="half" idx="2"/>
          </p:nvPr>
        </p:nvSpPr>
        <p:spPr/>
        <p:txBody>
          <a:bodyPr>
            <a:normAutofit fontScale="92500" lnSpcReduction="20000"/>
          </a:bodyPr>
          <a:lstStyle/>
          <a:p>
            <a:r>
              <a:rPr lang="en-NZ" dirty="0" smtClean="0"/>
              <a:t>Awe: When have you felt wonder or amazement at something in the environment that you have seen? </a:t>
            </a:r>
          </a:p>
          <a:p>
            <a:r>
              <a:rPr lang="en-NZ" dirty="0" smtClean="0"/>
              <a:t>Love: When </a:t>
            </a:r>
            <a:r>
              <a:rPr lang="en-NZ" smtClean="0"/>
              <a:t>have you </a:t>
            </a:r>
            <a:r>
              <a:rPr lang="en-NZ" dirty="0" smtClean="0"/>
              <a:t>felt most loved? When do you feel close, safe and secure? </a:t>
            </a:r>
            <a:endParaRPr lang="en-NZ" dirty="0"/>
          </a:p>
        </p:txBody>
      </p:sp>
      <p:sp>
        <p:nvSpPr>
          <p:cNvPr id="4" name="Title 3"/>
          <p:cNvSpPr>
            <a:spLocks noGrp="1"/>
          </p:cNvSpPr>
          <p:nvPr>
            <p:ph type="title"/>
          </p:nvPr>
        </p:nvSpPr>
        <p:spPr/>
        <p:txBody>
          <a:bodyPr>
            <a:normAutofit fontScale="90000"/>
          </a:bodyPr>
          <a:lstStyle/>
          <a:p>
            <a:r>
              <a:rPr lang="en-NZ" dirty="0" smtClean="0"/>
              <a:t>Implementing the ideas: planning for change</a:t>
            </a:r>
            <a:endParaRPr lang="en-NZ"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8"/>
            <a:ext cx="8229600" cy="5376672"/>
          </a:xfrm>
        </p:spPr>
        <p:txBody>
          <a:bodyPr>
            <a:normAutofit/>
          </a:bodyPr>
          <a:lstStyle/>
          <a:p>
            <a:r>
              <a:rPr lang="en-NZ" dirty="0" smtClean="0"/>
              <a:t>Are there any changes you will make to your class management style? Response to questioning? Interactions with students? Non-verbal behaviour? Creation of a classroom community? Group changes?</a:t>
            </a:r>
            <a:endParaRPr lang="en-NZ" smtClean="0"/>
          </a:p>
          <a:p>
            <a:pPr>
              <a:buNone/>
            </a:pPr>
            <a:endParaRPr lang="en-NZ" dirty="0" smtClean="0"/>
          </a:p>
          <a:p>
            <a:r>
              <a:rPr lang="en-NZ" dirty="0" smtClean="0"/>
              <a:t>Ideas for creating a positive classroom climate? Will you use any presented? What other ideas do you have? </a:t>
            </a:r>
          </a:p>
          <a:p>
            <a:pPr>
              <a:buNone/>
            </a:pPr>
            <a:endParaRPr lang="en-NZ" dirty="0" smtClean="0"/>
          </a:p>
          <a:p>
            <a:r>
              <a:rPr lang="en-NZ" dirty="0" smtClean="0"/>
              <a:t>Planning for change</a:t>
            </a:r>
            <a:endParaRPr lang="en-NZ" dirty="0"/>
          </a:p>
        </p:txBody>
      </p:sp>
      <p:sp>
        <p:nvSpPr>
          <p:cNvPr id="4" name="Title 3"/>
          <p:cNvSpPr>
            <a:spLocks noGrp="1"/>
          </p:cNvSpPr>
          <p:nvPr>
            <p:ph type="title"/>
          </p:nvPr>
        </p:nvSpPr>
        <p:spPr/>
        <p:txBody>
          <a:bodyPr>
            <a:normAutofit fontScale="90000"/>
          </a:bodyPr>
          <a:lstStyle/>
          <a:p>
            <a:r>
              <a:rPr lang="en-NZ" dirty="0" smtClean="0"/>
              <a:t>Implementing the ideas: planning for change</a:t>
            </a:r>
            <a:endParaRPr lang="en-N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smtClean="0"/>
              <a:t>What do we mean by the classroom climate? </a:t>
            </a:r>
          </a:p>
          <a:p>
            <a:endParaRPr lang="en-NZ" dirty="0" smtClean="0"/>
          </a:p>
          <a:p>
            <a:r>
              <a:rPr lang="en-NZ" dirty="0" smtClean="0"/>
              <a:t>Classroom society is central for students</a:t>
            </a:r>
          </a:p>
          <a:p>
            <a:endParaRPr lang="en-NZ" dirty="0" smtClean="0"/>
          </a:p>
          <a:p>
            <a:r>
              <a:rPr lang="en-NZ" dirty="0" smtClean="0"/>
              <a:t>The classroom as a society</a:t>
            </a:r>
          </a:p>
          <a:p>
            <a:pPr lvl="1"/>
            <a:r>
              <a:rPr lang="en-NZ" dirty="0" smtClean="0"/>
              <a:t>Involuntary participation and continuous coercion are the foundations of school culture</a:t>
            </a:r>
          </a:p>
          <a:p>
            <a:pPr lvl="1"/>
            <a:r>
              <a:rPr lang="en-NZ" dirty="0" smtClean="0"/>
              <a:t>Try to create a positive learning atmosphere </a:t>
            </a:r>
            <a:endParaRPr lang="en-NZ" dirty="0"/>
          </a:p>
        </p:txBody>
      </p:sp>
      <p:sp>
        <p:nvSpPr>
          <p:cNvPr id="3" name="Title 2"/>
          <p:cNvSpPr>
            <a:spLocks noGrp="1"/>
          </p:cNvSpPr>
          <p:nvPr>
            <p:ph type="title"/>
          </p:nvPr>
        </p:nvSpPr>
        <p:spPr/>
        <p:txBody>
          <a:bodyPr>
            <a:normAutofit/>
          </a:bodyPr>
          <a:lstStyle/>
          <a:p>
            <a:r>
              <a:rPr lang="en-NZ" dirty="0" smtClean="0"/>
              <a:t>Classroom climate</a:t>
            </a:r>
            <a:endParaRPr lang="en-N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smtClean="0"/>
              <a:t>Students, engagement and the class climate</a:t>
            </a:r>
          </a:p>
          <a:p>
            <a:endParaRPr lang="en-NZ" dirty="0" smtClean="0"/>
          </a:p>
          <a:p>
            <a:r>
              <a:rPr lang="en-NZ" dirty="0" smtClean="0"/>
              <a:t>Class climate and a mastery goal orientation</a:t>
            </a:r>
          </a:p>
          <a:p>
            <a:endParaRPr lang="en-NZ" dirty="0" smtClean="0"/>
          </a:p>
          <a:p>
            <a:r>
              <a:rPr lang="en-NZ" dirty="0" smtClean="0"/>
              <a:t>Teacher warmth</a:t>
            </a:r>
            <a:endParaRPr lang="en-NZ" dirty="0"/>
          </a:p>
        </p:txBody>
      </p:sp>
      <p:sp>
        <p:nvSpPr>
          <p:cNvPr id="3" name="Title 2"/>
          <p:cNvSpPr>
            <a:spLocks noGrp="1"/>
          </p:cNvSpPr>
          <p:nvPr>
            <p:ph type="title"/>
          </p:nvPr>
        </p:nvSpPr>
        <p:spPr/>
        <p:txBody>
          <a:bodyPr>
            <a:normAutofit fontScale="90000"/>
          </a:bodyPr>
          <a:lstStyle/>
          <a:p>
            <a:r>
              <a:rPr lang="en-NZ" dirty="0" smtClean="0"/>
              <a:t>Classroom climate: some evidence</a:t>
            </a:r>
            <a:endParaRPr lang="en-N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smtClean="0"/>
              <a:t>Affect displays</a:t>
            </a:r>
          </a:p>
          <a:p>
            <a:endParaRPr lang="en-NZ" dirty="0" smtClean="0"/>
          </a:p>
          <a:p>
            <a:r>
              <a:rPr lang="en-NZ" dirty="0" smtClean="0"/>
              <a:t>Display rules</a:t>
            </a:r>
          </a:p>
          <a:p>
            <a:endParaRPr lang="en-NZ" dirty="0" smtClean="0"/>
          </a:p>
          <a:p>
            <a:r>
              <a:rPr lang="en-NZ" dirty="0" smtClean="0"/>
              <a:t>Deception and detection</a:t>
            </a:r>
          </a:p>
          <a:p>
            <a:endParaRPr lang="en-NZ" dirty="0" smtClean="0"/>
          </a:p>
          <a:p>
            <a:r>
              <a:rPr lang="en-NZ" dirty="0" smtClean="0"/>
              <a:t>Lies and liars</a:t>
            </a:r>
            <a:endParaRPr lang="en-NZ" dirty="0"/>
          </a:p>
        </p:txBody>
      </p:sp>
      <p:sp>
        <p:nvSpPr>
          <p:cNvPr id="3" name="Title 2"/>
          <p:cNvSpPr>
            <a:spLocks noGrp="1"/>
          </p:cNvSpPr>
          <p:nvPr>
            <p:ph type="title"/>
          </p:nvPr>
        </p:nvSpPr>
        <p:spPr/>
        <p:txBody>
          <a:bodyPr>
            <a:normAutofit fontScale="90000"/>
          </a:bodyPr>
          <a:lstStyle/>
          <a:p>
            <a:r>
              <a:rPr lang="en-NZ" dirty="0" smtClean="0"/>
              <a:t>Classroom climate: non-verbal behaviour</a:t>
            </a:r>
            <a:endParaRPr lang="en-N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Non-verbal leakage</a:t>
            </a:r>
            <a:endParaRPr lang="en-NZ" dirty="0"/>
          </a:p>
        </p:txBody>
      </p:sp>
      <p:sp>
        <p:nvSpPr>
          <p:cNvPr id="3" name="Content Placeholder 2"/>
          <p:cNvSpPr>
            <a:spLocks noGrp="1"/>
          </p:cNvSpPr>
          <p:nvPr>
            <p:ph idx="1"/>
          </p:nvPr>
        </p:nvSpPr>
        <p:spPr/>
        <p:txBody>
          <a:bodyPr/>
          <a:lstStyle/>
          <a:p>
            <a:r>
              <a:rPr lang="en-NZ" dirty="0" smtClean="0"/>
              <a:t>Control of non-verbal channels</a:t>
            </a:r>
          </a:p>
          <a:p>
            <a:endParaRPr lang="en-NZ" dirty="0" smtClean="0"/>
          </a:p>
          <a:p>
            <a:r>
              <a:rPr lang="en-NZ" dirty="0" smtClean="0"/>
              <a:t>Separation of non-verbal channels</a:t>
            </a:r>
          </a:p>
          <a:p>
            <a:endParaRPr lang="en-NZ" dirty="0" smtClean="0"/>
          </a:p>
          <a:p>
            <a:r>
              <a:rPr lang="en-NZ" dirty="0" smtClean="0"/>
              <a:t>Detecting concealment</a:t>
            </a:r>
          </a:p>
          <a:p>
            <a:pPr lvl="1"/>
            <a:r>
              <a:rPr lang="en-NZ" dirty="0" smtClean="0"/>
              <a:t>The leakage hierarchy</a:t>
            </a:r>
          </a:p>
          <a:p>
            <a:pPr lvl="1">
              <a:buNone/>
            </a:pPr>
            <a:endParaRPr lang="en-NZ" dirty="0" smtClean="0"/>
          </a:p>
          <a:p>
            <a:r>
              <a:rPr lang="en-NZ" dirty="0" smtClean="0"/>
              <a:t>Daily interactions</a:t>
            </a:r>
            <a:endParaRPr lang="en-N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n-verbal behaviour.jpg"/>
          <p:cNvPicPr>
            <a:picLocks noChangeAspect="1"/>
          </p:cNvPicPr>
          <p:nvPr/>
        </p:nvPicPr>
        <p:blipFill>
          <a:blip r:embed="rId3" cstate="print"/>
          <a:stretch>
            <a:fillRect/>
          </a:stretch>
        </p:blipFill>
        <p:spPr>
          <a:xfrm>
            <a:off x="1484471" y="0"/>
            <a:ext cx="6175058" cy="6858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4594</TotalTime>
  <Words>1045</Words>
  <Application>Microsoft Office PowerPoint</Application>
  <PresentationFormat>On-screen Show (4:3)</PresentationFormat>
  <Paragraphs>284</Paragraphs>
  <Slides>43</Slides>
  <Notes>30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Concourse</vt:lpstr>
      <vt:lpstr>Raising teacher expectations, changing beliefs and enhancing student achievement</vt:lpstr>
      <vt:lpstr>Workshop 3: Classroom climate</vt:lpstr>
      <vt:lpstr>Plan for the day</vt:lpstr>
      <vt:lpstr>Review of last workshop</vt:lpstr>
      <vt:lpstr>Classroom climate</vt:lpstr>
      <vt:lpstr>Classroom climate: some evidence</vt:lpstr>
      <vt:lpstr>Classroom climate: non-verbal behaviour</vt:lpstr>
      <vt:lpstr>Non-verbal leakage</vt:lpstr>
      <vt:lpstr>Slide 9</vt:lpstr>
      <vt:lpstr>Teacher expectation evidence</vt:lpstr>
      <vt:lpstr>Rhona Weinstein</vt:lpstr>
      <vt:lpstr>New Zealand research</vt:lpstr>
      <vt:lpstr>Teacher traits </vt:lpstr>
      <vt:lpstr>What is my class climate like? </vt:lpstr>
      <vt:lpstr>The social structure of the classroom</vt:lpstr>
      <vt:lpstr>Classroom narrative</vt:lpstr>
      <vt:lpstr>Sociometric measurement</vt:lpstr>
      <vt:lpstr>Slide 18</vt:lpstr>
      <vt:lpstr>Analysis of classroom structure</vt:lpstr>
      <vt:lpstr>Slide 20</vt:lpstr>
      <vt:lpstr>Slide 21</vt:lpstr>
      <vt:lpstr>Measuring the class climate</vt:lpstr>
      <vt:lpstr>Slide 23</vt:lpstr>
      <vt:lpstr>The My Class Inventory</vt:lpstr>
      <vt:lpstr>Bringing it together: Positive psychology</vt:lpstr>
      <vt:lpstr>Positive emotions</vt:lpstr>
      <vt:lpstr>Slide 27</vt:lpstr>
      <vt:lpstr>Global vs Visual Processing </vt:lpstr>
      <vt:lpstr>Eye tracking </vt:lpstr>
      <vt:lpstr>Slide 30</vt:lpstr>
      <vt:lpstr>Slide 31</vt:lpstr>
      <vt:lpstr>Positivity transforms us</vt:lpstr>
      <vt:lpstr>Increasing our daily diet</vt:lpstr>
      <vt:lpstr>Positivity transforms relationships</vt:lpstr>
      <vt:lpstr>Create the mindset of positivity</vt:lpstr>
      <vt:lpstr>Implementing the ideas</vt:lpstr>
      <vt:lpstr>Implementing the ideas: planning for change</vt:lpstr>
      <vt:lpstr>Implementing the ideas: planning for change</vt:lpstr>
      <vt:lpstr>Implementing the ideas: planning for change</vt:lpstr>
      <vt:lpstr>Implementing the ideas: planning for change</vt:lpstr>
      <vt:lpstr>Implementing the ideas: planning for change</vt:lpstr>
      <vt:lpstr>Implementing the ideas: planning for change</vt:lpstr>
      <vt:lpstr>Implementing the ideas: planning for change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teacher expectations, changing beliefs and enhancing student achievement</dc:title>
  <dc:creator>Christine</dc:creator>
  <cp:lastModifiedBy>Christine Davies</cp:lastModifiedBy>
  <cp:revision>10</cp:revision>
  <dcterms:created xsi:type="dcterms:W3CDTF">2006-08-16T00:00:00Z</dcterms:created>
  <dcterms:modified xsi:type="dcterms:W3CDTF">2011-05-24T10:42:23Z</dcterms:modified>
</cp:coreProperties>
</file>