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0" r:id="rId2"/>
    <p:sldId id="273" r:id="rId3"/>
    <p:sldId id="272" r:id="rId4"/>
    <p:sldId id="274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1" userDrawn="1">
          <p15:clr>
            <a:srgbClr val="A4A3A4"/>
          </p15:clr>
        </p15:guide>
        <p15:guide id="2" pos="5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7"/>
    <a:srgbClr val="00467F"/>
    <a:srgbClr val="04346C"/>
    <a:srgbClr val="00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81179" autoAdjust="0"/>
  </p:normalViewPr>
  <p:slideViewPr>
    <p:cSldViewPr snapToGrid="0" snapToObjects="1">
      <p:cViewPr varScale="1">
        <p:scale>
          <a:sx n="72" d="100"/>
          <a:sy n="72" d="100"/>
        </p:scale>
        <p:origin x="662" y="62"/>
      </p:cViewPr>
      <p:guideLst>
        <p:guide orient="horz" pos="4021"/>
        <p:guide pos="555"/>
      </p:guideLst>
    </p:cSldViewPr>
  </p:slideViewPr>
  <p:notesTextViewPr>
    <p:cViewPr>
      <p:scale>
        <a:sx n="100" d="100"/>
        <a:sy n="100" d="100"/>
      </p:scale>
      <p:origin x="0" y="-1099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University values and upholds the rights of </a:t>
            </a:r>
            <a:r>
              <a:rPr lang="en-US" b="1" baseline="0" dirty="0" smtClean="0"/>
              <a:t>freedom of expression and of academic freedom.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rights are accompanied by responsibilities, including: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respect for the health, safety and wellbeing of our </a:t>
            </a:r>
            <a:r>
              <a:rPr lang="en-US" b="0" baseline="0" dirty="0" smtClean="0"/>
              <a:t>diverse</a:t>
            </a:r>
            <a:r>
              <a:rPr lang="en-US" baseline="0" dirty="0" smtClean="0"/>
              <a:t> students and staff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compliance with the law and with University requirements</a:t>
            </a:r>
          </a:p>
          <a:p>
            <a:pPr>
              <a:lnSpc>
                <a:spcPct val="110000"/>
              </a:lnSpc>
            </a:pPr>
            <a:endParaRPr lang="en-NZ" b="1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1" dirty="0" smtClean="0">
                <a:solidFill>
                  <a:srgbClr val="0070C0"/>
                </a:solidFill>
              </a:rPr>
              <a:t>References</a:t>
            </a:r>
            <a:r>
              <a:rPr lang="en-NZ" b="0" dirty="0" smtClean="0">
                <a:solidFill>
                  <a:srgbClr val="0070C0"/>
                </a:solidFill>
              </a:rPr>
              <a:t> </a:t>
            </a:r>
            <a:endParaRPr lang="en-NZ" b="0" baseline="0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baseline="0" dirty="0" smtClean="0">
                <a:solidFill>
                  <a:srgbClr val="0070C0"/>
                </a:solidFill>
              </a:rPr>
              <a:t>Rights </a:t>
            </a:r>
            <a:endParaRPr lang="en-NZ" b="0" dirty="0" smtClean="0">
              <a:solidFill>
                <a:srgbClr val="0070C0"/>
              </a:solidFill>
            </a:endParaRP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Freedom of expression (NZ Bill of Rights Act 1990, s.14)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Academic freedom (Education Act 1989, s.161)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Universal Declaration of Human Rights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</a:t>
            </a:r>
            <a:r>
              <a:rPr lang="en-NZ" baseline="0" dirty="0" smtClean="0"/>
              <a:t> of Auckland s</a:t>
            </a:r>
            <a:r>
              <a:rPr lang="en-NZ" dirty="0" smtClean="0"/>
              <a:t>tatement on</a:t>
            </a:r>
            <a:r>
              <a:rPr lang="en-NZ" baseline="0" dirty="0" smtClean="0"/>
              <a:t> academic freedom and responsibility </a:t>
            </a:r>
            <a:r>
              <a:rPr lang="en-NZ" b="1" baseline="0" dirty="0" smtClean="0"/>
              <a:t>www.equity.auckland.ac.nz/zerotolerance</a:t>
            </a:r>
            <a:endParaRPr lang="en-US" b="1" dirty="0" smtClean="0"/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lnSpc>
                <a:spcPct val="110000"/>
              </a:lnSpc>
            </a:pPr>
            <a:r>
              <a:rPr lang="en-NZ" b="0" dirty="0" smtClean="0">
                <a:solidFill>
                  <a:srgbClr val="0070C0"/>
                </a:solidFill>
              </a:rPr>
              <a:t>Responsibilities</a:t>
            </a:r>
          </a:p>
          <a:p>
            <a:pPr marL="291179" indent="-291179" defTabSz="46588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Human Rights Act 1993 has 13 prohibited grounds for discrimination and bans sexual and racial harassment and inciting racial disharmony.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 compliance; Equity Policy, Prevention</a:t>
            </a:r>
            <a:r>
              <a:rPr lang="en-NZ" baseline="0" dirty="0" smtClean="0"/>
              <a:t> of bullying, harassment and discrimination policy, </a:t>
            </a:r>
            <a:r>
              <a:rPr lang="en-NZ" dirty="0" smtClean="0"/>
              <a:t>Statute for Student Discipline, IT Offensive Materials Policy.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university values and upholds the rights of </a:t>
            </a:r>
            <a:r>
              <a:rPr lang="en-US" b="1" baseline="0" dirty="0" smtClean="0"/>
              <a:t>freedom of expression and of academic freedom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rights are accompanied by responsibilities, including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respect for health, safety and wellbeing of </a:t>
            </a:r>
            <a:r>
              <a:rPr lang="en-US" b="1" baseline="0" dirty="0" smtClean="0"/>
              <a:t>diverse</a:t>
            </a:r>
            <a:r>
              <a:rPr lang="en-US" baseline="0" dirty="0" smtClean="0"/>
              <a:t> students and staff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compliance with the law and university requirements</a:t>
            </a:r>
          </a:p>
          <a:p>
            <a:pPr>
              <a:lnSpc>
                <a:spcPct val="110000"/>
              </a:lnSpc>
            </a:pPr>
            <a:endParaRPr lang="en-NZ" b="1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dirty="0" smtClean="0">
                <a:solidFill>
                  <a:srgbClr val="0070C0"/>
                </a:solidFill>
              </a:rPr>
              <a:t>References </a:t>
            </a:r>
            <a:endParaRPr lang="en-NZ" b="0" baseline="0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baseline="0" dirty="0" smtClean="0">
                <a:solidFill>
                  <a:srgbClr val="0070C0"/>
                </a:solidFill>
              </a:rPr>
              <a:t>Rights </a:t>
            </a:r>
            <a:endParaRPr lang="en-NZ" b="0" dirty="0" smtClean="0">
              <a:solidFill>
                <a:srgbClr val="0070C0"/>
              </a:solidFill>
            </a:endParaRP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Freedom of expression (NZ Bill of Rights Act 1990, s.14)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Academic freedom (Education Act 1989, s.161)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Universal Declaration of Human Rights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</a:t>
            </a:r>
            <a:r>
              <a:rPr lang="en-NZ" baseline="0" dirty="0" smtClean="0"/>
              <a:t> of Auckland s</a:t>
            </a:r>
            <a:r>
              <a:rPr lang="en-NZ" dirty="0" smtClean="0"/>
              <a:t>tatement on</a:t>
            </a:r>
            <a:r>
              <a:rPr lang="en-NZ" baseline="0" dirty="0" smtClean="0"/>
              <a:t> academic freedom and responsibility </a:t>
            </a:r>
            <a:r>
              <a:rPr lang="en-NZ" b="1" baseline="0" dirty="0" smtClean="0"/>
              <a:t>www.equity.auckland.ac.nz/zerotolerance</a:t>
            </a:r>
            <a:endParaRPr lang="en-US" b="1" dirty="0" smtClean="0"/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lnSpc>
                <a:spcPct val="110000"/>
              </a:lnSpc>
            </a:pPr>
            <a:r>
              <a:rPr lang="en-NZ" b="0" dirty="0" smtClean="0">
                <a:solidFill>
                  <a:srgbClr val="0070C0"/>
                </a:solidFill>
              </a:rPr>
              <a:t>Responsibilities</a:t>
            </a:r>
          </a:p>
          <a:p>
            <a:pPr marL="291179" indent="-291179" defTabSz="46588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Human Rights Act 1993 has 13 prohibited grounds for discrimination and bans sexual and racial harassment and inciting racial disharmony.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 compliance; Equity Policy, Prevention</a:t>
            </a:r>
            <a:r>
              <a:rPr lang="en-NZ" baseline="0" dirty="0" smtClean="0"/>
              <a:t> of bullying, harassment and discrimination policy, </a:t>
            </a:r>
            <a:r>
              <a:rPr lang="en-NZ" dirty="0" smtClean="0"/>
              <a:t>Statute for Student Discipline, IT Offensive Materials Policy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1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Vice-Chancellor encourages anyone who experiences discrimination to seek resolution via the appropriate processes</a:t>
            </a:r>
            <a:r>
              <a:rPr lang="en-US" baseline="0" dirty="0" smtClean="0"/>
              <a:t> </a:t>
            </a:r>
            <a:r>
              <a:rPr lang="en-US" dirty="0" smtClean="0"/>
              <a:t>including, if necessary, complaints procedures, so the University can act appropriately.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Refer to the</a:t>
            </a:r>
            <a:r>
              <a:rPr lang="en-US" dirty="0" smtClean="0"/>
              <a:t> Zero</a:t>
            </a:r>
            <a:r>
              <a:rPr lang="en-US" baseline="0" dirty="0" smtClean="0"/>
              <a:t> Tolerance website for more information: </a:t>
            </a:r>
            <a:r>
              <a:rPr lang="en-US" b="1" baseline="0" dirty="0" smtClean="0"/>
              <a:t>www.equity.auckland.ac.nz/zerotolerance</a:t>
            </a:r>
            <a:endParaRPr lang="en-US" b="1" dirty="0" smtClean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59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b="1" dirty="0" smtClean="0"/>
              <a:t>Optional icebreaker</a:t>
            </a:r>
          </a:p>
          <a:p>
            <a:endParaRPr lang="en-NZ" sz="1800" b="1" dirty="0" smtClean="0"/>
          </a:p>
          <a:p>
            <a:r>
              <a:rPr lang="en-NZ" sz="1800" b="1" dirty="0" smtClean="0"/>
              <a:t>Ask students </a:t>
            </a:r>
            <a:r>
              <a:rPr lang="en-NZ" sz="1800" b="0" dirty="0" smtClean="0"/>
              <a:t>what makes</a:t>
            </a:r>
            <a:r>
              <a:rPr lang="en-NZ" sz="1800" b="0" baseline="0" dirty="0" smtClean="0"/>
              <a:t> </a:t>
            </a:r>
            <a:r>
              <a:rPr lang="en-NZ" sz="1800" b="0" dirty="0" smtClean="0"/>
              <a:t>a safe, </a:t>
            </a:r>
            <a:r>
              <a:rPr lang="en-NZ" sz="1800" b="0" baseline="0" dirty="0" smtClean="0"/>
              <a:t>inclusive and equitable University?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learning and classroom environments, physical environment, cultural environment, behaviours, messages, etc.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What would make you feel safe and included?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What can we do to make others feel safe and included? </a:t>
            </a:r>
          </a:p>
          <a:p>
            <a:endParaRPr lang="en-NZ" sz="1800" b="0" baseline="0" dirty="0" smtClean="0"/>
          </a:p>
          <a:p>
            <a:endParaRPr lang="en-NZ" sz="1800" b="0" baseline="0" dirty="0" smtClean="0"/>
          </a:p>
          <a:p>
            <a:r>
              <a:rPr lang="en-NZ" sz="1800" b="1" baseline="0" dirty="0" smtClean="0"/>
              <a:t>Presented as either</a:t>
            </a:r>
            <a:r>
              <a:rPr lang="en-NZ" sz="1800" b="0" baseline="0" dirty="0" smtClean="0"/>
              <a:t>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small group activity as an icebreaker for students to get to know each other, with no reporting back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Small group activity with reporting back to whole group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Whole group activity, individuals sharing and common points emphasised or recorded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NZ" sz="1800" b="0" baseline="0" dirty="0" smtClean="0"/>
          </a:p>
          <a:p>
            <a:r>
              <a:rPr lang="en-NZ" sz="1800" b="1" baseline="0" dirty="0" smtClean="0"/>
              <a:t>Optional feedback to Equity Office</a:t>
            </a:r>
          </a:p>
          <a:p>
            <a:r>
              <a:rPr lang="en-NZ" sz="1800" b="0" baseline="0" smtClean="0"/>
              <a:t>Suggestions from students can be forwarded to the Equity Office (equity@auckland.ac.nz) who will post them on its website to support an enhanced environment for staff and students. </a:t>
            </a:r>
          </a:p>
          <a:p>
            <a:endParaRPr lang="en-NZ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903821" y="2289390"/>
            <a:ext cx="10703979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18" y="3135013"/>
            <a:ext cx="10703983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02" y="427038"/>
            <a:ext cx="4127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880533" y="5941536"/>
            <a:ext cx="4564083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Tuesday, 7 March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18" y="2281237"/>
            <a:ext cx="10703983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02" y="427038"/>
            <a:ext cx="4127999" cy="10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7/03/2017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38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903821" y="1777051"/>
            <a:ext cx="10703980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03821" y="1245263"/>
            <a:ext cx="58272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2"/>
            <a:ext cx="4128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03821" y="1245263"/>
            <a:ext cx="58272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2958266"/>
            <a:ext cx="4128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689351" y="1156417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897354" y="1156417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03821" y="1245263"/>
            <a:ext cx="58272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3"/>
            <a:ext cx="4128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689351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897354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95350" y="1245263"/>
            <a:ext cx="5839884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95348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999233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2"/>
            <a:ext cx="4128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3"/>
            <a:ext cx="4128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689351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897354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95350" y="1245263"/>
            <a:ext cx="5839884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95348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999233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80534" y="1245262"/>
            <a:ext cx="10936817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80534" y="1245262"/>
            <a:ext cx="10936817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OA-LC-RG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705" y="271463"/>
            <a:ext cx="2468528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3226625" y="1758348"/>
            <a:ext cx="12192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80534" y="6383338"/>
            <a:ext cx="856973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970433" y="63833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t>Tuesday, 7 March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  <p:sldLayoutId id="214748366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proctorequity@auckland.ac.nz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ityhub@ausa.org.nz" TargetMode="External"/><Relationship Id="rId5" Type="http://schemas.openxmlformats.org/officeDocument/2006/relationships/hyperlink" Target="mailto:epsomhub@ausa.org.nz" TargetMode="External"/><Relationship Id="rId4" Type="http://schemas.openxmlformats.org/officeDocument/2006/relationships/hyperlink" Target="mailto:proctor@auckland.ac.n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19"/>
          <a:stretch/>
        </p:blipFill>
        <p:spPr>
          <a:xfrm>
            <a:off x="414669" y="91596"/>
            <a:ext cx="11376837" cy="53735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2466" y="5156792"/>
            <a:ext cx="8250867" cy="1318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518303"/>
            <a:ext cx="5209953" cy="1067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17653" y="1648047"/>
            <a:ext cx="5355556" cy="345558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NZ" sz="2400" b="1" dirty="0">
                <a:solidFill>
                  <a:srgbClr val="0070C0"/>
                </a:solidFill>
              </a:rPr>
              <a:t>Rights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sz="2400" dirty="0"/>
              <a:t>Freedom of expression 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sz="2400" dirty="0"/>
              <a:t>Academic freedom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sz="2400" dirty="0"/>
          </a:p>
          <a:p>
            <a:pPr>
              <a:lnSpc>
                <a:spcPct val="110000"/>
              </a:lnSpc>
            </a:pPr>
            <a:r>
              <a:rPr lang="en-NZ" sz="2400" b="1" dirty="0">
                <a:solidFill>
                  <a:srgbClr val="0070C0"/>
                </a:solidFill>
              </a:rPr>
              <a:t>Responsibilities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sz="2400" dirty="0"/>
              <a:t>Compliance with the law and University requirements</a:t>
            </a:r>
          </a:p>
          <a:p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316280"/>
            <a:ext cx="5209953" cy="1067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4"/>
          <a:srcRect l="48008" t="41364" r="12394" b="28375"/>
          <a:stretch/>
        </p:blipFill>
        <p:spPr bwMode="auto">
          <a:xfrm>
            <a:off x="7317169" y="2027625"/>
            <a:ext cx="4557696" cy="2239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92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87228" y="2126513"/>
            <a:ext cx="6470502" cy="31897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sz="2000" dirty="0"/>
              <a:t>Equity Office – </a:t>
            </a:r>
            <a:r>
              <a:rPr lang="en-NZ" sz="2000" dirty="0" err="1"/>
              <a:t>Te</a:t>
            </a:r>
            <a:r>
              <a:rPr lang="en-NZ" sz="2000" dirty="0"/>
              <a:t> Ara </a:t>
            </a:r>
            <a:r>
              <a:rPr lang="en-NZ" sz="2000" dirty="0" err="1"/>
              <a:t>Tautika</a:t>
            </a:r>
            <a:r>
              <a:rPr lang="en-NZ" sz="2000" dirty="0"/>
              <a:t> </a:t>
            </a:r>
            <a:r>
              <a:rPr lang="en-NZ" sz="2000" dirty="0">
                <a:hlinkClick r:id="rId3"/>
              </a:rPr>
              <a:t>equity</a:t>
            </a:r>
            <a:r>
              <a:rPr lang="en-NZ" sz="2000" dirty="0">
                <a:hlinkClick r:id="rId4"/>
              </a:rPr>
              <a:t>@auckland.ac.nz</a:t>
            </a:r>
            <a:endParaRPr lang="en-NZ" sz="2000" dirty="0"/>
          </a:p>
          <a:p>
            <a:pPr>
              <a:lnSpc>
                <a:spcPct val="100000"/>
              </a:lnSpc>
            </a:pPr>
            <a:endParaRPr lang="en-NZ" sz="2000" dirty="0"/>
          </a:p>
          <a:p>
            <a:pPr>
              <a:lnSpc>
                <a:spcPct val="100000"/>
              </a:lnSpc>
            </a:pPr>
            <a:r>
              <a:rPr lang="en-NZ" sz="2000" dirty="0"/>
              <a:t>Proctor </a:t>
            </a:r>
            <a:r>
              <a:rPr lang="en-NZ" sz="2000" dirty="0">
                <a:hlinkClick r:id="rId4"/>
              </a:rPr>
              <a:t>proctor@auckland.ac.nz</a:t>
            </a:r>
            <a:endParaRPr lang="en-NZ" sz="2000" dirty="0"/>
          </a:p>
          <a:p>
            <a:pPr>
              <a:lnSpc>
                <a:spcPct val="100000"/>
              </a:lnSpc>
            </a:pPr>
            <a:endParaRPr lang="en-NZ" sz="2000" dirty="0"/>
          </a:p>
          <a:p>
            <a:pPr>
              <a:lnSpc>
                <a:spcPct val="100000"/>
              </a:lnSpc>
            </a:pPr>
            <a:r>
              <a:rPr lang="en-NZ" sz="2000" dirty="0"/>
              <a:t>AUSA Student Advice Hub </a:t>
            </a:r>
            <a:r>
              <a:rPr lang="en-NZ" sz="2000" dirty="0">
                <a:hlinkClick r:id="rId5"/>
              </a:rPr>
              <a:t>epsomhub@ausa.org.nz</a:t>
            </a:r>
            <a:r>
              <a:rPr lang="en-NZ" sz="2000" dirty="0"/>
              <a:t> or </a:t>
            </a:r>
          </a:p>
          <a:p>
            <a:pPr>
              <a:lnSpc>
                <a:spcPct val="100000"/>
              </a:lnSpc>
            </a:pPr>
            <a:endParaRPr lang="en-NZ" sz="500" u="sng" dirty="0">
              <a:hlinkClick r:id="rId6"/>
            </a:endParaRPr>
          </a:p>
          <a:p>
            <a:pPr>
              <a:lnSpc>
                <a:spcPct val="100000"/>
              </a:lnSpc>
            </a:pPr>
            <a:r>
              <a:rPr lang="en-NZ" sz="2000" u="sng" dirty="0">
                <a:hlinkClick r:id="rId6"/>
              </a:rPr>
              <a:t>cityhub@ausa.org.nz</a:t>
            </a:r>
            <a:endParaRPr lang="en-NZ" sz="2000" dirty="0"/>
          </a:p>
          <a:p>
            <a:endParaRPr lang="en-US" sz="2400" dirty="0"/>
          </a:p>
          <a:p>
            <a:pPr>
              <a:lnSpc>
                <a:spcPct val="100000"/>
              </a:lnSpc>
            </a:pPr>
            <a:endParaRPr lang="en-N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228" y="1222744"/>
            <a:ext cx="8027985" cy="717593"/>
          </a:xfrm>
        </p:spPr>
        <p:txBody>
          <a:bodyPr/>
          <a:lstStyle/>
          <a:p>
            <a:r>
              <a:rPr lang="en-NZ" sz="4000" dirty="0">
                <a:solidFill>
                  <a:srgbClr val="0070C0"/>
                </a:solidFill>
              </a:rPr>
              <a:t>For advice and support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316280"/>
            <a:ext cx="5209953" cy="1067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8"/>
          <a:srcRect l="48008" t="41364" r="12394" b="28375"/>
          <a:stretch/>
        </p:blipFill>
        <p:spPr bwMode="auto">
          <a:xfrm>
            <a:off x="7317169" y="2027625"/>
            <a:ext cx="4557696" cy="2239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29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73888" y="2392327"/>
            <a:ext cx="4657061" cy="3067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sz="3600" dirty="0"/>
              <a:t>I feel included when…</a:t>
            </a:r>
          </a:p>
          <a:p>
            <a:pPr>
              <a:lnSpc>
                <a:spcPct val="100000"/>
              </a:lnSpc>
            </a:pPr>
            <a:endParaRPr lang="en-NZ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316280"/>
            <a:ext cx="5209953" cy="1067059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4"/>
          <a:srcRect l="48008" t="41364" r="12394" b="28375"/>
          <a:stretch/>
        </p:blipFill>
        <p:spPr bwMode="auto">
          <a:xfrm>
            <a:off x="7317169" y="2027625"/>
            <a:ext cx="4557696" cy="2239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474</Words>
  <Application>Microsoft Office PowerPoint</Application>
  <PresentationFormat>Widescreen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Custom Design</vt:lpstr>
      <vt:lpstr>PowerPoint Presentation</vt:lpstr>
      <vt:lpstr>PowerPoint Presentation</vt:lpstr>
      <vt:lpstr>For advice and support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Rachael Bear</cp:lastModifiedBy>
  <cp:revision>57</cp:revision>
  <cp:lastPrinted>2017-03-06T00:43:28Z</cp:lastPrinted>
  <dcterms:created xsi:type="dcterms:W3CDTF">2015-05-10T23:22:16Z</dcterms:created>
  <dcterms:modified xsi:type="dcterms:W3CDTF">2017-03-07T01:10:12Z</dcterms:modified>
</cp:coreProperties>
</file>